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drawings/drawing5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4" r:id="rId4"/>
    <p:sldMasterId id="2147483693" r:id="rId5"/>
    <p:sldMasterId id="2147483695" r:id="rId6"/>
  </p:sldMasterIdLst>
  <p:notesMasterIdLst>
    <p:notesMasterId r:id="rId50"/>
  </p:notesMasterIdLst>
  <p:sldIdLst>
    <p:sldId id="1521" r:id="rId7"/>
    <p:sldId id="1484" r:id="rId8"/>
    <p:sldId id="1516" r:id="rId9"/>
    <p:sldId id="1512" r:id="rId10"/>
    <p:sldId id="1513" r:id="rId11"/>
    <p:sldId id="259" r:id="rId12"/>
    <p:sldId id="260" r:id="rId13"/>
    <p:sldId id="269" r:id="rId14"/>
    <p:sldId id="1514" r:id="rId15"/>
    <p:sldId id="262" r:id="rId16"/>
    <p:sldId id="1413" r:id="rId17"/>
    <p:sldId id="1422" r:id="rId18"/>
    <p:sldId id="1425" r:id="rId19"/>
    <p:sldId id="1423" r:id="rId20"/>
    <p:sldId id="1427" r:id="rId21"/>
    <p:sldId id="1508" r:id="rId22"/>
    <p:sldId id="258" r:id="rId23"/>
    <p:sldId id="257" r:id="rId24"/>
    <p:sldId id="1441" r:id="rId25"/>
    <p:sldId id="1442" r:id="rId26"/>
    <p:sldId id="1443" r:id="rId27"/>
    <p:sldId id="1444" r:id="rId28"/>
    <p:sldId id="1439" r:id="rId29"/>
    <p:sldId id="1496" r:id="rId30"/>
    <p:sldId id="1505" r:id="rId31"/>
    <p:sldId id="1506" r:id="rId32"/>
    <p:sldId id="1502" r:id="rId33"/>
    <p:sldId id="268" r:id="rId34"/>
    <p:sldId id="263" r:id="rId35"/>
    <p:sldId id="1510" r:id="rId36"/>
    <p:sldId id="1437" r:id="rId37"/>
    <p:sldId id="1507" r:id="rId38"/>
    <p:sldId id="1511" r:id="rId39"/>
    <p:sldId id="261" r:id="rId40"/>
    <p:sldId id="1509" r:id="rId41"/>
    <p:sldId id="1446" r:id="rId42"/>
    <p:sldId id="1503" r:id="rId43"/>
    <p:sldId id="1517" r:id="rId44"/>
    <p:sldId id="1518" r:id="rId45"/>
    <p:sldId id="1519" r:id="rId46"/>
    <p:sldId id="1520" r:id="rId47"/>
    <p:sldId id="1504" r:id="rId48"/>
    <p:sldId id="1445" r:id="rId4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7F8"/>
    <a:srgbClr val="863A65"/>
    <a:srgbClr val="960000"/>
    <a:srgbClr val="EBD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v-SE" sz="3000" b="1" i="0" baseline="0" dirty="0">
                <a:effectLst/>
              </a:rPr>
              <a:t>Blissel Sverige försäljning per månad</a:t>
            </a:r>
            <a:endParaRPr lang="sv-SE" sz="3000" dirty="0">
              <a:effectLst/>
            </a:endParaRPr>
          </a:p>
        </c:rich>
      </c:tx>
      <c:layout>
        <c:manualLayout>
          <c:xMode val="edge"/>
          <c:yMode val="edge"/>
          <c:x val="0.21720809518411649"/>
          <c:y val="5.0171608959714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28372554375078"/>
          <c:y val="0.17700989731732814"/>
          <c:w val="0.83749975949386546"/>
          <c:h val="0.6876936316270463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FF006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'Total VA market per Month'!$AA$5:$AL$5</c:f>
              <c:strCache>
                <c:ptCount val="12"/>
                <c:pt idx="0">
                  <c:v>202001</c:v>
                </c:pt>
                <c:pt idx="1">
                  <c:v>202002</c:v>
                </c:pt>
                <c:pt idx="2">
                  <c:v>202003</c:v>
                </c:pt>
                <c:pt idx="3">
                  <c:v>202004</c:v>
                </c:pt>
                <c:pt idx="4">
                  <c:v>202005</c:v>
                </c:pt>
                <c:pt idx="5">
                  <c:v>202006</c:v>
                </c:pt>
                <c:pt idx="6">
                  <c:v>202007</c:v>
                </c:pt>
                <c:pt idx="7">
                  <c:v>202008</c:v>
                </c:pt>
                <c:pt idx="8">
                  <c:v>202009</c:v>
                </c:pt>
                <c:pt idx="9">
                  <c:v> 202010 </c:v>
                </c:pt>
                <c:pt idx="10">
                  <c:v>202011</c:v>
                </c:pt>
                <c:pt idx="11">
                  <c:v>202012</c:v>
                </c:pt>
              </c:strCache>
            </c:strRef>
          </c:cat>
          <c:val>
            <c:numRef>
              <c:f>'Total VA market per Month'!$AA$10:$AL$10</c:f>
              <c:numCache>
                <c:formatCode>#,##0</c:formatCode>
                <c:ptCount val="12"/>
                <c:pt idx="0">
                  <c:v>2003</c:v>
                </c:pt>
                <c:pt idx="1">
                  <c:v>1814</c:v>
                </c:pt>
                <c:pt idx="2">
                  <c:v>2607</c:v>
                </c:pt>
                <c:pt idx="3">
                  <c:v>1816</c:v>
                </c:pt>
                <c:pt idx="4">
                  <c:v>1585</c:v>
                </c:pt>
                <c:pt idx="5">
                  <c:v>1689</c:v>
                </c:pt>
                <c:pt idx="6">
                  <c:v>1626</c:v>
                </c:pt>
                <c:pt idx="7">
                  <c:v>1777</c:v>
                </c:pt>
                <c:pt idx="8">
                  <c:v>2060</c:v>
                </c:pt>
                <c:pt idx="9" formatCode="_-* #,##0_-;\-* #,##0_-;_-* &quot;-&quot;??_-;_-@_-">
                  <c:v>1974</c:v>
                </c:pt>
                <c:pt idx="10" formatCode="_-* #,##0_-;\-* #,##0_-;_-* &quot;-&quot;??_-;_-@_-">
                  <c:v>2218</c:v>
                </c:pt>
                <c:pt idx="11" formatCode="_-* #,##0_-;\-* #,##0_-;_-* &quot;-&quot;??_-;_-@_-">
                  <c:v>1909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21-44E8-AD5E-6B244BE68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6010160"/>
        <c:axId val="874223936"/>
      </c:lineChart>
      <c:catAx>
        <c:axId val="546010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>
                    <a:solidFill>
                      <a:sysClr val="windowText" lastClr="000000"/>
                    </a:solidFill>
                  </a:rPr>
                  <a:t>Månad</a:t>
                </a:r>
              </a:p>
            </c:rich>
          </c:tx>
          <c:layout>
            <c:manualLayout>
              <c:xMode val="edge"/>
              <c:yMode val="edge"/>
              <c:x val="0.48038162611750396"/>
              <c:y val="0.911108682272648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74223936"/>
        <c:crosses val="autoZero"/>
        <c:auto val="1"/>
        <c:lblAlgn val="ctr"/>
        <c:lblOffset val="100"/>
        <c:noMultiLvlLbl val="0"/>
      </c:catAx>
      <c:valAx>
        <c:axId val="87422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>
                    <a:solidFill>
                      <a:sysClr val="windowText" lastClr="000000"/>
                    </a:solidFill>
                  </a:rPr>
                  <a:t>Antal</a:t>
                </a:r>
                <a:r>
                  <a:rPr lang="sv-SE" sz="1600" baseline="0">
                    <a:solidFill>
                      <a:sysClr val="windowText" lastClr="000000"/>
                    </a:solidFill>
                  </a:rPr>
                  <a:t> förpackningar</a:t>
                </a:r>
                <a:endParaRPr lang="sv-SE" sz="16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4601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466037061846018E-2"/>
          <c:y val="2.4177326236933298E-2"/>
          <c:w val="0.76198411801901655"/>
          <c:h val="0.8893838000837985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POSTAFEN; tablet; 25 mg; 10 fol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Sheet1!$B$1:$AK$1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202010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Sheet1!$B$2:$AK$2</c:f>
              <c:numCache>
                <c:formatCode>#,##0</c:formatCode>
                <c:ptCount val="36"/>
                <c:pt idx="0">
                  <c:v>10477</c:v>
                </c:pt>
                <c:pt idx="1">
                  <c:v>11542</c:v>
                </c:pt>
                <c:pt idx="2">
                  <c:v>13140</c:v>
                </c:pt>
                <c:pt idx="3">
                  <c:v>14709</c:v>
                </c:pt>
                <c:pt idx="4">
                  <c:v>15504</c:v>
                </c:pt>
                <c:pt idx="5">
                  <c:v>26136</c:v>
                </c:pt>
                <c:pt idx="6">
                  <c:v>30020</c:v>
                </c:pt>
                <c:pt idx="7">
                  <c:v>18185</c:v>
                </c:pt>
                <c:pt idx="8">
                  <c:v>15924</c:v>
                </c:pt>
                <c:pt idx="9">
                  <c:v>16247</c:v>
                </c:pt>
                <c:pt idx="10">
                  <c:v>12012</c:v>
                </c:pt>
                <c:pt idx="11">
                  <c:v>12471</c:v>
                </c:pt>
                <c:pt idx="12">
                  <c:v>12847</c:v>
                </c:pt>
                <c:pt idx="13">
                  <c:v>13579</c:v>
                </c:pt>
                <c:pt idx="14">
                  <c:v>15957</c:v>
                </c:pt>
                <c:pt idx="15">
                  <c:v>16674</c:v>
                </c:pt>
                <c:pt idx="16">
                  <c:v>17314</c:v>
                </c:pt>
                <c:pt idx="17">
                  <c:v>27969</c:v>
                </c:pt>
                <c:pt idx="18">
                  <c:v>29959</c:v>
                </c:pt>
                <c:pt idx="19">
                  <c:v>14091</c:v>
                </c:pt>
                <c:pt idx="20">
                  <c:v>16422</c:v>
                </c:pt>
                <c:pt idx="21">
                  <c:v>14698</c:v>
                </c:pt>
                <c:pt idx="22">
                  <c:v>10840</c:v>
                </c:pt>
                <c:pt idx="23">
                  <c:v>12293</c:v>
                </c:pt>
                <c:pt idx="24">
                  <c:v>15402</c:v>
                </c:pt>
                <c:pt idx="25">
                  <c:v>16224</c:v>
                </c:pt>
                <c:pt idx="26">
                  <c:v>9217</c:v>
                </c:pt>
                <c:pt idx="27">
                  <c:v>4903</c:v>
                </c:pt>
                <c:pt idx="28">
                  <c:v>9286</c:v>
                </c:pt>
                <c:pt idx="29">
                  <c:v>18243</c:v>
                </c:pt>
                <c:pt idx="30">
                  <c:v>30201</c:v>
                </c:pt>
                <c:pt idx="31">
                  <c:v>10442</c:v>
                </c:pt>
                <c:pt idx="32">
                  <c:v>8678</c:v>
                </c:pt>
                <c:pt idx="33">
                  <c:v>8376</c:v>
                </c:pt>
                <c:pt idx="34">
                  <c:v>6572</c:v>
                </c:pt>
                <c:pt idx="35">
                  <c:v>7440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7F-4DA2-A265-1EEA2F7A087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POSTAFEN; tablet; 25 mg; 100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Sheet1!$B$1:$AK$1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202010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Sheet1!$B$3:$AK$3</c:f>
              <c:numCache>
                <c:formatCode>#,##0</c:formatCode>
                <c:ptCount val="36"/>
                <c:pt idx="0">
                  <c:v>805.24</c:v>
                </c:pt>
                <c:pt idx="1">
                  <c:v>1546.33</c:v>
                </c:pt>
                <c:pt idx="2">
                  <c:v>751.55</c:v>
                </c:pt>
                <c:pt idx="3">
                  <c:v>969.54</c:v>
                </c:pt>
                <c:pt idx="4">
                  <c:v>1838.1</c:v>
                </c:pt>
                <c:pt idx="5">
                  <c:v>827.45999999999992</c:v>
                </c:pt>
                <c:pt idx="6">
                  <c:v>879.24</c:v>
                </c:pt>
                <c:pt idx="7">
                  <c:v>1657.68</c:v>
                </c:pt>
                <c:pt idx="8">
                  <c:v>826.97</c:v>
                </c:pt>
                <c:pt idx="9">
                  <c:v>1718.82</c:v>
                </c:pt>
                <c:pt idx="10">
                  <c:v>1053.96</c:v>
                </c:pt>
                <c:pt idx="11">
                  <c:v>969.82</c:v>
                </c:pt>
                <c:pt idx="12">
                  <c:v>1770.2</c:v>
                </c:pt>
                <c:pt idx="13">
                  <c:v>1574.12</c:v>
                </c:pt>
                <c:pt idx="14">
                  <c:v>1664.12</c:v>
                </c:pt>
                <c:pt idx="15">
                  <c:v>555.63</c:v>
                </c:pt>
                <c:pt idx="16">
                  <c:v>1052.54</c:v>
                </c:pt>
                <c:pt idx="17">
                  <c:v>1622.69</c:v>
                </c:pt>
                <c:pt idx="18">
                  <c:v>985.76</c:v>
                </c:pt>
                <c:pt idx="19">
                  <c:v>1191.93</c:v>
                </c:pt>
                <c:pt idx="20">
                  <c:v>517.93999999999994</c:v>
                </c:pt>
                <c:pt idx="21">
                  <c:v>723.03</c:v>
                </c:pt>
                <c:pt idx="22">
                  <c:v>533.59</c:v>
                </c:pt>
                <c:pt idx="23">
                  <c:v>1257.08</c:v>
                </c:pt>
                <c:pt idx="24">
                  <c:v>662.22</c:v>
                </c:pt>
                <c:pt idx="25">
                  <c:v>1213.79</c:v>
                </c:pt>
                <c:pt idx="26">
                  <c:v>1456.71</c:v>
                </c:pt>
                <c:pt idx="27">
                  <c:v>813.94999999999982</c:v>
                </c:pt>
                <c:pt idx="28">
                  <c:v>1060.25</c:v>
                </c:pt>
                <c:pt idx="29">
                  <c:v>545.24</c:v>
                </c:pt>
                <c:pt idx="30">
                  <c:v>1007.46</c:v>
                </c:pt>
                <c:pt idx="31">
                  <c:v>1410.01</c:v>
                </c:pt>
                <c:pt idx="32">
                  <c:v>849</c:v>
                </c:pt>
                <c:pt idx="33">
                  <c:v>683</c:v>
                </c:pt>
                <c:pt idx="34">
                  <c:v>1688</c:v>
                </c:pt>
                <c:pt idx="35">
                  <c:v>970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7F-4DA2-A265-1EEA2F7A0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1826704"/>
        <c:axId val="1399026112"/>
      </c:lineChart>
      <c:catAx>
        <c:axId val="186182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99026112"/>
        <c:crosses val="autoZero"/>
        <c:auto val="1"/>
        <c:lblAlgn val="ctr"/>
        <c:lblOffset val="100"/>
        <c:noMultiLvlLbl val="0"/>
      </c:catAx>
      <c:valAx>
        <c:axId val="1399026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86182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42561472526265"/>
          <c:y val="0.41042538058837025"/>
          <c:w val="0.15893842747132894"/>
          <c:h val="7.58157398122842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747054674743321E-2"/>
          <c:y val="3.5121319395088696E-2"/>
          <c:w val="0.6851734704819592"/>
          <c:h val="0.8393127987166262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POSTAFEN; tablet; 25 mg; 10 pcs;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Sheet1!$B$1:$AK$1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20209</c:v>
                </c:pt>
                <c:pt idx="33">
                  <c:v>202010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Sheet1!$B$2:$AK$2</c:f>
              <c:numCache>
                <c:formatCode>#,##0</c:formatCode>
                <c:ptCount val="36"/>
                <c:pt idx="0">
                  <c:v>754</c:v>
                </c:pt>
                <c:pt idx="1">
                  <c:v>532</c:v>
                </c:pt>
                <c:pt idx="2">
                  <c:v>665</c:v>
                </c:pt>
                <c:pt idx="3">
                  <c:v>500</c:v>
                </c:pt>
                <c:pt idx="4">
                  <c:v>501</c:v>
                </c:pt>
                <c:pt idx="5">
                  <c:v>521</c:v>
                </c:pt>
                <c:pt idx="6">
                  <c:v>896</c:v>
                </c:pt>
                <c:pt idx="7">
                  <c:v>357</c:v>
                </c:pt>
                <c:pt idx="8">
                  <c:v>11</c:v>
                </c:pt>
                <c:pt idx="9">
                  <c:v>290</c:v>
                </c:pt>
                <c:pt idx="10">
                  <c:v>90</c:v>
                </c:pt>
                <c:pt idx="11">
                  <c:v>1757</c:v>
                </c:pt>
                <c:pt idx="12">
                  <c:v>6372</c:v>
                </c:pt>
                <c:pt idx="13">
                  <c:v>7113</c:v>
                </c:pt>
                <c:pt idx="14">
                  <c:v>6461</c:v>
                </c:pt>
                <c:pt idx="15">
                  <c:v>287</c:v>
                </c:pt>
                <c:pt idx="16">
                  <c:v>6711</c:v>
                </c:pt>
                <c:pt idx="17">
                  <c:v>8592</c:v>
                </c:pt>
                <c:pt idx="18">
                  <c:v>4904</c:v>
                </c:pt>
                <c:pt idx="19">
                  <c:v>0</c:v>
                </c:pt>
                <c:pt idx="20">
                  <c:v>0</c:v>
                </c:pt>
                <c:pt idx="21">
                  <c:v>5927</c:v>
                </c:pt>
                <c:pt idx="22">
                  <c:v>3310</c:v>
                </c:pt>
                <c:pt idx="23">
                  <c:v>4437</c:v>
                </c:pt>
                <c:pt idx="24">
                  <c:v>7683</c:v>
                </c:pt>
                <c:pt idx="25">
                  <c:v>9164</c:v>
                </c:pt>
                <c:pt idx="26">
                  <c:v>803</c:v>
                </c:pt>
                <c:pt idx="27">
                  <c:v>664</c:v>
                </c:pt>
                <c:pt idx="28">
                  <c:v>345</c:v>
                </c:pt>
                <c:pt idx="29">
                  <c:v>452</c:v>
                </c:pt>
                <c:pt idx="30">
                  <c:v>896</c:v>
                </c:pt>
                <c:pt idx="31">
                  <c:v>1349</c:v>
                </c:pt>
                <c:pt idx="32" formatCode="General">
                  <c:v>380</c:v>
                </c:pt>
                <c:pt idx="33" formatCode="General">
                  <c:v>415</c:v>
                </c:pt>
                <c:pt idx="34" formatCode="General">
                  <c:v>489</c:v>
                </c:pt>
                <c:pt idx="35" formatCode="General">
                  <c:v>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03-4797-9388-D5A5116D1B1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POSTAFEN; tablet; 25 mg; 20 pcs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Sheet1!$B$1:$AK$1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20209</c:v>
                </c:pt>
                <c:pt idx="33">
                  <c:v>202010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Sheet1!$B$3:$AK$3</c:f>
              <c:numCache>
                <c:formatCode>#,##0</c:formatCode>
                <c:ptCount val="36"/>
                <c:pt idx="0">
                  <c:v>218</c:v>
                </c:pt>
                <c:pt idx="1">
                  <c:v>170</c:v>
                </c:pt>
                <c:pt idx="2">
                  <c:v>184</c:v>
                </c:pt>
                <c:pt idx="3">
                  <c:v>110</c:v>
                </c:pt>
                <c:pt idx="4">
                  <c:v>220</c:v>
                </c:pt>
                <c:pt idx="5">
                  <c:v>217</c:v>
                </c:pt>
                <c:pt idx="6">
                  <c:v>176</c:v>
                </c:pt>
                <c:pt idx="7">
                  <c:v>197</c:v>
                </c:pt>
                <c:pt idx="8">
                  <c:v>1375</c:v>
                </c:pt>
                <c:pt idx="9">
                  <c:v>471</c:v>
                </c:pt>
                <c:pt idx="10">
                  <c:v>427</c:v>
                </c:pt>
                <c:pt idx="11">
                  <c:v>752</c:v>
                </c:pt>
                <c:pt idx="12">
                  <c:v>2679</c:v>
                </c:pt>
                <c:pt idx="13">
                  <c:v>1841</c:v>
                </c:pt>
                <c:pt idx="14">
                  <c:v>1235</c:v>
                </c:pt>
                <c:pt idx="15">
                  <c:v>443</c:v>
                </c:pt>
                <c:pt idx="16">
                  <c:v>2801</c:v>
                </c:pt>
                <c:pt idx="17">
                  <c:v>2539</c:v>
                </c:pt>
                <c:pt idx="18">
                  <c:v>2281</c:v>
                </c:pt>
                <c:pt idx="19">
                  <c:v>0</c:v>
                </c:pt>
                <c:pt idx="20">
                  <c:v>0</c:v>
                </c:pt>
                <c:pt idx="21">
                  <c:v>1960</c:v>
                </c:pt>
                <c:pt idx="22">
                  <c:v>2380</c:v>
                </c:pt>
                <c:pt idx="23">
                  <c:v>1206</c:v>
                </c:pt>
                <c:pt idx="24">
                  <c:v>1836</c:v>
                </c:pt>
                <c:pt idx="25">
                  <c:v>1633</c:v>
                </c:pt>
                <c:pt idx="26">
                  <c:v>3</c:v>
                </c:pt>
                <c:pt idx="27">
                  <c:v>1217</c:v>
                </c:pt>
                <c:pt idx="28">
                  <c:v>290</c:v>
                </c:pt>
                <c:pt idx="29">
                  <c:v>335</c:v>
                </c:pt>
                <c:pt idx="30">
                  <c:v>618</c:v>
                </c:pt>
                <c:pt idx="31">
                  <c:v>322</c:v>
                </c:pt>
                <c:pt idx="32" formatCode="General">
                  <c:v>279</c:v>
                </c:pt>
                <c:pt idx="33" formatCode="General">
                  <c:v>328</c:v>
                </c:pt>
                <c:pt idx="34" formatCode="General">
                  <c:v>330</c:v>
                </c:pt>
                <c:pt idx="35" formatCode="General">
                  <c:v>410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03-4797-9388-D5A5116D1B1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POSTAFEN; tablet; 25 mg; 100 pcs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Sheet1!$B$1:$AK$1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20209</c:v>
                </c:pt>
                <c:pt idx="33">
                  <c:v>202010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Sheet1!$B$4:$AK$4</c:f>
              <c:numCache>
                <c:formatCode>#,##0</c:formatCode>
                <c:ptCount val="36"/>
                <c:pt idx="0">
                  <c:v>303</c:v>
                </c:pt>
                <c:pt idx="1">
                  <c:v>297</c:v>
                </c:pt>
                <c:pt idx="2">
                  <c:v>256</c:v>
                </c:pt>
                <c:pt idx="3">
                  <c:v>289</c:v>
                </c:pt>
                <c:pt idx="4">
                  <c:v>367</c:v>
                </c:pt>
                <c:pt idx="5">
                  <c:v>337</c:v>
                </c:pt>
                <c:pt idx="6">
                  <c:v>306</c:v>
                </c:pt>
                <c:pt idx="7">
                  <c:v>324</c:v>
                </c:pt>
                <c:pt idx="8">
                  <c:v>281</c:v>
                </c:pt>
                <c:pt idx="9">
                  <c:v>413</c:v>
                </c:pt>
                <c:pt idx="10">
                  <c:v>290</c:v>
                </c:pt>
                <c:pt idx="11">
                  <c:v>499</c:v>
                </c:pt>
                <c:pt idx="12">
                  <c:v>979</c:v>
                </c:pt>
                <c:pt idx="13">
                  <c:v>547</c:v>
                </c:pt>
                <c:pt idx="14">
                  <c:v>820</c:v>
                </c:pt>
                <c:pt idx="15">
                  <c:v>642</c:v>
                </c:pt>
                <c:pt idx="16">
                  <c:v>738</c:v>
                </c:pt>
                <c:pt idx="17">
                  <c:v>850</c:v>
                </c:pt>
                <c:pt idx="18">
                  <c:v>2138</c:v>
                </c:pt>
                <c:pt idx="19">
                  <c:v>2578</c:v>
                </c:pt>
                <c:pt idx="20">
                  <c:v>134</c:v>
                </c:pt>
                <c:pt idx="21">
                  <c:v>1224</c:v>
                </c:pt>
                <c:pt idx="22">
                  <c:v>833</c:v>
                </c:pt>
                <c:pt idx="23">
                  <c:v>462</c:v>
                </c:pt>
                <c:pt idx="24">
                  <c:v>684</c:v>
                </c:pt>
                <c:pt idx="25">
                  <c:v>859</c:v>
                </c:pt>
                <c:pt idx="26">
                  <c:v>197</c:v>
                </c:pt>
                <c:pt idx="27">
                  <c:v>796</c:v>
                </c:pt>
                <c:pt idx="28">
                  <c:v>436</c:v>
                </c:pt>
                <c:pt idx="29">
                  <c:v>397</c:v>
                </c:pt>
                <c:pt idx="30">
                  <c:v>489</c:v>
                </c:pt>
                <c:pt idx="31">
                  <c:v>389</c:v>
                </c:pt>
                <c:pt idx="32" formatCode="General">
                  <c:v>424</c:v>
                </c:pt>
                <c:pt idx="33" formatCode="General">
                  <c:v>414</c:v>
                </c:pt>
                <c:pt idx="34" formatCode="General">
                  <c:v>391</c:v>
                </c:pt>
                <c:pt idx="35" formatCode="General">
                  <c:v>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03-4797-9388-D5A5116D1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1825904"/>
        <c:axId val="198971984"/>
      </c:lineChart>
      <c:catAx>
        <c:axId val="186182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98971984"/>
        <c:crosses val="autoZero"/>
        <c:auto val="1"/>
        <c:lblAlgn val="ctr"/>
        <c:lblOffset val="100"/>
        <c:noMultiLvlLbl val="0"/>
      </c:catAx>
      <c:valAx>
        <c:axId val="19897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Packs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86182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216802107581674"/>
          <c:y val="0.54797528058022749"/>
          <c:w val="0.16583061076332334"/>
          <c:h val="0.12336722752331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POSTAFEN; tablet; 25 mg; 10 fol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Sheet1!$B$1:$AK$1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202010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Sheet1!$B$2:$AK$2</c:f>
              <c:numCache>
                <c:formatCode>#,##0</c:formatCode>
                <c:ptCount val="36"/>
                <c:pt idx="0">
                  <c:v>3565</c:v>
                </c:pt>
                <c:pt idx="1">
                  <c:v>3315</c:v>
                </c:pt>
                <c:pt idx="2">
                  <c:v>3504</c:v>
                </c:pt>
                <c:pt idx="3">
                  <c:v>4277</c:v>
                </c:pt>
                <c:pt idx="4">
                  <c:v>5294</c:v>
                </c:pt>
                <c:pt idx="5">
                  <c:v>6429</c:v>
                </c:pt>
                <c:pt idx="6">
                  <c:v>6770</c:v>
                </c:pt>
                <c:pt idx="7">
                  <c:v>4890</c:v>
                </c:pt>
                <c:pt idx="8">
                  <c:v>4916</c:v>
                </c:pt>
                <c:pt idx="9">
                  <c:v>6165</c:v>
                </c:pt>
                <c:pt idx="10">
                  <c:v>4652</c:v>
                </c:pt>
                <c:pt idx="11">
                  <c:v>5934</c:v>
                </c:pt>
                <c:pt idx="12">
                  <c:v>5415</c:v>
                </c:pt>
                <c:pt idx="13">
                  <c:v>5023</c:v>
                </c:pt>
                <c:pt idx="14">
                  <c:v>4572</c:v>
                </c:pt>
                <c:pt idx="15">
                  <c:v>6108</c:v>
                </c:pt>
                <c:pt idx="16">
                  <c:v>7164</c:v>
                </c:pt>
                <c:pt idx="17">
                  <c:v>7728</c:v>
                </c:pt>
                <c:pt idx="18">
                  <c:v>9526</c:v>
                </c:pt>
                <c:pt idx="19">
                  <c:v>6205</c:v>
                </c:pt>
                <c:pt idx="20">
                  <c:v>5558</c:v>
                </c:pt>
                <c:pt idx="21">
                  <c:v>6515</c:v>
                </c:pt>
                <c:pt idx="22">
                  <c:v>4021</c:v>
                </c:pt>
                <c:pt idx="23">
                  <c:v>7350</c:v>
                </c:pt>
                <c:pt idx="24">
                  <c:v>4751</c:v>
                </c:pt>
                <c:pt idx="25">
                  <c:v>8649</c:v>
                </c:pt>
                <c:pt idx="26">
                  <c:v>2283</c:v>
                </c:pt>
                <c:pt idx="27">
                  <c:v>790</c:v>
                </c:pt>
                <c:pt idx="28">
                  <c:v>1087</c:v>
                </c:pt>
                <c:pt idx="29">
                  <c:v>3013</c:v>
                </c:pt>
                <c:pt idx="30">
                  <c:v>5526</c:v>
                </c:pt>
                <c:pt idx="31">
                  <c:v>2906</c:v>
                </c:pt>
                <c:pt idx="32">
                  <c:v>1860</c:v>
                </c:pt>
                <c:pt idx="33">
                  <c:v>1495</c:v>
                </c:pt>
                <c:pt idx="34">
                  <c:v>1374</c:v>
                </c:pt>
                <c:pt idx="35">
                  <c:v>1336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88-4B31-9A2E-7A112CF08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5632799"/>
        <c:axId val="774002063"/>
      </c:lineChart>
      <c:catAx>
        <c:axId val="955632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74002063"/>
        <c:crosses val="autoZero"/>
        <c:auto val="1"/>
        <c:lblAlgn val="ctr"/>
        <c:lblOffset val="100"/>
        <c:noMultiLvlLbl val="0"/>
      </c:catAx>
      <c:valAx>
        <c:axId val="774002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55632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082049526417876"/>
          <c:y val="0.63349882192955342"/>
          <c:w val="0.17744037430103846"/>
          <c:h val="4.05455258863338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v-SE" sz="3000" b="1" i="0" baseline="0" dirty="0">
                <a:effectLst/>
              </a:rPr>
              <a:t>Gelisse Norge försäljning per månad</a:t>
            </a:r>
            <a:endParaRPr lang="sv-SE" sz="3000" dirty="0">
              <a:effectLst/>
            </a:endParaRPr>
          </a:p>
        </c:rich>
      </c:tx>
      <c:layout>
        <c:manualLayout>
          <c:xMode val="edge"/>
          <c:yMode val="edge"/>
          <c:x val="0.16371382231574783"/>
          <c:y val="4.39001578397501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2291427487760577"/>
          <c:y val="0.1853719143349406"/>
          <c:w val="0.83749975949386546"/>
          <c:h val="0.6876936316270463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FF006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'Total VA market per Month'!$AA$18:$AL$18</c:f>
              <c:strCache>
                <c:ptCount val="12"/>
                <c:pt idx="0">
                  <c:v>202001</c:v>
                </c:pt>
                <c:pt idx="1">
                  <c:v>202002</c:v>
                </c:pt>
                <c:pt idx="2">
                  <c:v>202003</c:v>
                </c:pt>
                <c:pt idx="3">
                  <c:v>202004</c:v>
                </c:pt>
                <c:pt idx="4">
                  <c:v>202005</c:v>
                </c:pt>
                <c:pt idx="5">
                  <c:v>202006</c:v>
                </c:pt>
                <c:pt idx="6">
                  <c:v>202007</c:v>
                </c:pt>
                <c:pt idx="7">
                  <c:v>202008</c:v>
                </c:pt>
                <c:pt idx="8">
                  <c:v>202009</c:v>
                </c:pt>
                <c:pt idx="9">
                  <c:v> 202010 </c:v>
                </c:pt>
                <c:pt idx="10">
                  <c:v>202011</c:v>
                </c:pt>
                <c:pt idx="11">
                  <c:v>202012</c:v>
                </c:pt>
              </c:strCache>
            </c:strRef>
          </c:cat>
          <c:val>
            <c:numRef>
              <c:f>'Total VA market per Month'!$AA$22:$AL$22</c:f>
              <c:numCache>
                <c:formatCode>#,##0</c:formatCode>
                <c:ptCount val="12"/>
                <c:pt idx="0">
                  <c:v>685</c:v>
                </c:pt>
                <c:pt idx="1">
                  <c:v>840</c:v>
                </c:pt>
                <c:pt idx="2">
                  <c:v>890</c:v>
                </c:pt>
                <c:pt idx="3">
                  <c:v>631</c:v>
                </c:pt>
                <c:pt idx="4">
                  <c:v>739</c:v>
                </c:pt>
                <c:pt idx="5">
                  <c:v>884</c:v>
                </c:pt>
                <c:pt idx="6">
                  <c:v>684</c:v>
                </c:pt>
                <c:pt idx="7">
                  <c:v>637</c:v>
                </c:pt>
                <c:pt idx="8">
                  <c:v>896</c:v>
                </c:pt>
                <c:pt idx="9" formatCode="_-* #,##0_-;\-* #,##0_-;_-* &quot;-&quot;??_-;_-@_-">
                  <c:v>855</c:v>
                </c:pt>
                <c:pt idx="10" formatCode="_-* #,##0_-;\-* #,##0_-;_-* &quot;-&quot;??_-;_-@_-">
                  <c:v>1041</c:v>
                </c:pt>
                <c:pt idx="11" formatCode="_-* #,##0_-;\-* #,##0_-;_-* &quot;-&quot;??_-;_-@_-">
                  <c:v>975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42-4EED-963D-FB9F0B910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6010160"/>
        <c:axId val="874223936"/>
      </c:lineChart>
      <c:catAx>
        <c:axId val="546010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>
                    <a:solidFill>
                      <a:sysClr val="windowText" lastClr="000000"/>
                    </a:solidFill>
                  </a:rPr>
                  <a:t>Månad</a:t>
                </a:r>
              </a:p>
            </c:rich>
          </c:tx>
          <c:layout>
            <c:manualLayout>
              <c:xMode val="edge"/>
              <c:yMode val="edge"/>
              <c:x val="0.47492337768876486"/>
              <c:y val="0.915289649685958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74223936"/>
        <c:crosses val="autoZero"/>
        <c:auto val="1"/>
        <c:lblAlgn val="ctr"/>
        <c:lblOffset val="100"/>
        <c:noMultiLvlLbl val="0"/>
      </c:catAx>
      <c:valAx>
        <c:axId val="87422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>
                    <a:solidFill>
                      <a:sysClr val="windowText" lastClr="000000"/>
                    </a:solidFill>
                  </a:rPr>
                  <a:t>Antal</a:t>
                </a:r>
                <a:r>
                  <a:rPr lang="sv-SE" sz="1600" baseline="0">
                    <a:solidFill>
                      <a:sysClr val="windowText" lastClr="000000"/>
                    </a:solidFill>
                  </a:rPr>
                  <a:t> förpackningar</a:t>
                </a:r>
                <a:endParaRPr lang="sv-SE" sz="16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4601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v-SE" sz="3000" b="1" i="0" baseline="0">
                <a:effectLst/>
              </a:rPr>
              <a:t>Blissel Finland försäljning per månad</a:t>
            </a:r>
            <a:endParaRPr lang="sv-SE" sz="3000">
              <a:effectLst/>
            </a:endParaRPr>
          </a:p>
        </c:rich>
      </c:tx>
      <c:layout>
        <c:manualLayout>
          <c:xMode val="edge"/>
          <c:yMode val="edge"/>
          <c:x val="0.18512380177747645"/>
          <c:y val="3.34477393064762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28372554375078"/>
          <c:y val="0.17700989731732814"/>
          <c:w val="0.83749975949386546"/>
          <c:h val="0.6876936316270463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FF006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'Total VA market per Month'!$AA$30:$AL$30</c:f>
              <c:strCache>
                <c:ptCount val="12"/>
                <c:pt idx="0">
                  <c:v>202001</c:v>
                </c:pt>
                <c:pt idx="1">
                  <c:v>202002</c:v>
                </c:pt>
                <c:pt idx="2">
                  <c:v>202003</c:v>
                </c:pt>
                <c:pt idx="3">
                  <c:v>202004</c:v>
                </c:pt>
                <c:pt idx="4">
                  <c:v>202005</c:v>
                </c:pt>
                <c:pt idx="5">
                  <c:v>202006</c:v>
                </c:pt>
                <c:pt idx="6">
                  <c:v>202007</c:v>
                </c:pt>
                <c:pt idx="7">
                  <c:v>202008</c:v>
                </c:pt>
                <c:pt idx="8">
                  <c:v>202009</c:v>
                </c:pt>
                <c:pt idx="9">
                  <c:v> 202010 </c:v>
                </c:pt>
                <c:pt idx="10">
                  <c:v>202011</c:v>
                </c:pt>
                <c:pt idx="11">
                  <c:v>202012</c:v>
                </c:pt>
              </c:strCache>
            </c:strRef>
          </c:cat>
          <c:val>
            <c:numRef>
              <c:f>'Total VA market per Month'!$AA$36:$AL$36</c:f>
              <c:numCache>
                <c:formatCode>#,##0</c:formatCode>
                <c:ptCount val="12"/>
                <c:pt idx="0">
                  <c:v>1044</c:v>
                </c:pt>
                <c:pt idx="1">
                  <c:v>1130</c:v>
                </c:pt>
                <c:pt idx="2">
                  <c:v>1395</c:v>
                </c:pt>
                <c:pt idx="3">
                  <c:v>971</c:v>
                </c:pt>
                <c:pt idx="4">
                  <c:v>1044</c:v>
                </c:pt>
                <c:pt idx="5" formatCode="General">
                  <c:v>1295</c:v>
                </c:pt>
                <c:pt idx="6" formatCode="General">
                  <c:v>1153</c:v>
                </c:pt>
                <c:pt idx="7" formatCode="General">
                  <c:v>362</c:v>
                </c:pt>
                <c:pt idx="8" formatCode="General">
                  <c:v>0</c:v>
                </c:pt>
                <c:pt idx="9" formatCode="_-* #,##0_-;\-* #,##0_-;_-* &quot;-&quot;??_-;_-@_-">
                  <c:v>3301</c:v>
                </c:pt>
                <c:pt idx="10" formatCode="_-* #,##0_-;\-* #,##0_-;_-* &quot;-&quot;??_-;_-@_-">
                  <c:v>1364</c:v>
                </c:pt>
                <c:pt idx="11" formatCode="_-* #,##0_-;\-* #,##0_-;_-* &quot;-&quot;??_-;_-@_-">
                  <c:v>1299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A6-4B75-9A2D-2EA8141C8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6010160"/>
        <c:axId val="874223936"/>
      </c:lineChart>
      <c:catAx>
        <c:axId val="546010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>
                    <a:solidFill>
                      <a:sysClr val="windowText" lastClr="000000"/>
                    </a:solidFill>
                  </a:rPr>
                  <a:t>Månad</a:t>
                </a:r>
              </a:p>
            </c:rich>
          </c:tx>
          <c:layout>
            <c:manualLayout>
              <c:xMode val="edge"/>
              <c:yMode val="edge"/>
              <c:x val="0.48038162611750396"/>
              <c:y val="0.913199165979303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74223936"/>
        <c:crosses val="autoZero"/>
        <c:auto val="1"/>
        <c:lblAlgn val="ctr"/>
        <c:lblOffset val="100"/>
        <c:noMultiLvlLbl val="0"/>
      </c:catAx>
      <c:valAx>
        <c:axId val="87422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>
                    <a:solidFill>
                      <a:sysClr val="windowText" lastClr="000000"/>
                    </a:solidFill>
                  </a:rPr>
                  <a:t>Antal</a:t>
                </a:r>
                <a:r>
                  <a:rPr lang="sv-SE" sz="1600" baseline="0">
                    <a:solidFill>
                      <a:sysClr val="windowText" lastClr="000000"/>
                    </a:solidFill>
                  </a:rPr>
                  <a:t> förpackningar</a:t>
                </a:r>
                <a:endParaRPr lang="sv-SE" sz="16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8.3887261382946058E-3"/>
              <c:y val="0.362743037248962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4601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sv-SE" sz="2500" b="1" i="0" baseline="0" dirty="0">
                <a:solidFill>
                  <a:sysClr val="windowText" lastClr="000000"/>
                </a:solidFill>
                <a:effectLst/>
              </a:rPr>
              <a:t>Totala marknaden Vaginal Atrofi Sverige</a:t>
            </a:r>
            <a:endParaRPr lang="sv-SE" sz="2500" dirty="0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297407122723348"/>
          <c:y val="0.18115665915789839"/>
          <c:w val="0.84705551161056114"/>
          <c:h val="0.62290083773116278"/>
        </c:manualLayout>
      </c:layout>
      <c:lineChart>
        <c:grouping val="standard"/>
        <c:varyColors val="0"/>
        <c:ser>
          <c:idx val="0"/>
          <c:order val="0"/>
          <c:tx>
            <c:strRef>
              <c:f>'Total VA market per Month'!$B$7</c:f>
              <c:strCache>
                <c:ptCount val="1"/>
                <c:pt idx="0">
                  <c:v>Vagifem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('Total VA market per Month'!$C$5:$AK$5,'Total VA market per Month'!$AL$5)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 202010 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('Total VA market per Month'!$C$7:$AE$7,'Total VA market per Month'!$AF$7,'Total VA market per Month'!$AG$7,'Total VA market per Month'!$AH$7,'Total VA market per Month'!$AI$7,'Total VA market per Month'!$AJ$7,'Total VA market per Month'!$AK$7,'Total VA market per Month'!$AL$7)</c:f>
              <c:numCache>
                <c:formatCode>#,##0</c:formatCode>
                <c:ptCount val="36"/>
                <c:pt idx="0">
                  <c:v>53460</c:v>
                </c:pt>
                <c:pt idx="1">
                  <c:v>45247</c:v>
                </c:pt>
                <c:pt idx="2">
                  <c:v>50129</c:v>
                </c:pt>
                <c:pt idx="3">
                  <c:v>46431</c:v>
                </c:pt>
                <c:pt idx="4">
                  <c:v>50065</c:v>
                </c:pt>
                <c:pt idx="5">
                  <c:v>47528</c:v>
                </c:pt>
                <c:pt idx="6">
                  <c:v>44200</c:v>
                </c:pt>
                <c:pt idx="7">
                  <c:v>49939</c:v>
                </c:pt>
                <c:pt idx="8">
                  <c:v>46632</c:v>
                </c:pt>
                <c:pt idx="9">
                  <c:v>54856</c:v>
                </c:pt>
                <c:pt idx="10">
                  <c:v>53300</c:v>
                </c:pt>
                <c:pt idx="11">
                  <c:v>47554</c:v>
                </c:pt>
                <c:pt idx="12">
                  <c:v>54783</c:v>
                </c:pt>
                <c:pt idx="13">
                  <c:v>46705</c:v>
                </c:pt>
                <c:pt idx="14">
                  <c:v>45124</c:v>
                </c:pt>
                <c:pt idx="15">
                  <c:v>48546</c:v>
                </c:pt>
                <c:pt idx="16">
                  <c:v>52910</c:v>
                </c:pt>
                <c:pt idx="17">
                  <c:v>46565</c:v>
                </c:pt>
                <c:pt idx="18">
                  <c:v>48376</c:v>
                </c:pt>
                <c:pt idx="19">
                  <c:v>49706</c:v>
                </c:pt>
                <c:pt idx="20">
                  <c:v>47729</c:v>
                </c:pt>
                <c:pt idx="21">
                  <c:v>53488</c:v>
                </c:pt>
                <c:pt idx="22">
                  <c:v>48254</c:v>
                </c:pt>
                <c:pt idx="23">
                  <c:v>46563</c:v>
                </c:pt>
                <c:pt idx="24">
                  <c:v>52778</c:v>
                </c:pt>
                <c:pt idx="25">
                  <c:v>48026</c:v>
                </c:pt>
                <c:pt idx="26">
                  <c:v>65214</c:v>
                </c:pt>
                <c:pt idx="27">
                  <c:v>42516</c:v>
                </c:pt>
                <c:pt idx="28">
                  <c:v>42812</c:v>
                </c:pt>
                <c:pt idx="29">
                  <c:v>46542</c:v>
                </c:pt>
                <c:pt idx="30">
                  <c:v>45149</c:v>
                </c:pt>
                <c:pt idx="31">
                  <c:v>45281</c:v>
                </c:pt>
                <c:pt idx="32">
                  <c:v>50776</c:v>
                </c:pt>
                <c:pt idx="33" formatCode="_-* #,##0_-;\-* #,##0_-;_-* &quot;-&quot;??_-;_-@_-">
                  <c:v>48194</c:v>
                </c:pt>
                <c:pt idx="34" formatCode="_-* #,##0_-;\-* #,##0_-;_-* &quot;-&quot;??_-;_-@_-">
                  <c:v>54247</c:v>
                </c:pt>
                <c:pt idx="35" formatCode="_-* #,##0_-;\-* #,##0_-;_-* &quot;-&quot;??_-;_-@_-">
                  <c:v>46300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A6-4A35-B9C7-2BC093885EDE}"/>
            </c:ext>
          </c:extLst>
        </c:ser>
        <c:ser>
          <c:idx val="1"/>
          <c:order val="1"/>
          <c:tx>
            <c:strRef>
              <c:f>'Total VA market per Month'!$B$8</c:f>
              <c:strCache>
                <c:ptCount val="1"/>
                <c:pt idx="0">
                  <c:v>Ovesterin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('Total VA market per Month'!$C$5:$AK$5,'Total VA market per Month'!$AL$5)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 202010 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('Total VA market per Month'!$C$8:$AE$8,'Total VA market per Month'!$AF$8,'Total VA market per Month'!$AG$8,'Total VA market per Month'!$AH$8,'Total VA market per Month'!$AI$8,'Total VA market per Month'!$AJ$8,'Total VA market per Month'!$AK$8,'Total VA market per Month'!$AL$8)</c:f>
              <c:numCache>
                <c:formatCode>#,##0</c:formatCode>
                <c:ptCount val="36"/>
                <c:pt idx="0">
                  <c:v>24192</c:v>
                </c:pt>
                <c:pt idx="1">
                  <c:v>32862</c:v>
                </c:pt>
                <c:pt idx="2">
                  <c:v>40124</c:v>
                </c:pt>
                <c:pt idx="3">
                  <c:v>35511</c:v>
                </c:pt>
                <c:pt idx="4">
                  <c:v>32546</c:v>
                </c:pt>
                <c:pt idx="5">
                  <c:v>32390</c:v>
                </c:pt>
                <c:pt idx="6">
                  <c:v>30176</c:v>
                </c:pt>
                <c:pt idx="7">
                  <c:v>34099</c:v>
                </c:pt>
                <c:pt idx="8">
                  <c:v>32056</c:v>
                </c:pt>
                <c:pt idx="9">
                  <c:v>41218</c:v>
                </c:pt>
                <c:pt idx="10">
                  <c:v>38994</c:v>
                </c:pt>
                <c:pt idx="11">
                  <c:v>33795</c:v>
                </c:pt>
                <c:pt idx="12">
                  <c:v>38464</c:v>
                </c:pt>
                <c:pt idx="13">
                  <c:v>35921</c:v>
                </c:pt>
                <c:pt idx="14">
                  <c:v>35549</c:v>
                </c:pt>
                <c:pt idx="15">
                  <c:v>35153</c:v>
                </c:pt>
                <c:pt idx="16">
                  <c:v>39075</c:v>
                </c:pt>
                <c:pt idx="17">
                  <c:v>34755</c:v>
                </c:pt>
                <c:pt idx="18">
                  <c:v>34950</c:v>
                </c:pt>
                <c:pt idx="19">
                  <c:v>36116</c:v>
                </c:pt>
                <c:pt idx="20">
                  <c:v>37177</c:v>
                </c:pt>
                <c:pt idx="21">
                  <c:v>41107</c:v>
                </c:pt>
                <c:pt idx="22">
                  <c:v>38315</c:v>
                </c:pt>
                <c:pt idx="23">
                  <c:v>35494</c:v>
                </c:pt>
                <c:pt idx="24">
                  <c:v>42143</c:v>
                </c:pt>
                <c:pt idx="25">
                  <c:v>37634</c:v>
                </c:pt>
                <c:pt idx="26">
                  <c:v>46581</c:v>
                </c:pt>
                <c:pt idx="27">
                  <c:v>34794</c:v>
                </c:pt>
                <c:pt idx="28">
                  <c:v>32630</c:v>
                </c:pt>
                <c:pt idx="29">
                  <c:v>34554</c:v>
                </c:pt>
                <c:pt idx="30">
                  <c:v>34723</c:v>
                </c:pt>
                <c:pt idx="31">
                  <c:v>35033</c:v>
                </c:pt>
                <c:pt idx="32">
                  <c:v>39317</c:v>
                </c:pt>
                <c:pt idx="33" formatCode="_-* #,##0_-;\-* #,##0_-;_-* &quot;-&quot;??_-;_-@_-">
                  <c:v>38821</c:v>
                </c:pt>
                <c:pt idx="34" formatCode="_-* #,##0_-;\-* #,##0_-;_-* &quot;-&quot;??_-;_-@_-">
                  <c:v>41568</c:v>
                </c:pt>
                <c:pt idx="35" formatCode="_-* #,##0_-;\-* #,##0_-;_-* &quot;-&quot;??_-;_-@_-">
                  <c:v>34137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A6-4A35-B9C7-2BC093885EDE}"/>
            </c:ext>
          </c:extLst>
        </c:ser>
        <c:ser>
          <c:idx val="2"/>
          <c:order val="2"/>
          <c:tx>
            <c:strRef>
              <c:f>'Total VA market per Month'!$B$9</c:f>
              <c:strCache>
                <c:ptCount val="1"/>
                <c:pt idx="0">
                  <c:v>Estring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('Total VA market per Month'!$C$5:$AK$5,'Total VA market per Month'!$AL$5)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 202010 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('Total VA market per Month'!$C$9:$AE$9,'Total VA market per Month'!$AF$9,'Total VA market per Month'!$AG$9,'Total VA market per Month'!$AH$9,'Total VA market per Month'!$AI$9,'Total VA market per Month'!$AJ$9,'Total VA market per Month'!$AK$9,'Total VA market per Month'!$AL$9)</c:f>
              <c:numCache>
                <c:formatCode>#,##0</c:formatCode>
                <c:ptCount val="36"/>
                <c:pt idx="0">
                  <c:v>11090</c:v>
                </c:pt>
                <c:pt idx="1">
                  <c:v>9346</c:v>
                </c:pt>
                <c:pt idx="2">
                  <c:v>10091</c:v>
                </c:pt>
                <c:pt idx="3">
                  <c:v>10281</c:v>
                </c:pt>
                <c:pt idx="4">
                  <c:v>10918</c:v>
                </c:pt>
                <c:pt idx="5">
                  <c:v>9846</c:v>
                </c:pt>
                <c:pt idx="6">
                  <c:v>8456</c:v>
                </c:pt>
                <c:pt idx="7">
                  <c:v>11049</c:v>
                </c:pt>
                <c:pt idx="8">
                  <c:v>10329</c:v>
                </c:pt>
                <c:pt idx="9">
                  <c:v>11445</c:v>
                </c:pt>
                <c:pt idx="10">
                  <c:v>11035</c:v>
                </c:pt>
                <c:pt idx="11">
                  <c:v>9441</c:v>
                </c:pt>
                <c:pt idx="12">
                  <c:v>12365</c:v>
                </c:pt>
                <c:pt idx="13">
                  <c:v>6835</c:v>
                </c:pt>
                <c:pt idx="14">
                  <c:v>13841</c:v>
                </c:pt>
                <c:pt idx="15">
                  <c:v>11167</c:v>
                </c:pt>
                <c:pt idx="16">
                  <c:v>11517</c:v>
                </c:pt>
                <c:pt idx="17">
                  <c:v>8</c:v>
                </c:pt>
                <c:pt idx="18">
                  <c:v>18076</c:v>
                </c:pt>
                <c:pt idx="19">
                  <c:v>12875</c:v>
                </c:pt>
                <c:pt idx="20">
                  <c:v>10047</c:v>
                </c:pt>
                <c:pt idx="21">
                  <c:v>10951</c:v>
                </c:pt>
                <c:pt idx="22">
                  <c:v>11791</c:v>
                </c:pt>
                <c:pt idx="23">
                  <c:v>9628</c:v>
                </c:pt>
                <c:pt idx="24">
                  <c:v>11978</c:v>
                </c:pt>
                <c:pt idx="25">
                  <c:v>11065</c:v>
                </c:pt>
                <c:pt idx="26">
                  <c:v>13805</c:v>
                </c:pt>
                <c:pt idx="27">
                  <c:v>8988</c:v>
                </c:pt>
                <c:pt idx="28">
                  <c:v>10385</c:v>
                </c:pt>
                <c:pt idx="29">
                  <c:v>10020</c:v>
                </c:pt>
                <c:pt idx="30">
                  <c:v>8896</c:v>
                </c:pt>
                <c:pt idx="31">
                  <c:v>10773</c:v>
                </c:pt>
                <c:pt idx="32">
                  <c:v>11417</c:v>
                </c:pt>
                <c:pt idx="33" formatCode="_-* #,##0_-;\-* #,##0_-;_-* &quot;-&quot;??_-;_-@_-">
                  <c:v>10612</c:v>
                </c:pt>
                <c:pt idx="34" formatCode="_-* #,##0_-;\-* #,##0_-;_-* &quot;-&quot;??_-;_-@_-">
                  <c:v>12103</c:v>
                </c:pt>
                <c:pt idx="35" formatCode="_-* #,##0_-;\-* #,##0_-;_-* &quot;-&quot;??_-;_-@_-">
                  <c:v>9772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9A6-4A35-B9C7-2BC093885EDE}"/>
            </c:ext>
          </c:extLst>
        </c:ser>
        <c:ser>
          <c:idx val="3"/>
          <c:order val="3"/>
          <c:tx>
            <c:strRef>
              <c:f>'Total VA market per Month'!$B$10</c:f>
              <c:strCache>
                <c:ptCount val="1"/>
                <c:pt idx="0">
                  <c:v>Blissel</c:v>
                </c:pt>
              </c:strCache>
            </c:strRef>
          </c:tx>
          <c:spPr>
            <a:ln w="28575" cap="rnd">
              <a:solidFill>
                <a:srgbClr val="FF0066"/>
              </a:solidFill>
              <a:round/>
            </a:ln>
            <a:effectLst/>
          </c:spPr>
          <c:marker>
            <c:symbol val="none"/>
          </c:marker>
          <c:cat>
            <c:strRef>
              <c:f>('Total VA market per Month'!$C$5:$AK$5,'Total VA market per Month'!$AL$5)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 202010 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('Total VA market per Month'!$C$10:$AE$10,'Total VA market per Month'!$AF$10,'Total VA market per Month'!$AG$10,'Total VA market per Month'!$AH$10,'Total VA market per Month'!$AI$10,'Total VA market per Month'!$AJ$10,'Total VA market per Month'!$AK$10,'Total VA market per Month'!$AL$10)</c:f>
              <c:numCache>
                <c:formatCode>#,##0</c:formatCode>
                <c:ptCount val="36"/>
                <c:pt idx="0">
                  <c:v>1011</c:v>
                </c:pt>
                <c:pt idx="1">
                  <c:v>871</c:v>
                </c:pt>
                <c:pt idx="2">
                  <c:v>947</c:v>
                </c:pt>
                <c:pt idx="3">
                  <c:v>930</c:v>
                </c:pt>
                <c:pt idx="4">
                  <c:v>1040</c:v>
                </c:pt>
                <c:pt idx="5">
                  <c:v>942</c:v>
                </c:pt>
                <c:pt idx="6">
                  <c:v>840</c:v>
                </c:pt>
                <c:pt idx="7">
                  <c:v>906</c:v>
                </c:pt>
                <c:pt idx="8">
                  <c:v>962</c:v>
                </c:pt>
                <c:pt idx="9">
                  <c:v>1295</c:v>
                </c:pt>
                <c:pt idx="10">
                  <c:v>1278</c:v>
                </c:pt>
                <c:pt idx="11">
                  <c:v>1160</c:v>
                </c:pt>
                <c:pt idx="12">
                  <c:v>1533</c:v>
                </c:pt>
                <c:pt idx="13">
                  <c:v>1390</c:v>
                </c:pt>
                <c:pt idx="14">
                  <c:v>1472</c:v>
                </c:pt>
                <c:pt idx="15">
                  <c:v>1522</c:v>
                </c:pt>
                <c:pt idx="16">
                  <c:v>1626</c:v>
                </c:pt>
                <c:pt idx="17">
                  <c:v>1492</c:v>
                </c:pt>
                <c:pt idx="18">
                  <c:v>1488</c:v>
                </c:pt>
                <c:pt idx="19">
                  <c:v>1490</c:v>
                </c:pt>
                <c:pt idx="20">
                  <c:v>1696</c:v>
                </c:pt>
                <c:pt idx="21">
                  <c:v>1957</c:v>
                </c:pt>
                <c:pt idx="22">
                  <c:v>1526</c:v>
                </c:pt>
                <c:pt idx="23">
                  <c:v>1630</c:v>
                </c:pt>
                <c:pt idx="24">
                  <c:v>2003</c:v>
                </c:pt>
                <c:pt idx="25">
                  <c:v>1814</c:v>
                </c:pt>
                <c:pt idx="26">
                  <c:v>2607</c:v>
                </c:pt>
                <c:pt idx="27">
                  <c:v>1816</c:v>
                </c:pt>
                <c:pt idx="28">
                  <c:v>1585</c:v>
                </c:pt>
                <c:pt idx="29">
                  <c:v>1689</c:v>
                </c:pt>
                <c:pt idx="30">
                  <c:v>1626</c:v>
                </c:pt>
                <c:pt idx="31">
                  <c:v>1777</c:v>
                </c:pt>
                <c:pt idx="32">
                  <c:v>2060</c:v>
                </c:pt>
                <c:pt idx="33" formatCode="_-* #,##0_-;\-* #,##0_-;_-* &quot;-&quot;??_-;_-@_-">
                  <c:v>1974</c:v>
                </c:pt>
                <c:pt idx="34" formatCode="_-* #,##0_-;\-* #,##0_-;_-* &quot;-&quot;??_-;_-@_-">
                  <c:v>2218</c:v>
                </c:pt>
                <c:pt idx="35" formatCode="_-* #,##0_-;\-* #,##0_-;_-* &quot;-&quot;??_-;_-@_-">
                  <c:v>1909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9A6-4A35-B9C7-2BC093885EDE}"/>
            </c:ext>
          </c:extLst>
        </c:ser>
        <c:ser>
          <c:idx val="4"/>
          <c:order val="4"/>
          <c:tx>
            <c:strRef>
              <c:f>'Total VA market per Month'!$B$11</c:f>
              <c:strCache>
                <c:ptCount val="1"/>
                <c:pt idx="0">
                  <c:v>Estrokad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('Total VA market per Month'!$C$5:$AK$5,'Total VA market per Month'!$AL$5)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 202010 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('Total VA market per Month'!$C$11:$AE$11,'Total VA market per Month'!$AF$11,'Total VA market per Month'!$AG$11,'Total VA market per Month'!$AH$11,'Total VA market per Month'!$AI$11,'Total VA market per Month'!$AJ$11,'Total VA market per Month'!$AK$11,'Total VA market per Month'!$AL$11)</c:f>
              <c:numCache>
                <c:formatCode>#,##0</c:formatCode>
                <c:ptCount val="36"/>
                <c:pt idx="0">
                  <c:v>968</c:v>
                </c:pt>
                <c:pt idx="1">
                  <c:v>2104</c:v>
                </c:pt>
                <c:pt idx="2">
                  <c:v>906</c:v>
                </c:pt>
                <c:pt idx="3">
                  <c:v>814</c:v>
                </c:pt>
                <c:pt idx="4">
                  <c:v>737</c:v>
                </c:pt>
                <c:pt idx="5">
                  <c:v>764</c:v>
                </c:pt>
                <c:pt idx="6">
                  <c:v>565</c:v>
                </c:pt>
                <c:pt idx="7">
                  <c:v>670</c:v>
                </c:pt>
                <c:pt idx="8">
                  <c:v>805</c:v>
                </c:pt>
                <c:pt idx="9">
                  <c:v>1102</c:v>
                </c:pt>
                <c:pt idx="10">
                  <c:v>980</c:v>
                </c:pt>
                <c:pt idx="11">
                  <c:v>820</c:v>
                </c:pt>
                <c:pt idx="12">
                  <c:v>941</c:v>
                </c:pt>
                <c:pt idx="13">
                  <c:v>926</c:v>
                </c:pt>
                <c:pt idx="14">
                  <c:v>1182</c:v>
                </c:pt>
                <c:pt idx="15">
                  <c:v>1536</c:v>
                </c:pt>
                <c:pt idx="16">
                  <c:v>1463</c:v>
                </c:pt>
                <c:pt idx="17">
                  <c:v>697</c:v>
                </c:pt>
                <c:pt idx="18">
                  <c:v>704</c:v>
                </c:pt>
                <c:pt idx="19">
                  <c:v>833</c:v>
                </c:pt>
                <c:pt idx="20">
                  <c:v>769</c:v>
                </c:pt>
                <c:pt idx="21">
                  <c:v>828</c:v>
                </c:pt>
                <c:pt idx="22">
                  <c:v>814</c:v>
                </c:pt>
                <c:pt idx="23">
                  <c:v>599</c:v>
                </c:pt>
                <c:pt idx="24">
                  <c:v>1014</c:v>
                </c:pt>
                <c:pt idx="25">
                  <c:v>881</c:v>
                </c:pt>
                <c:pt idx="26">
                  <c:v>1062</c:v>
                </c:pt>
                <c:pt idx="27">
                  <c:v>776</c:v>
                </c:pt>
                <c:pt idx="28">
                  <c:v>633</c:v>
                </c:pt>
                <c:pt idx="29">
                  <c:v>578</c:v>
                </c:pt>
                <c:pt idx="30">
                  <c:v>584</c:v>
                </c:pt>
                <c:pt idx="31">
                  <c:v>646</c:v>
                </c:pt>
                <c:pt idx="32">
                  <c:v>689</c:v>
                </c:pt>
                <c:pt idx="33" formatCode="_-* #,##0_-;\-* #,##0_-;_-* &quot;-&quot;??_-;_-@_-">
                  <c:v>756</c:v>
                </c:pt>
                <c:pt idx="34" formatCode="_-* #,##0_-;\-* #,##0_-;_-* &quot;-&quot;??_-;_-@_-">
                  <c:v>624</c:v>
                </c:pt>
                <c:pt idx="35" formatCode="_-* #,##0_-;\-* #,##0_-;_-* &quot;-&quot;??_-;_-@_-">
                  <c:v>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9A6-4A35-B9C7-2BC093885EDE}"/>
            </c:ext>
          </c:extLst>
        </c:ser>
        <c:ser>
          <c:idx val="5"/>
          <c:order val="5"/>
          <c:tx>
            <c:strRef>
              <c:f>'Total VA market per Month'!$B$12</c:f>
              <c:strCache>
                <c:ptCount val="1"/>
                <c:pt idx="0">
                  <c:v>Intrarosa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('Total VA market per Month'!$C$5:$AK$5,'Total VA market per Month'!$AL$5)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 202010 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('Total VA market per Month'!$C$12:$AE$12,'Total VA market per Month'!$AF$12,'Total VA market per Month'!$AG$12,'Total VA market per Month'!$AH$12,'Total VA market per Month'!$AI$12,'Total VA market per Month'!$AJ$12,'Total VA market per Month'!$AK$12,'Total VA market per Month'!$AL$12)</c:f>
              <c:numCache>
                <c:formatCode>General</c:formatCode>
                <c:ptCount val="36"/>
                <c:pt idx="12" formatCode="#,##0">
                  <c:v>2</c:v>
                </c:pt>
                <c:pt idx="13" formatCode="#,##0">
                  <c:v>50</c:v>
                </c:pt>
                <c:pt idx="14" formatCode="#,##0">
                  <c:v>160</c:v>
                </c:pt>
                <c:pt idx="15" formatCode="#,##0">
                  <c:v>109</c:v>
                </c:pt>
                <c:pt idx="16" formatCode="#,##0">
                  <c:v>134</c:v>
                </c:pt>
                <c:pt idx="17" formatCode="#,##0">
                  <c:v>112</c:v>
                </c:pt>
                <c:pt idx="18" formatCode="#,##0">
                  <c:v>101</c:v>
                </c:pt>
                <c:pt idx="19" formatCode="#,##0">
                  <c:v>97</c:v>
                </c:pt>
                <c:pt idx="20" formatCode="#,##0">
                  <c:v>200</c:v>
                </c:pt>
                <c:pt idx="21" formatCode="#,##0">
                  <c:v>337</c:v>
                </c:pt>
                <c:pt idx="22" formatCode="#,##0">
                  <c:v>358</c:v>
                </c:pt>
                <c:pt idx="23" formatCode="#,##0">
                  <c:v>306</c:v>
                </c:pt>
                <c:pt idx="24" formatCode="#,##0">
                  <c:v>339</c:v>
                </c:pt>
                <c:pt idx="25" formatCode="#,##0">
                  <c:v>450</c:v>
                </c:pt>
                <c:pt idx="26" formatCode="#,##0">
                  <c:v>516</c:v>
                </c:pt>
                <c:pt idx="27" formatCode="#,##0">
                  <c:v>280</c:v>
                </c:pt>
                <c:pt idx="28" formatCode="#,##0">
                  <c:v>321</c:v>
                </c:pt>
                <c:pt idx="29" formatCode="#,##0">
                  <c:v>387</c:v>
                </c:pt>
                <c:pt idx="30" formatCode="#,##0">
                  <c:v>382</c:v>
                </c:pt>
                <c:pt idx="31" formatCode="#,##0">
                  <c:v>448</c:v>
                </c:pt>
                <c:pt idx="32" formatCode="#,##0">
                  <c:v>470</c:v>
                </c:pt>
                <c:pt idx="33" formatCode="_-* #,##0_-;\-* #,##0_-;_-* &quot;-&quot;??_-;_-@_-">
                  <c:v>701</c:v>
                </c:pt>
                <c:pt idx="34" formatCode="_-* #,##0_-;\-* #,##0_-;_-* &quot;-&quot;??_-;_-@_-">
                  <c:v>641</c:v>
                </c:pt>
                <c:pt idx="35" formatCode="_-* #,##0_-;\-* #,##0_-;_-* &quot;-&quot;??_-;_-@_-">
                  <c:v>784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9A6-4A35-B9C7-2BC093885EDE}"/>
            </c:ext>
          </c:extLst>
        </c:ser>
        <c:ser>
          <c:idx val="6"/>
          <c:order val="6"/>
          <c:tx>
            <c:strRef>
              <c:f>'Total VA market per Month'!$B$13</c:f>
              <c:strCache>
                <c:ptCount val="1"/>
                <c:pt idx="0">
                  <c:v>Vagidonna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('Total VA market per Month'!$C$5:$AK$5,'Total VA market per Month'!$AL$5)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 202010 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('Total VA market per Month'!$C$13:$AK$13,'Total VA market per Month'!$AL$13)</c:f>
              <c:numCache>
                <c:formatCode>General</c:formatCode>
                <c:ptCount val="36"/>
                <c:pt idx="34" formatCode="_-* #,##0_-;\-* #,##0_-;_-* &quot;-&quot;??_-;_-@_-">
                  <c:v>863</c:v>
                </c:pt>
                <c:pt idx="35" formatCode="_-* #,##0_-;\-* #,##0_-;_-* &quot;-&quot;??_-;_-@_-">
                  <c:v>675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9A6-4A35-B9C7-2BC093885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6010160"/>
        <c:axId val="874223936"/>
      </c:lineChart>
      <c:catAx>
        <c:axId val="546010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 dirty="0">
                    <a:solidFill>
                      <a:sysClr val="windowText" lastClr="000000"/>
                    </a:solidFill>
                  </a:rPr>
                  <a:t>Månad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74223936"/>
        <c:crosses val="autoZero"/>
        <c:auto val="1"/>
        <c:lblAlgn val="ctr"/>
        <c:lblOffset val="100"/>
        <c:noMultiLvlLbl val="0"/>
      </c:catAx>
      <c:valAx>
        <c:axId val="874223936"/>
        <c:scaling>
          <c:orientation val="minMax"/>
          <c:max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600" dirty="0">
                    <a:solidFill>
                      <a:sysClr val="windowText" lastClr="000000"/>
                    </a:solidFill>
                  </a:rPr>
                  <a:t>Antal</a:t>
                </a:r>
                <a:r>
                  <a:rPr lang="sv-SE" sz="1600" baseline="0" dirty="0">
                    <a:solidFill>
                      <a:sysClr val="windowText" lastClr="000000"/>
                    </a:solidFill>
                  </a:rPr>
                  <a:t> förpackningar</a:t>
                </a:r>
                <a:endParaRPr lang="sv-SE" sz="1600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6.8777153577167325E-3"/>
              <c:y val="0.353307713111233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46010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sz="3000" dirty="0"/>
              <a:t>Volym</a:t>
            </a:r>
            <a:r>
              <a:rPr lang="sv-SE" sz="3000" baseline="0" dirty="0"/>
              <a:t> </a:t>
            </a:r>
            <a:r>
              <a:rPr lang="sv-SE" sz="3000" baseline="0" dirty="0" err="1"/>
              <a:t>Chg</a:t>
            </a:r>
            <a:r>
              <a:rPr lang="sv-SE" sz="3000" baseline="0" dirty="0"/>
              <a:t> (%) Blissel/Gelisse</a:t>
            </a:r>
            <a:endParaRPr lang="sv-SE" sz="3000" dirty="0"/>
          </a:p>
        </c:rich>
      </c:tx>
      <c:layout>
        <c:manualLayout>
          <c:xMode val="edge"/>
          <c:yMode val="edge"/>
          <c:x val="0.19188066267158818"/>
          <c:y val="3.20689254637368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A4B90"/>
            </a:solidFill>
            <a:ln>
              <a:solidFill>
                <a:srgbClr val="ED66A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Blad1!$A$2:$A$4</c:f>
              <c:strCache>
                <c:ptCount val="3"/>
                <c:pt idx="0">
                  <c:v>Sverige</c:v>
                </c:pt>
                <c:pt idx="1">
                  <c:v>Norge</c:v>
                </c:pt>
                <c:pt idx="2">
                  <c:v>Finland</c:v>
                </c:pt>
              </c:strCache>
            </c:strRef>
          </c:cat>
          <c:val>
            <c:numRef>
              <c:f>Blad1!$B$2:$B$4</c:f>
              <c:numCache>
                <c:formatCode>0%</c:formatCode>
                <c:ptCount val="3"/>
                <c:pt idx="0">
                  <c:v>0.23</c:v>
                </c:pt>
                <c:pt idx="1">
                  <c:v>0.48</c:v>
                </c:pt>
                <c:pt idx="2">
                  <c:v>2.27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98-48C7-B5D7-77A870D578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0546591"/>
        <c:axId val="771357375"/>
      </c:barChart>
      <c:catAx>
        <c:axId val="780546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71357375"/>
        <c:crosses val="autoZero"/>
        <c:auto val="1"/>
        <c:lblAlgn val="ctr"/>
        <c:lblOffset val="100"/>
        <c:noMultiLvlLbl val="0"/>
      </c:catAx>
      <c:valAx>
        <c:axId val="7713573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80546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sv-SE" sz="2800" b="1" i="0" u="none" strike="noStrike" kern="1200" spc="0" baseline="0" dirty="0">
                <a:solidFill>
                  <a:srgbClr val="DE5880"/>
                </a:solidFill>
                <a:latin typeface="+mn-lt"/>
                <a:ea typeface="+mn-ea"/>
                <a:cs typeface="+mn-cs"/>
              </a:rPr>
              <a:t>Natalben Gravid SE Utveckling </a:t>
            </a:r>
            <a:br>
              <a:rPr lang="sv-SE" sz="2000" b="1" i="0" u="none" strike="noStrike" kern="1200" spc="0" baseline="0" dirty="0">
                <a:solidFill>
                  <a:srgbClr val="DE5880"/>
                </a:solidFill>
                <a:latin typeface="+mn-lt"/>
                <a:ea typeface="+mn-ea"/>
                <a:cs typeface="+mn-cs"/>
              </a:rPr>
            </a:br>
            <a:endParaRPr lang="sv-SE" sz="2000" b="1" i="0" u="none" strike="noStrike" kern="1200" spc="0" baseline="0" dirty="0">
              <a:solidFill>
                <a:srgbClr val="DE5880"/>
              </a:solidFill>
              <a:latin typeface="+mn-lt"/>
              <a:ea typeface="+mn-ea"/>
              <a:cs typeface="+mn-cs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0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'Per Apotek'!$B$64:$AR$64</c:f>
              <c:strCache>
                <c:ptCount val="43"/>
                <c:pt idx="0">
                  <c:v>08/10/17</c:v>
                </c:pt>
                <c:pt idx="1">
                  <c:v> 05/11/17</c:v>
                </c:pt>
                <c:pt idx="2">
                  <c:v>03/12/17</c:v>
                </c:pt>
                <c:pt idx="3">
                  <c:v>31/12/17</c:v>
                </c:pt>
                <c:pt idx="4">
                  <c:v>28/01/18</c:v>
                </c:pt>
                <c:pt idx="5">
                  <c:v>25/02/18</c:v>
                </c:pt>
                <c:pt idx="6">
                  <c:v>25/03/18</c:v>
                </c:pt>
                <c:pt idx="7">
                  <c:v>22/04/18</c:v>
                </c:pt>
                <c:pt idx="8">
                  <c:v>20/05/18</c:v>
                </c:pt>
                <c:pt idx="9">
                  <c:v>17/06/18</c:v>
                </c:pt>
                <c:pt idx="10">
                  <c:v>5/07/18</c:v>
                </c:pt>
                <c:pt idx="11">
                  <c:v>12/08/18</c:v>
                </c:pt>
                <c:pt idx="12">
                  <c:v> 09/09/18</c:v>
                </c:pt>
                <c:pt idx="13">
                  <c:v>07/10/18</c:v>
                </c:pt>
                <c:pt idx="14">
                  <c:v>04/11/18</c:v>
                </c:pt>
                <c:pt idx="15">
                  <c:v>02/12/18</c:v>
                </c:pt>
                <c:pt idx="16">
                  <c:v>30/12/18</c:v>
                </c:pt>
                <c:pt idx="17">
                  <c:v>27/01/19</c:v>
                </c:pt>
                <c:pt idx="18">
                  <c:v>24/02/19</c:v>
                </c:pt>
                <c:pt idx="19">
                  <c:v>24/03/19</c:v>
                </c:pt>
                <c:pt idx="20">
                  <c:v>21/04/19</c:v>
                </c:pt>
                <c:pt idx="21">
                  <c:v>19/05/19</c:v>
                </c:pt>
                <c:pt idx="22">
                  <c:v>16/06/19</c:v>
                </c:pt>
                <c:pt idx="23">
                  <c:v>14/07/19</c:v>
                </c:pt>
                <c:pt idx="24">
                  <c:v>11/08/19</c:v>
                </c:pt>
                <c:pt idx="25">
                  <c:v>08/09/19</c:v>
                </c:pt>
                <c:pt idx="26">
                  <c:v>06/10/19</c:v>
                </c:pt>
                <c:pt idx="27">
                  <c:v>03/11/19</c:v>
                </c:pt>
                <c:pt idx="28">
                  <c:v>01/12/19</c:v>
                </c:pt>
                <c:pt idx="29">
                  <c:v>29/12/19</c:v>
                </c:pt>
                <c:pt idx="30">
                  <c:v>26/01/20</c:v>
                </c:pt>
                <c:pt idx="31">
                  <c:v>23/02/20</c:v>
                </c:pt>
                <c:pt idx="32">
                  <c:v>22/03/20</c:v>
                </c:pt>
                <c:pt idx="33">
                  <c:v>19/04/20</c:v>
                </c:pt>
                <c:pt idx="34">
                  <c:v>17/05/20</c:v>
                </c:pt>
                <c:pt idx="35">
                  <c:v>14/06/20</c:v>
                </c:pt>
                <c:pt idx="36">
                  <c:v>12/07/20 </c:v>
                </c:pt>
                <c:pt idx="37">
                  <c:v>09/08/20</c:v>
                </c:pt>
                <c:pt idx="38">
                  <c:v>06/09/20</c:v>
                </c:pt>
                <c:pt idx="39">
                  <c:v>04/10/20</c:v>
                </c:pt>
                <c:pt idx="40">
                  <c:v>01/11/20</c:v>
                </c:pt>
                <c:pt idx="41">
                  <c:v> 29/11/20</c:v>
                </c:pt>
                <c:pt idx="42">
                  <c:v>27/12/20</c:v>
                </c:pt>
              </c:strCache>
            </c:strRef>
          </c:cat>
          <c:val>
            <c:numRef>
              <c:f>'Per Apotek'!$B$72:$AR$72</c:f>
              <c:numCache>
                <c:formatCode>General</c:formatCode>
                <c:ptCount val="43"/>
                <c:pt idx="0">
                  <c:v>339</c:v>
                </c:pt>
                <c:pt idx="1">
                  <c:v>387</c:v>
                </c:pt>
                <c:pt idx="2">
                  <c:v>412</c:v>
                </c:pt>
                <c:pt idx="3">
                  <c:v>400</c:v>
                </c:pt>
                <c:pt idx="4">
                  <c:v>455</c:v>
                </c:pt>
                <c:pt idx="5">
                  <c:v>611</c:v>
                </c:pt>
                <c:pt idx="6">
                  <c:v>688</c:v>
                </c:pt>
                <c:pt idx="7">
                  <c:v>593</c:v>
                </c:pt>
                <c:pt idx="8">
                  <c:v>620</c:v>
                </c:pt>
                <c:pt idx="9">
                  <c:v>619</c:v>
                </c:pt>
                <c:pt idx="10">
                  <c:v>690</c:v>
                </c:pt>
                <c:pt idx="11">
                  <c:v>602</c:v>
                </c:pt>
                <c:pt idx="12">
                  <c:v>899</c:v>
                </c:pt>
                <c:pt idx="13">
                  <c:v>801</c:v>
                </c:pt>
                <c:pt idx="14">
                  <c:v>826</c:v>
                </c:pt>
                <c:pt idx="15">
                  <c:v>834</c:v>
                </c:pt>
                <c:pt idx="16">
                  <c:v>921</c:v>
                </c:pt>
                <c:pt idx="17">
                  <c:v>1051</c:v>
                </c:pt>
                <c:pt idx="18">
                  <c:v>981</c:v>
                </c:pt>
                <c:pt idx="19">
                  <c:v>1063</c:v>
                </c:pt>
                <c:pt idx="20">
                  <c:v>1237</c:v>
                </c:pt>
                <c:pt idx="21">
                  <c:v>1264</c:v>
                </c:pt>
                <c:pt idx="22">
                  <c:v>1297</c:v>
                </c:pt>
                <c:pt idx="23">
                  <c:v>1229</c:v>
                </c:pt>
                <c:pt idx="24">
                  <c:v>1194</c:v>
                </c:pt>
                <c:pt idx="25">
                  <c:v>1236</c:v>
                </c:pt>
                <c:pt idx="26">
                  <c:v>1409</c:v>
                </c:pt>
                <c:pt idx="27">
                  <c:v>1390</c:v>
                </c:pt>
                <c:pt idx="28">
                  <c:v>1431</c:v>
                </c:pt>
                <c:pt idx="29">
                  <c:v>1400</c:v>
                </c:pt>
                <c:pt idx="30">
                  <c:v>1545</c:v>
                </c:pt>
                <c:pt idx="31">
                  <c:v>1661</c:v>
                </c:pt>
                <c:pt idx="32">
                  <c:v>1640</c:v>
                </c:pt>
                <c:pt idx="33">
                  <c:v>1464</c:v>
                </c:pt>
                <c:pt idx="34">
                  <c:v>1634</c:v>
                </c:pt>
                <c:pt idx="35">
                  <c:v>1648</c:v>
                </c:pt>
                <c:pt idx="36">
                  <c:v>1483</c:v>
                </c:pt>
                <c:pt idx="37">
                  <c:v>1483</c:v>
                </c:pt>
                <c:pt idx="38">
                  <c:v>1608</c:v>
                </c:pt>
                <c:pt idx="39">
                  <c:v>1748</c:v>
                </c:pt>
                <c:pt idx="40">
                  <c:v>1733</c:v>
                </c:pt>
                <c:pt idx="41">
                  <c:v>1824</c:v>
                </c:pt>
                <c:pt idx="42">
                  <c:v>1911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4C-41EC-A356-63B0C7AC55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9958463"/>
        <c:axId val="752360671"/>
      </c:lineChart>
      <c:catAx>
        <c:axId val="108995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52360671"/>
        <c:crosses val="autoZero"/>
        <c:auto val="1"/>
        <c:lblAlgn val="ctr"/>
        <c:lblOffset val="100"/>
        <c:noMultiLvlLbl val="0"/>
      </c:catAx>
      <c:valAx>
        <c:axId val="752360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200"/>
                  <a:t>Units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89958463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sv-SE" sz="2000" b="1" i="0" u="none" strike="noStrike" kern="1200" spc="0" baseline="0" dirty="0">
                <a:solidFill>
                  <a:srgbClr val="DE5880"/>
                </a:solidFill>
                <a:latin typeface="+mn-lt"/>
                <a:ea typeface="+mn-ea"/>
                <a:cs typeface="+mn-cs"/>
              </a:defRPr>
            </a:pPr>
            <a:r>
              <a:rPr lang="sv-SE" sz="2400" b="1" i="0" u="none" strike="noStrike" kern="1200" spc="0" baseline="0" dirty="0">
                <a:solidFill>
                  <a:srgbClr val="DE5880"/>
                </a:solidFill>
                <a:latin typeface="+mn-lt"/>
                <a:ea typeface="+mn-ea"/>
                <a:cs typeface="+mn-cs"/>
              </a:rPr>
              <a:t>Natalben Gravid per Apotekskedja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sv-SE" sz="2000" b="1" i="0" u="none" strike="noStrike" kern="1200" spc="0" baseline="0" dirty="0">
              <a:solidFill>
                <a:srgbClr val="DE5880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'Per Apotek'!$A$65</c:f>
              <c:strCache>
                <c:ptCount val="1"/>
                <c:pt idx="0">
                  <c:v>APOTEA*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'Per Apotek'!$AF$64:$AR$64</c:f>
              <c:strCache>
                <c:ptCount val="13"/>
                <c:pt idx="0">
                  <c:v>26/01/20</c:v>
                </c:pt>
                <c:pt idx="1">
                  <c:v>23/02/20</c:v>
                </c:pt>
                <c:pt idx="2">
                  <c:v>22/03/20</c:v>
                </c:pt>
                <c:pt idx="3">
                  <c:v>19/04/20</c:v>
                </c:pt>
                <c:pt idx="4">
                  <c:v>17/05/20</c:v>
                </c:pt>
                <c:pt idx="5">
                  <c:v>14/06/20</c:v>
                </c:pt>
                <c:pt idx="6">
                  <c:v>12/07/20 </c:v>
                </c:pt>
                <c:pt idx="7">
                  <c:v>09/08/20</c:v>
                </c:pt>
                <c:pt idx="8">
                  <c:v>06/09/20</c:v>
                </c:pt>
                <c:pt idx="9">
                  <c:v>04/10/20</c:v>
                </c:pt>
                <c:pt idx="10">
                  <c:v> 01/11/20 </c:v>
                </c:pt>
                <c:pt idx="11">
                  <c:v> 29/11/20     </c:v>
                </c:pt>
                <c:pt idx="12">
                  <c:v>27/12/20             </c:v>
                </c:pt>
              </c:strCache>
            </c:strRef>
          </c:cat>
          <c:val>
            <c:numRef>
              <c:f>'Per Apotek'!$AF$65:$AR$65</c:f>
              <c:numCache>
                <c:formatCode>General</c:formatCode>
                <c:ptCount val="13"/>
                <c:pt idx="0">
                  <c:v>470</c:v>
                </c:pt>
                <c:pt idx="1">
                  <c:v>430</c:v>
                </c:pt>
                <c:pt idx="2">
                  <c:v>400</c:v>
                </c:pt>
                <c:pt idx="3">
                  <c:v>500</c:v>
                </c:pt>
                <c:pt idx="4">
                  <c:v>400</c:v>
                </c:pt>
                <c:pt idx="5">
                  <c:v>375</c:v>
                </c:pt>
                <c:pt idx="6">
                  <c:v>400</c:v>
                </c:pt>
                <c:pt idx="7">
                  <c:v>400</c:v>
                </c:pt>
                <c:pt idx="8">
                  <c:v>450</c:v>
                </c:pt>
                <c:pt idx="9">
                  <c:v>400</c:v>
                </c:pt>
                <c:pt idx="10">
                  <c:v>450</c:v>
                </c:pt>
                <c:pt idx="11">
                  <c:v>425</c:v>
                </c:pt>
                <c:pt idx="12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91-429B-B322-84F4892D107D}"/>
            </c:ext>
          </c:extLst>
        </c:ser>
        <c:ser>
          <c:idx val="1"/>
          <c:order val="1"/>
          <c:tx>
            <c:strRef>
              <c:f>'Per Apotek'!$A$66</c:f>
              <c:strCache>
                <c:ptCount val="1"/>
                <c:pt idx="0">
                  <c:v>APOTEKSGRUPPEN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'Per Apotek'!$AF$64:$AR$64</c:f>
              <c:strCache>
                <c:ptCount val="13"/>
                <c:pt idx="0">
                  <c:v>26/01/20</c:v>
                </c:pt>
                <c:pt idx="1">
                  <c:v>23/02/20</c:v>
                </c:pt>
                <c:pt idx="2">
                  <c:v>22/03/20</c:v>
                </c:pt>
                <c:pt idx="3">
                  <c:v>19/04/20</c:v>
                </c:pt>
                <c:pt idx="4">
                  <c:v>17/05/20</c:v>
                </c:pt>
                <c:pt idx="5">
                  <c:v>14/06/20</c:v>
                </c:pt>
                <c:pt idx="6">
                  <c:v>12/07/20 </c:v>
                </c:pt>
                <c:pt idx="7">
                  <c:v>09/08/20</c:v>
                </c:pt>
                <c:pt idx="8">
                  <c:v>06/09/20</c:v>
                </c:pt>
                <c:pt idx="9">
                  <c:v>04/10/20</c:v>
                </c:pt>
                <c:pt idx="10">
                  <c:v> 01/11/20 </c:v>
                </c:pt>
                <c:pt idx="11">
                  <c:v> 29/11/20     </c:v>
                </c:pt>
                <c:pt idx="12">
                  <c:v>27/12/20             </c:v>
                </c:pt>
              </c:strCache>
            </c:strRef>
          </c:cat>
          <c:val>
            <c:numRef>
              <c:f>'Per Apotek'!$AF$66:$AR$66</c:f>
              <c:numCache>
                <c:formatCode>General</c:formatCode>
                <c:ptCount val="13"/>
                <c:pt idx="0">
                  <c:v>23</c:v>
                </c:pt>
                <c:pt idx="1">
                  <c:v>9</c:v>
                </c:pt>
                <c:pt idx="2">
                  <c:v>19</c:v>
                </c:pt>
                <c:pt idx="3">
                  <c:v>21</c:v>
                </c:pt>
                <c:pt idx="4">
                  <c:v>19</c:v>
                </c:pt>
                <c:pt idx="5">
                  <c:v>20</c:v>
                </c:pt>
                <c:pt idx="6">
                  <c:v>28.999999999999996</c:v>
                </c:pt>
                <c:pt idx="7">
                  <c:v>21</c:v>
                </c:pt>
                <c:pt idx="8">
                  <c:v>22</c:v>
                </c:pt>
                <c:pt idx="9">
                  <c:v>31</c:v>
                </c:pt>
                <c:pt idx="10">
                  <c:v>32</c:v>
                </c:pt>
                <c:pt idx="11">
                  <c:v>21</c:v>
                </c:pt>
                <c:pt idx="12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91-429B-B322-84F4892D107D}"/>
            </c:ext>
          </c:extLst>
        </c:ser>
        <c:ser>
          <c:idx val="2"/>
          <c:order val="2"/>
          <c:tx>
            <c:strRef>
              <c:f>'Per Apotek'!$A$67</c:f>
              <c:strCache>
                <c:ptCount val="1"/>
                <c:pt idx="0">
                  <c:v>LLOYDS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'Per Apotek'!$AF$64:$AR$64</c:f>
              <c:strCache>
                <c:ptCount val="13"/>
                <c:pt idx="0">
                  <c:v>26/01/20</c:v>
                </c:pt>
                <c:pt idx="1">
                  <c:v>23/02/20</c:v>
                </c:pt>
                <c:pt idx="2">
                  <c:v>22/03/20</c:v>
                </c:pt>
                <c:pt idx="3">
                  <c:v>19/04/20</c:v>
                </c:pt>
                <c:pt idx="4">
                  <c:v>17/05/20</c:v>
                </c:pt>
                <c:pt idx="5">
                  <c:v>14/06/20</c:v>
                </c:pt>
                <c:pt idx="6">
                  <c:v>12/07/20 </c:v>
                </c:pt>
                <c:pt idx="7">
                  <c:v>09/08/20</c:v>
                </c:pt>
                <c:pt idx="8">
                  <c:v>06/09/20</c:v>
                </c:pt>
                <c:pt idx="9">
                  <c:v>04/10/20</c:v>
                </c:pt>
                <c:pt idx="10">
                  <c:v> 01/11/20 </c:v>
                </c:pt>
                <c:pt idx="11">
                  <c:v> 29/11/20     </c:v>
                </c:pt>
                <c:pt idx="12">
                  <c:v>27/12/20             </c:v>
                </c:pt>
              </c:strCache>
            </c:strRef>
          </c:cat>
          <c:val>
            <c:numRef>
              <c:f>'Per Apotek'!$AF$67:$AR$67</c:f>
              <c:numCache>
                <c:formatCode>General</c:formatCode>
                <c:ptCount val="13"/>
                <c:pt idx="0">
                  <c:v>114</c:v>
                </c:pt>
                <c:pt idx="1">
                  <c:v>112</c:v>
                </c:pt>
                <c:pt idx="2">
                  <c:v>100</c:v>
                </c:pt>
                <c:pt idx="3">
                  <c:v>79</c:v>
                </c:pt>
                <c:pt idx="4">
                  <c:v>87</c:v>
                </c:pt>
                <c:pt idx="5">
                  <c:v>85</c:v>
                </c:pt>
                <c:pt idx="6">
                  <c:v>81.999999999999986</c:v>
                </c:pt>
                <c:pt idx="7">
                  <c:v>82</c:v>
                </c:pt>
                <c:pt idx="8">
                  <c:v>81</c:v>
                </c:pt>
                <c:pt idx="9">
                  <c:v>76</c:v>
                </c:pt>
                <c:pt idx="10">
                  <c:v>68</c:v>
                </c:pt>
                <c:pt idx="11">
                  <c:v>72</c:v>
                </c:pt>
                <c:pt idx="12">
                  <c:v>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91-429B-B322-84F4892D107D}"/>
            </c:ext>
          </c:extLst>
        </c:ser>
        <c:ser>
          <c:idx val="3"/>
          <c:order val="3"/>
          <c:tx>
            <c:strRef>
              <c:f>'Per Apotek'!$A$68</c:f>
              <c:strCache>
                <c:ptCount val="1"/>
                <c:pt idx="0">
                  <c:v>KRONAN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'Per Apotek'!$AF$64:$AR$64</c:f>
              <c:strCache>
                <c:ptCount val="13"/>
                <c:pt idx="0">
                  <c:v>26/01/20</c:v>
                </c:pt>
                <c:pt idx="1">
                  <c:v>23/02/20</c:v>
                </c:pt>
                <c:pt idx="2">
                  <c:v>22/03/20</c:v>
                </c:pt>
                <c:pt idx="3">
                  <c:v>19/04/20</c:v>
                </c:pt>
                <c:pt idx="4">
                  <c:v>17/05/20</c:v>
                </c:pt>
                <c:pt idx="5">
                  <c:v>14/06/20</c:v>
                </c:pt>
                <c:pt idx="6">
                  <c:v>12/07/20 </c:v>
                </c:pt>
                <c:pt idx="7">
                  <c:v>09/08/20</c:v>
                </c:pt>
                <c:pt idx="8">
                  <c:v>06/09/20</c:v>
                </c:pt>
                <c:pt idx="9">
                  <c:v>04/10/20</c:v>
                </c:pt>
                <c:pt idx="10">
                  <c:v> 01/11/20 </c:v>
                </c:pt>
                <c:pt idx="11">
                  <c:v> 29/11/20     </c:v>
                </c:pt>
                <c:pt idx="12">
                  <c:v>27/12/20             </c:v>
                </c:pt>
              </c:strCache>
            </c:strRef>
          </c:cat>
          <c:val>
            <c:numRef>
              <c:f>'Per Apotek'!$AF$68:$AR$68</c:f>
              <c:numCache>
                <c:formatCode>General</c:formatCode>
                <c:ptCount val="13"/>
                <c:pt idx="0">
                  <c:v>245</c:v>
                </c:pt>
                <c:pt idx="1">
                  <c:v>252</c:v>
                </c:pt>
                <c:pt idx="2">
                  <c:v>411</c:v>
                </c:pt>
                <c:pt idx="3">
                  <c:v>253</c:v>
                </c:pt>
                <c:pt idx="4">
                  <c:v>468</c:v>
                </c:pt>
                <c:pt idx="5">
                  <c:v>487</c:v>
                </c:pt>
                <c:pt idx="6">
                  <c:v>296.00000000000006</c:v>
                </c:pt>
                <c:pt idx="7">
                  <c:v>278</c:v>
                </c:pt>
                <c:pt idx="8">
                  <c:v>338</c:v>
                </c:pt>
                <c:pt idx="9">
                  <c:v>327</c:v>
                </c:pt>
                <c:pt idx="10">
                  <c:v>396</c:v>
                </c:pt>
                <c:pt idx="11">
                  <c:v>353</c:v>
                </c:pt>
                <c:pt idx="12">
                  <c:v>340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391-429B-B322-84F4892D107D}"/>
            </c:ext>
          </c:extLst>
        </c:ser>
        <c:ser>
          <c:idx val="4"/>
          <c:order val="4"/>
          <c:tx>
            <c:strRef>
              <c:f>'Per Apotek'!$A$69</c:f>
              <c:strCache>
                <c:ptCount val="1"/>
                <c:pt idx="0">
                  <c:v>APOTEKET AB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'Per Apotek'!$AF$64:$AR$64</c:f>
              <c:strCache>
                <c:ptCount val="13"/>
                <c:pt idx="0">
                  <c:v>26/01/20</c:v>
                </c:pt>
                <c:pt idx="1">
                  <c:v>23/02/20</c:v>
                </c:pt>
                <c:pt idx="2">
                  <c:v>22/03/20</c:v>
                </c:pt>
                <c:pt idx="3">
                  <c:v>19/04/20</c:v>
                </c:pt>
                <c:pt idx="4">
                  <c:v>17/05/20</c:v>
                </c:pt>
                <c:pt idx="5">
                  <c:v>14/06/20</c:v>
                </c:pt>
                <c:pt idx="6">
                  <c:v>12/07/20 </c:v>
                </c:pt>
                <c:pt idx="7">
                  <c:v>09/08/20</c:v>
                </c:pt>
                <c:pt idx="8">
                  <c:v>06/09/20</c:v>
                </c:pt>
                <c:pt idx="9">
                  <c:v>04/10/20</c:v>
                </c:pt>
                <c:pt idx="10">
                  <c:v> 01/11/20 </c:v>
                </c:pt>
                <c:pt idx="11">
                  <c:v> 29/11/20     </c:v>
                </c:pt>
                <c:pt idx="12">
                  <c:v>27/12/20             </c:v>
                </c:pt>
              </c:strCache>
            </c:strRef>
          </c:cat>
          <c:val>
            <c:numRef>
              <c:f>'Per Apotek'!$AF$69:$AR$69</c:f>
              <c:numCache>
                <c:formatCode>General</c:formatCode>
                <c:ptCount val="13"/>
                <c:pt idx="0">
                  <c:v>250</c:v>
                </c:pt>
                <c:pt idx="1">
                  <c:v>386</c:v>
                </c:pt>
                <c:pt idx="2">
                  <c:v>310</c:v>
                </c:pt>
                <c:pt idx="3">
                  <c:v>295</c:v>
                </c:pt>
                <c:pt idx="4">
                  <c:v>255</c:v>
                </c:pt>
                <c:pt idx="5">
                  <c:v>265</c:v>
                </c:pt>
                <c:pt idx="6">
                  <c:v>267</c:v>
                </c:pt>
                <c:pt idx="7">
                  <c:v>297.00000000000006</c:v>
                </c:pt>
                <c:pt idx="8">
                  <c:v>305</c:v>
                </c:pt>
                <c:pt idx="9">
                  <c:v>290</c:v>
                </c:pt>
                <c:pt idx="10">
                  <c:v>341</c:v>
                </c:pt>
                <c:pt idx="11">
                  <c:v>373</c:v>
                </c:pt>
                <c:pt idx="12">
                  <c:v>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391-429B-B322-84F4892D107D}"/>
            </c:ext>
          </c:extLst>
        </c:ser>
        <c:ser>
          <c:idx val="5"/>
          <c:order val="5"/>
          <c:tx>
            <c:strRef>
              <c:f>'Per Apotek'!$A$70</c:f>
              <c:strCache>
                <c:ptCount val="1"/>
                <c:pt idx="0">
                  <c:v>HJÄRTAT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'Per Apotek'!$AF$64:$AR$64</c:f>
              <c:strCache>
                <c:ptCount val="13"/>
                <c:pt idx="0">
                  <c:v>26/01/20</c:v>
                </c:pt>
                <c:pt idx="1">
                  <c:v>23/02/20</c:v>
                </c:pt>
                <c:pt idx="2">
                  <c:v>22/03/20</c:v>
                </c:pt>
                <c:pt idx="3">
                  <c:v>19/04/20</c:v>
                </c:pt>
                <c:pt idx="4">
                  <c:v>17/05/20</c:v>
                </c:pt>
                <c:pt idx="5">
                  <c:v>14/06/20</c:v>
                </c:pt>
                <c:pt idx="6">
                  <c:v>12/07/20 </c:v>
                </c:pt>
                <c:pt idx="7">
                  <c:v>09/08/20</c:v>
                </c:pt>
                <c:pt idx="8">
                  <c:v>06/09/20</c:v>
                </c:pt>
                <c:pt idx="9">
                  <c:v>04/10/20</c:v>
                </c:pt>
                <c:pt idx="10">
                  <c:v> 01/11/20 </c:v>
                </c:pt>
                <c:pt idx="11">
                  <c:v> 29/11/20     </c:v>
                </c:pt>
                <c:pt idx="12">
                  <c:v>27/12/20             </c:v>
                </c:pt>
              </c:strCache>
            </c:strRef>
          </c:cat>
          <c:val>
            <c:numRef>
              <c:f>'Per Apotek'!$AF$70:$AR$70</c:f>
              <c:numCache>
                <c:formatCode>General</c:formatCode>
                <c:ptCount val="13"/>
                <c:pt idx="0">
                  <c:v>346</c:v>
                </c:pt>
                <c:pt idx="1">
                  <c:v>343</c:v>
                </c:pt>
                <c:pt idx="2">
                  <c:v>400</c:v>
                </c:pt>
                <c:pt idx="3">
                  <c:v>316</c:v>
                </c:pt>
                <c:pt idx="4">
                  <c:v>405</c:v>
                </c:pt>
                <c:pt idx="5">
                  <c:v>416</c:v>
                </c:pt>
                <c:pt idx="6">
                  <c:v>409</c:v>
                </c:pt>
                <c:pt idx="7">
                  <c:v>404.99999999999994</c:v>
                </c:pt>
                <c:pt idx="8">
                  <c:v>412</c:v>
                </c:pt>
                <c:pt idx="9">
                  <c:v>624</c:v>
                </c:pt>
                <c:pt idx="10">
                  <c:v>446</c:v>
                </c:pt>
                <c:pt idx="11">
                  <c:v>580</c:v>
                </c:pt>
                <c:pt idx="12">
                  <c:v>654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391-429B-B322-84F4892D107D}"/>
            </c:ext>
          </c:extLst>
        </c:ser>
        <c:ser>
          <c:idx val="6"/>
          <c:order val="6"/>
          <c:tx>
            <c:strRef>
              <c:f>'Per Apotek'!$A$71</c:f>
              <c:strCache>
                <c:ptCount val="1"/>
                <c:pt idx="0">
                  <c:v>ONLINE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'Per Apotek'!$AF$64:$AR$64</c:f>
              <c:strCache>
                <c:ptCount val="13"/>
                <c:pt idx="0">
                  <c:v>26/01/20</c:v>
                </c:pt>
                <c:pt idx="1">
                  <c:v>23/02/20</c:v>
                </c:pt>
                <c:pt idx="2">
                  <c:v>22/03/20</c:v>
                </c:pt>
                <c:pt idx="3">
                  <c:v>19/04/20</c:v>
                </c:pt>
                <c:pt idx="4">
                  <c:v>17/05/20</c:v>
                </c:pt>
                <c:pt idx="5">
                  <c:v>14/06/20</c:v>
                </c:pt>
                <c:pt idx="6">
                  <c:v>12/07/20 </c:v>
                </c:pt>
                <c:pt idx="7">
                  <c:v>09/08/20</c:v>
                </c:pt>
                <c:pt idx="8">
                  <c:v>06/09/20</c:v>
                </c:pt>
                <c:pt idx="9">
                  <c:v>04/10/20</c:v>
                </c:pt>
                <c:pt idx="10">
                  <c:v> 01/11/20 </c:v>
                </c:pt>
                <c:pt idx="11">
                  <c:v> 29/11/20     </c:v>
                </c:pt>
                <c:pt idx="12">
                  <c:v>27/12/20             </c:v>
                </c:pt>
              </c:strCache>
            </c:strRef>
          </c:cat>
          <c:val>
            <c:numRef>
              <c:f>'Per Apotek'!$AF$71:$AR$71</c:f>
              <c:numCache>
                <c:formatCode>General</c:formatCode>
                <c:ptCount val="13"/>
                <c:pt idx="0">
                  <c:v>97</c:v>
                </c:pt>
                <c:pt idx="1">
                  <c:v>129</c:v>
                </c:pt>
                <c:pt idx="2">
                  <c:v>160</c:v>
                </c:pt>
                <c:pt idx="3">
                  <c:v>113</c:v>
                </c:pt>
                <c:pt idx="4">
                  <c:v>312</c:v>
                </c:pt>
                <c:pt idx="5">
                  <c:v>343</c:v>
                </c:pt>
                <c:pt idx="6">
                  <c:v>88</c:v>
                </c:pt>
                <c:pt idx="7">
                  <c:v>128</c:v>
                </c:pt>
                <c:pt idx="8">
                  <c:v>178</c:v>
                </c:pt>
                <c:pt idx="9">
                  <c:v>292</c:v>
                </c:pt>
                <c:pt idx="10">
                  <c:v>154</c:v>
                </c:pt>
                <c:pt idx="11">
                  <c:v>249</c:v>
                </c:pt>
                <c:pt idx="12">
                  <c:v>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391-429B-B322-84F4892D1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0511359"/>
        <c:axId val="2126620703"/>
      </c:lineChart>
      <c:catAx>
        <c:axId val="270511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126620703"/>
        <c:crosses val="autoZero"/>
        <c:auto val="1"/>
        <c:lblAlgn val="ctr"/>
        <c:lblOffset val="100"/>
        <c:noMultiLvlLbl val="0"/>
      </c:catAx>
      <c:valAx>
        <c:axId val="2126620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70511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7BB-420B-B475-5AB19AAD77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7BB-420B-B475-5AB19AAD77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7BB-420B-B475-5AB19AAD776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7BB-420B-B475-5AB19AAD776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7BB-420B-B475-5AB19AAD776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7BB-420B-B475-5AB19AAD776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7BB-420B-B475-5AB19AAD776D}"/>
              </c:ext>
            </c:extLst>
          </c:dPt>
          <c:dLbls>
            <c:dLbl>
              <c:idx val="1"/>
              <c:layout>
                <c:manualLayout>
                  <c:x val="-3.7097623066816889E-2"/>
                  <c:y val="-0.1756970208160254"/>
                </c:manualLayout>
              </c:layout>
              <c:tx>
                <c:rich>
                  <a:bodyPr/>
                  <a:lstStyle/>
                  <a:p>
                    <a:fld id="{AA56DBEF-B538-45C1-9A87-624B31611D18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[KATEGORINAMN]</a:t>
                    </a:fld>
                    <a:r>
                      <a:rPr lang="en-US" baseline="0" dirty="0"/>
                      <a:t>
</a:t>
                    </a:r>
                    <a:fld id="{098AD3BB-041E-496A-92BB-0C2B8F00522E}" type="PERCENTAGE">
                      <a:rPr lang="en-US" baseline="0">
                        <a:solidFill>
                          <a:schemeClr val="tx1"/>
                        </a:solidFill>
                      </a:rPr>
                      <a:pPr/>
                      <a:t>[PROCENT]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7BB-420B-B475-5AB19AAD77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'Per Apotek'!$A$65:$A$71</c:f>
              <c:strCache>
                <c:ptCount val="7"/>
                <c:pt idx="0">
                  <c:v>APOTEA*</c:v>
                </c:pt>
                <c:pt idx="1">
                  <c:v>APOTEKSGRUPPEN</c:v>
                </c:pt>
                <c:pt idx="2">
                  <c:v>LLOYDS</c:v>
                </c:pt>
                <c:pt idx="3">
                  <c:v>KRONAN</c:v>
                </c:pt>
                <c:pt idx="4">
                  <c:v>APOTEKET AB</c:v>
                </c:pt>
                <c:pt idx="5">
                  <c:v>HJÄRTAT</c:v>
                </c:pt>
                <c:pt idx="6">
                  <c:v>ONLINE</c:v>
                </c:pt>
              </c:strCache>
            </c:strRef>
          </c:cat>
          <c:val>
            <c:numRef>
              <c:f>'Per Apotek'!$AT$65:$AT$71</c:f>
              <c:numCache>
                <c:formatCode>General</c:formatCode>
                <c:ptCount val="7"/>
                <c:pt idx="0">
                  <c:v>5550</c:v>
                </c:pt>
                <c:pt idx="1">
                  <c:v>290</c:v>
                </c:pt>
                <c:pt idx="2">
                  <c:v>1127</c:v>
                </c:pt>
                <c:pt idx="3">
                  <c:v>4444</c:v>
                </c:pt>
                <c:pt idx="4">
                  <c:v>3989</c:v>
                </c:pt>
                <c:pt idx="5">
                  <c:v>5756</c:v>
                </c:pt>
                <c:pt idx="6">
                  <c:v>2513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7BB-420B-B475-5AB19AAD776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POSTAFEN; tablet; 25 mg; 10 fol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Sheet1!$B$1:$AK$1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202010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Sheet1!$B$2:$AK$2</c:f>
              <c:numCache>
                <c:formatCode>#,##0</c:formatCode>
                <c:ptCount val="36"/>
                <c:pt idx="0">
                  <c:v>30071</c:v>
                </c:pt>
                <c:pt idx="1">
                  <c:v>22263</c:v>
                </c:pt>
                <c:pt idx="2">
                  <c:v>23707</c:v>
                </c:pt>
                <c:pt idx="3">
                  <c:v>27546</c:v>
                </c:pt>
                <c:pt idx="4">
                  <c:v>30541</c:v>
                </c:pt>
                <c:pt idx="5">
                  <c:v>38756</c:v>
                </c:pt>
                <c:pt idx="6">
                  <c:v>50490</c:v>
                </c:pt>
                <c:pt idx="7">
                  <c:v>30552</c:v>
                </c:pt>
                <c:pt idx="8">
                  <c:v>25248</c:v>
                </c:pt>
                <c:pt idx="9">
                  <c:v>28464</c:v>
                </c:pt>
                <c:pt idx="10">
                  <c:v>24505</c:v>
                </c:pt>
                <c:pt idx="11">
                  <c:v>25324</c:v>
                </c:pt>
                <c:pt idx="12">
                  <c:v>28295</c:v>
                </c:pt>
                <c:pt idx="13">
                  <c:v>25807</c:v>
                </c:pt>
                <c:pt idx="14">
                  <c:v>26222</c:v>
                </c:pt>
                <c:pt idx="15">
                  <c:v>31432</c:v>
                </c:pt>
                <c:pt idx="16">
                  <c:v>33012</c:v>
                </c:pt>
                <c:pt idx="17">
                  <c:v>36118</c:v>
                </c:pt>
                <c:pt idx="18">
                  <c:v>57396</c:v>
                </c:pt>
                <c:pt idx="19">
                  <c:v>31794</c:v>
                </c:pt>
                <c:pt idx="20">
                  <c:v>25931</c:v>
                </c:pt>
                <c:pt idx="21">
                  <c:v>29233</c:v>
                </c:pt>
                <c:pt idx="22">
                  <c:v>27490</c:v>
                </c:pt>
                <c:pt idx="23">
                  <c:v>6863</c:v>
                </c:pt>
                <c:pt idx="24">
                  <c:v>8859</c:v>
                </c:pt>
                <c:pt idx="25">
                  <c:v>28438</c:v>
                </c:pt>
                <c:pt idx="26">
                  <c:v>21252</c:v>
                </c:pt>
                <c:pt idx="27">
                  <c:v>12487</c:v>
                </c:pt>
                <c:pt idx="28">
                  <c:v>14801</c:v>
                </c:pt>
                <c:pt idx="29">
                  <c:v>21032</c:v>
                </c:pt>
                <c:pt idx="30">
                  <c:v>32847</c:v>
                </c:pt>
                <c:pt idx="31">
                  <c:v>21429</c:v>
                </c:pt>
                <c:pt idx="32">
                  <c:v>18312</c:v>
                </c:pt>
                <c:pt idx="33">
                  <c:v>20096</c:v>
                </c:pt>
                <c:pt idx="34">
                  <c:v>14864</c:v>
                </c:pt>
                <c:pt idx="35">
                  <c:v>18285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CE-44FF-9B0E-B54BE6CAA29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POSTAFEN; tablet; 25 mg; 100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Sheet1!$B$1:$AK$1</c:f>
              <c:strCache>
                <c:ptCount val="36"/>
                <c:pt idx="0">
                  <c:v>201801</c:v>
                </c:pt>
                <c:pt idx="1">
                  <c:v>201802</c:v>
                </c:pt>
                <c:pt idx="2">
                  <c:v>201803</c:v>
                </c:pt>
                <c:pt idx="3">
                  <c:v>201804</c:v>
                </c:pt>
                <c:pt idx="4">
                  <c:v>201805</c:v>
                </c:pt>
                <c:pt idx="5">
                  <c:v>201806</c:v>
                </c:pt>
                <c:pt idx="6">
                  <c:v>201807</c:v>
                </c:pt>
                <c:pt idx="7">
                  <c:v>201808</c:v>
                </c:pt>
                <c:pt idx="8">
                  <c:v>201809</c:v>
                </c:pt>
                <c:pt idx="9">
                  <c:v>201810</c:v>
                </c:pt>
                <c:pt idx="10">
                  <c:v>201811</c:v>
                </c:pt>
                <c:pt idx="11">
                  <c:v>201812</c:v>
                </c:pt>
                <c:pt idx="12">
                  <c:v>201901</c:v>
                </c:pt>
                <c:pt idx="13">
                  <c:v>201902</c:v>
                </c:pt>
                <c:pt idx="14">
                  <c:v>201903</c:v>
                </c:pt>
                <c:pt idx="15">
                  <c:v>201904</c:v>
                </c:pt>
                <c:pt idx="16">
                  <c:v>201905</c:v>
                </c:pt>
                <c:pt idx="17">
                  <c:v>201906</c:v>
                </c:pt>
                <c:pt idx="18">
                  <c:v>201907</c:v>
                </c:pt>
                <c:pt idx="19">
                  <c:v>201908</c:v>
                </c:pt>
                <c:pt idx="20">
                  <c:v>201909</c:v>
                </c:pt>
                <c:pt idx="21">
                  <c:v>201910</c:v>
                </c:pt>
                <c:pt idx="22">
                  <c:v>201911</c:v>
                </c:pt>
                <c:pt idx="23">
                  <c:v>201912</c:v>
                </c:pt>
                <c:pt idx="24">
                  <c:v>202001</c:v>
                </c:pt>
                <c:pt idx="25">
                  <c:v>202002</c:v>
                </c:pt>
                <c:pt idx="26">
                  <c:v>202003</c:v>
                </c:pt>
                <c:pt idx="27">
                  <c:v>202004</c:v>
                </c:pt>
                <c:pt idx="28">
                  <c:v>202005</c:v>
                </c:pt>
                <c:pt idx="29">
                  <c:v>202006</c:v>
                </c:pt>
                <c:pt idx="30">
                  <c:v>202007</c:v>
                </c:pt>
                <c:pt idx="31">
                  <c:v>202008</c:v>
                </c:pt>
                <c:pt idx="32">
                  <c:v>202009</c:v>
                </c:pt>
                <c:pt idx="33">
                  <c:v>202010</c:v>
                </c:pt>
                <c:pt idx="34">
                  <c:v>202011</c:v>
                </c:pt>
                <c:pt idx="35">
                  <c:v>202012</c:v>
                </c:pt>
              </c:strCache>
            </c:strRef>
          </c:cat>
          <c:val>
            <c:numRef>
              <c:f>Sheet1!$B$3:$AK$3</c:f>
              <c:numCache>
                <c:formatCode>#,##0</c:formatCode>
                <c:ptCount val="36"/>
                <c:pt idx="0">
                  <c:v>1326</c:v>
                </c:pt>
                <c:pt idx="1">
                  <c:v>1373</c:v>
                </c:pt>
                <c:pt idx="2">
                  <c:v>1495</c:v>
                </c:pt>
                <c:pt idx="3">
                  <c:v>1318</c:v>
                </c:pt>
                <c:pt idx="4">
                  <c:v>1286</c:v>
                </c:pt>
                <c:pt idx="5">
                  <c:v>1126</c:v>
                </c:pt>
                <c:pt idx="6">
                  <c:v>1170</c:v>
                </c:pt>
                <c:pt idx="7">
                  <c:v>1232</c:v>
                </c:pt>
                <c:pt idx="8">
                  <c:v>1343</c:v>
                </c:pt>
                <c:pt idx="9">
                  <c:v>1455</c:v>
                </c:pt>
                <c:pt idx="10">
                  <c:v>1301</c:v>
                </c:pt>
                <c:pt idx="11">
                  <c:v>1297</c:v>
                </c:pt>
                <c:pt idx="12">
                  <c:v>1365</c:v>
                </c:pt>
                <c:pt idx="13">
                  <c:v>1320</c:v>
                </c:pt>
                <c:pt idx="14">
                  <c:v>1464</c:v>
                </c:pt>
                <c:pt idx="15">
                  <c:v>1145</c:v>
                </c:pt>
                <c:pt idx="16">
                  <c:v>1339</c:v>
                </c:pt>
                <c:pt idx="17">
                  <c:v>1151</c:v>
                </c:pt>
                <c:pt idx="18">
                  <c:v>1204</c:v>
                </c:pt>
                <c:pt idx="19">
                  <c:v>1326</c:v>
                </c:pt>
                <c:pt idx="20">
                  <c:v>1208</c:v>
                </c:pt>
                <c:pt idx="21">
                  <c:v>1527</c:v>
                </c:pt>
                <c:pt idx="22">
                  <c:v>1253</c:v>
                </c:pt>
                <c:pt idx="23">
                  <c:v>471</c:v>
                </c:pt>
                <c:pt idx="24">
                  <c:v>507</c:v>
                </c:pt>
                <c:pt idx="25">
                  <c:v>1566</c:v>
                </c:pt>
                <c:pt idx="26">
                  <c:v>1445</c:v>
                </c:pt>
                <c:pt idx="27">
                  <c:v>1079</c:v>
                </c:pt>
                <c:pt idx="28">
                  <c:v>992</c:v>
                </c:pt>
                <c:pt idx="29">
                  <c:v>1116</c:v>
                </c:pt>
                <c:pt idx="30">
                  <c:v>1004</c:v>
                </c:pt>
                <c:pt idx="31">
                  <c:v>1080</c:v>
                </c:pt>
                <c:pt idx="32">
                  <c:v>1147</c:v>
                </c:pt>
                <c:pt idx="33">
                  <c:v>1215</c:v>
                </c:pt>
                <c:pt idx="34">
                  <c:v>1203</c:v>
                </c:pt>
                <c:pt idx="35">
                  <c:v>1099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CE-44FF-9B0E-B54BE6CAA2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5651599"/>
        <c:axId val="787698127"/>
      </c:lineChart>
      <c:catAx>
        <c:axId val="955651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87698127"/>
        <c:crosses val="autoZero"/>
        <c:auto val="1"/>
        <c:lblAlgn val="ctr"/>
        <c:lblOffset val="100"/>
        <c:noMultiLvlLbl val="0"/>
      </c:catAx>
      <c:valAx>
        <c:axId val="787698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955651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99943-CF76-4D95-918D-A1F7F94D8153}" type="doc">
      <dgm:prSet loTypeId="urn:microsoft.com/office/officeart/2005/8/layout/radial5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sv-SE"/>
        </a:p>
      </dgm:t>
    </dgm:pt>
    <dgm:pt modelId="{53D5CF0A-8C88-4F20-B84C-4388FF0D5475}">
      <dgm:prSet phldrT="[Text]" custT="1"/>
      <dgm:spPr>
        <a:solidFill>
          <a:srgbClr val="A6C8E4"/>
        </a:solidFill>
      </dgm:spPr>
      <dgm:t>
        <a:bodyPr/>
        <a:lstStyle/>
        <a:p>
          <a:r>
            <a:rPr lang="sv-SE" sz="1800" b="1" i="0" dirty="0">
              <a:latin typeface="+mn-lt"/>
            </a:rPr>
            <a:t>Natalben </a:t>
          </a:r>
        </a:p>
      </dgm:t>
    </dgm:pt>
    <dgm:pt modelId="{17FEE040-1593-408F-BCC0-A7BBB9D4C7C3}" type="parTrans" cxnId="{BF23387E-81F6-4945-A057-7FD02D009812}">
      <dgm:prSet/>
      <dgm:spPr/>
      <dgm:t>
        <a:bodyPr/>
        <a:lstStyle/>
        <a:p>
          <a:endParaRPr lang="sv-SE"/>
        </a:p>
      </dgm:t>
    </dgm:pt>
    <dgm:pt modelId="{8DA81051-8899-42D9-BADB-4B6EE616D1D6}" type="sibTrans" cxnId="{BF23387E-81F6-4945-A057-7FD02D009812}">
      <dgm:prSet/>
      <dgm:spPr/>
      <dgm:t>
        <a:bodyPr/>
        <a:lstStyle/>
        <a:p>
          <a:endParaRPr lang="sv-SE"/>
        </a:p>
      </dgm:t>
    </dgm:pt>
    <dgm:pt modelId="{1F390114-3555-462E-9DC5-4193E30F819D}">
      <dgm:prSet phldrT="[Text]" custT="1"/>
      <dgm:spPr>
        <a:solidFill>
          <a:srgbClr val="D8D7D3"/>
        </a:solidFill>
      </dgm:spPr>
      <dgm:t>
        <a:bodyPr/>
        <a:lstStyle/>
        <a:p>
          <a:r>
            <a:rPr lang="sv-SE" sz="2000" b="1" dirty="0"/>
            <a:t>Mödra-</a:t>
          </a:r>
          <a:br>
            <a:rPr lang="sv-SE" sz="2000" b="1" dirty="0"/>
          </a:br>
          <a:r>
            <a:rPr lang="sv-SE" sz="2000" b="1" dirty="0"/>
            <a:t>vården</a:t>
          </a:r>
        </a:p>
      </dgm:t>
    </dgm:pt>
    <dgm:pt modelId="{5AD9BA2D-B316-47E9-8205-CBFE03E13611}" type="parTrans" cxnId="{9617270E-0B41-4E81-AABE-C5FE9216DC23}">
      <dgm:prSet/>
      <dgm:spPr/>
      <dgm:t>
        <a:bodyPr/>
        <a:lstStyle/>
        <a:p>
          <a:endParaRPr lang="sv-SE"/>
        </a:p>
      </dgm:t>
    </dgm:pt>
    <dgm:pt modelId="{FD1EE454-92D8-44EA-9656-9077F68CF392}" type="sibTrans" cxnId="{9617270E-0B41-4E81-AABE-C5FE9216DC23}">
      <dgm:prSet/>
      <dgm:spPr/>
      <dgm:t>
        <a:bodyPr/>
        <a:lstStyle/>
        <a:p>
          <a:endParaRPr lang="sv-SE"/>
        </a:p>
      </dgm:t>
    </dgm:pt>
    <dgm:pt modelId="{3B64090E-D905-401A-B856-6108041432EE}">
      <dgm:prSet phldrT="[Text]"/>
      <dgm:spPr>
        <a:solidFill>
          <a:srgbClr val="EEBAB2"/>
        </a:solidFill>
      </dgm:spPr>
      <dgm:t>
        <a:bodyPr/>
        <a:lstStyle/>
        <a:p>
          <a:r>
            <a:rPr lang="sv-SE" b="1" dirty="0"/>
            <a:t>Kvinnor som är/planerar att bli gravida</a:t>
          </a:r>
        </a:p>
      </dgm:t>
    </dgm:pt>
    <dgm:pt modelId="{33C78046-E195-4B1D-8C01-765CAFE28851}" type="parTrans" cxnId="{96CAEA49-C915-4E87-8699-F2DBB43738A3}">
      <dgm:prSet/>
      <dgm:spPr/>
      <dgm:t>
        <a:bodyPr/>
        <a:lstStyle/>
        <a:p>
          <a:endParaRPr lang="sv-SE"/>
        </a:p>
      </dgm:t>
    </dgm:pt>
    <dgm:pt modelId="{705D0474-1435-4F85-838A-64A4AF2FB745}" type="sibTrans" cxnId="{96CAEA49-C915-4E87-8699-F2DBB43738A3}">
      <dgm:prSet/>
      <dgm:spPr/>
      <dgm:t>
        <a:bodyPr/>
        <a:lstStyle/>
        <a:p>
          <a:endParaRPr lang="sv-SE"/>
        </a:p>
      </dgm:t>
    </dgm:pt>
    <dgm:pt modelId="{0C31AF81-2738-488D-B7CA-1E2CEE5DD131}">
      <dgm:prSet phldrT="[Text]" custT="1"/>
      <dgm:spPr>
        <a:solidFill>
          <a:srgbClr val="C4DEB1"/>
        </a:solidFill>
      </dgm:spPr>
      <dgm:t>
        <a:bodyPr/>
        <a:lstStyle/>
        <a:p>
          <a:r>
            <a:rPr lang="sv-SE" sz="2400" b="1" dirty="0"/>
            <a:t>Apotek</a:t>
          </a:r>
        </a:p>
      </dgm:t>
    </dgm:pt>
    <dgm:pt modelId="{1287BD43-5A9B-4954-A2C9-C99B7D029F74}" type="parTrans" cxnId="{ECB27FC2-6CBA-4720-9B4D-E164C0AEAF60}">
      <dgm:prSet/>
      <dgm:spPr/>
      <dgm:t>
        <a:bodyPr/>
        <a:lstStyle/>
        <a:p>
          <a:endParaRPr lang="sv-SE"/>
        </a:p>
      </dgm:t>
    </dgm:pt>
    <dgm:pt modelId="{8998CCC0-16F0-4661-A004-8B28E338ACA4}" type="sibTrans" cxnId="{ECB27FC2-6CBA-4720-9B4D-E164C0AEAF60}">
      <dgm:prSet/>
      <dgm:spPr/>
      <dgm:t>
        <a:bodyPr/>
        <a:lstStyle/>
        <a:p>
          <a:endParaRPr lang="sv-SE"/>
        </a:p>
      </dgm:t>
    </dgm:pt>
    <dgm:pt modelId="{56038CFF-3522-4F72-8D2D-B1C22F80F118}" type="pres">
      <dgm:prSet presAssocID="{0CC99943-CF76-4D95-918D-A1F7F94D815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B043AC-A92C-430E-B482-E14D9C57C5F7}" type="pres">
      <dgm:prSet presAssocID="{53D5CF0A-8C88-4F20-B84C-4388FF0D5475}" presName="centerShape" presStyleLbl="node0" presStyleIdx="0" presStyleCnt="1" custScaleX="121040" custScaleY="123440" custLinFactNeighborX="458" custLinFactNeighborY="5040"/>
      <dgm:spPr/>
    </dgm:pt>
    <dgm:pt modelId="{6E5EB318-9463-467E-9339-781ADEC808CF}" type="pres">
      <dgm:prSet presAssocID="{5AD9BA2D-B316-47E9-8205-CBFE03E13611}" presName="parTrans" presStyleLbl="sibTrans2D1" presStyleIdx="0" presStyleCnt="3"/>
      <dgm:spPr/>
    </dgm:pt>
    <dgm:pt modelId="{FC581482-B8B1-4BDA-ABF6-8487EAA158C3}" type="pres">
      <dgm:prSet presAssocID="{5AD9BA2D-B316-47E9-8205-CBFE03E13611}" presName="connectorText" presStyleLbl="sibTrans2D1" presStyleIdx="0" presStyleCnt="3"/>
      <dgm:spPr/>
    </dgm:pt>
    <dgm:pt modelId="{FF26225E-72FC-4840-9BD8-7A27811FA169}" type="pres">
      <dgm:prSet presAssocID="{1F390114-3555-462E-9DC5-4193E30F819D}" presName="node" presStyleLbl="node1" presStyleIdx="0" presStyleCnt="3" custScaleX="125298" custScaleY="118520" custRadScaleRad="101837" custRadScaleInc="-857">
        <dgm:presLayoutVars>
          <dgm:bulletEnabled val="1"/>
        </dgm:presLayoutVars>
      </dgm:prSet>
      <dgm:spPr/>
    </dgm:pt>
    <dgm:pt modelId="{663F7EE7-F412-41CE-B28C-BA04F6118A72}" type="pres">
      <dgm:prSet presAssocID="{33C78046-E195-4B1D-8C01-765CAFE28851}" presName="parTrans" presStyleLbl="sibTrans2D1" presStyleIdx="1" presStyleCnt="3"/>
      <dgm:spPr/>
    </dgm:pt>
    <dgm:pt modelId="{DF3D1B76-0C52-4697-BA97-476A39C296A8}" type="pres">
      <dgm:prSet presAssocID="{33C78046-E195-4B1D-8C01-765CAFE28851}" presName="connectorText" presStyleLbl="sibTrans2D1" presStyleIdx="1" presStyleCnt="3"/>
      <dgm:spPr/>
    </dgm:pt>
    <dgm:pt modelId="{4A0619E9-2152-4CA5-89EC-80919E83C8DA}" type="pres">
      <dgm:prSet presAssocID="{3B64090E-D905-401A-B856-6108041432EE}" presName="node" presStyleLbl="node1" presStyleIdx="1" presStyleCnt="3" custScaleX="122205" custScaleY="122205" custRadScaleRad="120012" custRadScaleInc="-3713">
        <dgm:presLayoutVars>
          <dgm:bulletEnabled val="1"/>
        </dgm:presLayoutVars>
      </dgm:prSet>
      <dgm:spPr/>
    </dgm:pt>
    <dgm:pt modelId="{89D465AF-035E-42C4-83C1-B0C6969784DE}" type="pres">
      <dgm:prSet presAssocID="{1287BD43-5A9B-4954-A2C9-C99B7D029F74}" presName="parTrans" presStyleLbl="sibTrans2D1" presStyleIdx="2" presStyleCnt="3"/>
      <dgm:spPr/>
    </dgm:pt>
    <dgm:pt modelId="{954C8CCD-A854-440A-A7C3-C7509288485D}" type="pres">
      <dgm:prSet presAssocID="{1287BD43-5A9B-4954-A2C9-C99B7D029F74}" presName="connectorText" presStyleLbl="sibTrans2D1" presStyleIdx="2" presStyleCnt="3"/>
      <dgm:spPr/>
    </dgm:pt>
    <dgm:pt modelId="{874A7720-014A-4055-A670-6C3E6DCFA81E}" type="pres">
      <dgm:prSet presAssocID="{0C31AF81-2738-488D-B7CA-1E2CEE5DD131}" presName="node" presStyleLbl="node1" presStyleIdx="2" presStyleCnt="3" custScaleX="122205" custScaleY="122205" custRadScaleRad="114733" custRadScaleInc="3111">
        <dgm:presLayoutVars>
          <dgm:bulletEnabled val="1"/>
        </dgm:presLayoutVars>
      </dgm:prSet>
      <dgm:spPr/>
    </dgm:pt>
  </dgm:ptLst>
  <dgm:cxnLst>
    <dgm:cxn modelId="{C6A0CD04-C14D-42DD-B393-CC1338B43477}" type="presOf" srcId="{5AD9BA2D-B316-47E9-8205-CBFE03E13611}" destId="{FC581482-B8B1-4BDA-ABF6-8487EAA158C3}" srcOrd="1" destOrd="0" presId="urn:microsoft.com/office/officeart/2005/8/layout/radial5"/>
    <dgm:cxn modelId="{9617270E-0B41-4E81-AABE-C5FE9216DC23}" srcId="{53D5CF0A-8C88-4F20-B84C-4388FF0D5475}" destId="{1F390114-3555-462E-9DC5-4193E30F819D}" srcOrd="0" destOrd="0" parTransId="{5AD9BA2D-B316-47E9-8205-CBFE03E13611}" sibTransId="{FD1EE454-92D8-44EA-9656-9077F68CF392}"/>
    <dgm:cxn modelId="{37F7A012-71BB-45BB-9BA7-96787EE8A08F}" type="presOf" srcId="{0C31AF81-2738-488D-B7CA-1E2CEE5DD131}" destId="{874A7720-014A-4055-A670-6C3E6DCFA81E}" srcOrd="0" destOrd="0" presId="urn:microsoft.com/office/officeart/2005/8/layout/radial5"/>
    <dgm:cxn modelId="{0E8BF91D-3E92-43A9-A16A-AF2B2360509F}" type="presOf" srcId="{0CC99943-CF76-4D95-918D-A1F7F94D8153}" destId="{56038CFF-3522-4F72-8D2D-B1C22F80F118}" srcOrd="0" destOrd="0" presId="urn:microsoft.com/office/officeart/2005/8/layout/radial5"/>
    <dgm:cxn modelId="{B333203A-665B-4864-A7C5-2D627ABB0828}" type="presOf" srcId="{33C78046-E195-4B1D-8C01-765CAFE28851}" destId="{663F7EE7-F412-41CE-B28C-BA04F6118A72}" srcOrd="0" destOrd="0" presId="urn:microsoft.com/office/officeart/2005/8/layout/radial5"/>
    <dgm:cxn modelId="{96CAEA49-C915-4E87-8699-F2DBB43738A3}" srcId="{53D5CF0A-8C88-4F20-B84C-4388FF0D5475}" destId="{3B64090E-D905-401A-B856-6108041432EE}" srcOrd="1" destOrd="0" parTransId="{33C78046-E195-4B1D-8C01-765CAFE28851}" sibTransId="{705D0474-1435-4F85-838A-64A4AF2FB745}"/>
    <dgm:cxn modelId="{5BE58452-BFD8-470F-B62B-E6997353A935}" type="presOf" srcId="{1287BD43-5A9B-4954-A2C9-C99B7D029F74}" destId="{954C8CCD-A854-440A-A7C3-C7509288485D}" srcOrd="1" destOrd="0" presId="urn:microsoft.com/office/officeart/2005/8/layout/radial5"/>
    <dgm:cxn modelId="{25D2887A-5504-4228-BD09-C45532B4BC57}" type="presOf" srcId="{1F390114-3555-462E-9DC5-4193E30F819D}" destId="{FF26225E-72FC-4840-9BD8-7A27811FA169}" srcOrd="0" destOrd="0" presId="urn:microsoft.com/office/officeart/2005/8/layout/radial5"/>
    <dgm:cxn modelId="{BF23387E-81F6-4945-A057-7FD02D009812}" srcId="{0CC99943-CF76-4D95-918D-A1F7F94D8153}" destId="{53D5CF0A-8C88-4F20-B84C-4388FF0D5475}" srcOrd="0" destOrd="0" parTransId="{17FEE040-1593-408F-BCC0-A7BBB9D4C7C3}" sibTransId="{8DA81051-8899-42D9-BADB-4B6EE616D1D6}"/>
    <dgm:cxn modelId="{EC9E908C-88EF-4948-A006-B648CF0D5DD5}" type="presOf" srcId="{53D5CF0A-8C88-4F20-B84C-4388FF0D5475}" destId="{5EB043AC-A92C-430E-B482-E14D9C57C5F7}" srcOrd="0" destOrd="0" presId="urn:microsoft.com/office/officeart/2005/8/layout/radial5"/>
    <dgm:cxn modelId="{6EBB9D9B-1848-40D8-B5B3-5960BDC8293D}" type="presOf" srcId="{1287BD43-5A9B-4954-A2C9-C99B7D029F74}" destId="{89D465AF-035E-42C4-83C1-B0C6969784DE}" srcOrd="0" destOrd="0" presId="urn:microsoft.com/office/officeart/2005/8/layout/radial5"/>
    <dgm:cxn modelId="{F6BE01B0-505B-4148-9AF3-7D9B80D5469B}" type="presOf" srcId="{3B64090E-D905-401A-B856-6108041432EE}" destId="{4A0619E9-2152-4CA5-89EC-80919E83C8DA}" srcOrd="0" destOrd="0" presId="urn:microsoft.com/office/officeart/2005/8/layout/radial5"/>
    <dgm:cxn modelId="{B3754DB6-DFEB-4A35-8D57-382DFBA063D4}" type="presOf" srcId="{33C78046-E195-4B1D-8C01-765CAFE28851}" destId="{DF3D1B76-0C52-4697-BA97-476A39C296A8}" srcOrd="1" destOrd="0" presId="urn:microsoft.com/office/officeart/2005/8/layout/radial5"/>
    <dgm:cxn modelId="{ECB27FC2-6CBA-4720-9B4D-E164C0AEAF60}" srcId="{53D5CF0A-8C88-4F20-B84C-4388FF0D5475}" destId="{0C31AF81-2738-488D-B7CA-1E2CEE5DD131}" srcOrd="2" destOrd="0" parTransId="{1287BD43-5A9B-4954-A2C9-C99B7D029F74}" sibTransId="{8998CCC0-16F0-4661-A004-8B28E338ACA4}"/>
    <dgm:cxn modelId="{988219F8-9467-47F7-B470-EF128FF12F3F}" type="presOf" srcId="{5AD9BA2D-B316-47E9-8205-CBFE03E13611}" destId="{6E5EB318-9463-467E-9339-781ADEC808CF}" srcOrd="0" destOrd="0" presId="urn:microsoft.com/office/officeart/2005/8/layout/radial5"/>
    <dgm:cxn modelId="{3F7B00F3-FD7A-4A3D-83FA-290C62FA5432}" type="presParOf" srcId="{56038CFF-3522-4F72-8D2D-B1C22F80F118}" destId="{5EB043AC-A92C-430E-B482-E14D9C57C5F7}" srcOrd="0" destOrd="0" presId="urn:microsoft.com/office/officeart/2005/8/layout/radial5"/>
    <dgm:cxn modelId="{BD0DC945-288B-4E27-A60C-7118A1626A2F}" type="presParOf" srcId="{56038CFF-3522-4F72-8D2D-B1C22F80F118}" destId="{6E5EB318-9463-467E-9339-781ADEC808CF}" srcOrd="1" destOrd="0" presId="urn:microsoft.com/office/officeart/2005/8/layout/radial5"/>
    <dgm:cxn modelId="{45A24086-6AAF-40D3-8EC2-D630594F47EE}" type="presParOf" srcId="{6E5EB318-9463-467E-9339-781ADEC808CF}" destId="{FC581482-B8B1-4BDA-ABF6-8487EAA158C3}" srcOrd="0" destOrd="0" presId="urn:microsoft.com/office/officeart/2005/8/layout/radial5"/>
    <dgm:cxn modelId="{5BCE7906-7F60-4FAE-9705-39305A1B3588}" type="presParOf" srcId="{56038CFF-3522-4F72-8D2D-B1C22F80F118}" destId="{FF26225E-72FC-4840-9BD8-7A27811FA169}" srcOrd="2" destOrd="0" presId="urn:microsoft.com/office/officeart/2005/8/layout/radial5"/>
    <dgm:cxn modelId="{F2A15FCE-1704-4588-900A-6256A6AA38A3}" type="presParOf" srcId="{56038CFF-3522-4F72-8D2D-B1C22F80F118}" destId="{663F7EE7-F412-41CE-B28C-BA04F6118A72}" srcOrd="3" destOrd="0" presId="urn:microsoft.com/office/officeart/2005/8/layout/radial5"/>
    <dgm:cxn modelId="{1F15CB4C-994A-425A-958F-433625A01119}" type="presParOf" srcId="{663F7EE7-F412-41CE-B28C-BA04F6118A72}" destId="{DF3D1B76-0C52-4697-BA97-476A39C296A8}" srcOrd="0" destOrd="0" presId="urn:microsoft.com/office/officeart/2005/8/layout/radial5"/>
    <dgm:cxn modelId="{8EE2041F-6B53-44B2-98B2-E33BAECE4379}" type="presParOf" srcId="{56038CFF-3522-4F72-8D2D-B1C22F80F118}" destId="{4A0619E9-2152-4CA5-89EC-80919E83C8DA}" srcOrd="4" destOrd="0" presId="urn:microsoft.com/office/officeart/2005/8/layout/radial5"/>
    <dgm:cxn modelId="{96582C3B-C19E-404D-B4D5-5DF6972FBA7B}" type="presParOf" srcId="{56038CFF-3522-4F72-8D2D-B1C22F80F118}" destId="{89D465AF-035E-42C4-83C1-B0C6969784DE}" srcOrd="5" destOrd="0" presId="urn:microsoft.com/office/officeart/2005/8/layout/radial5"/>
    <dgm:cxn modelId="{46F656F8-AD80-4C32-ACBF-31FD2B4349DC}" type="presParOf" srcId="{89D465AF-035E-42C4-83C1-B0C6969784DE}" destId="{954C8CCD-A854-440A-A7C3-C7509288485D}" srcOrd="0" destOrd="0" presId="urn:microsoft.com/office/officeart/2005/8/layout/radial5"/>
    <dgm:cxn modelId="{5443D886-6731-4A35-B1AA-349A77A6BB51}" type="presParOf" srcId="{56038CFF-3522-4F72-8D2D-B1C22F80F118}" destId="{874A7720-014A-4055-A670-6C3E6DCFA81E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043AC-A92C-430E-B482-E14D9C57C5F7}">
      <dsp:nvSpPr>
        <dsp:cNvPr id="0" name=""/>
        <dsp:cNvSpPr/>
      </dsp:nvSpPr>
      <dsp:spPr>
        <a:xfrm>
          <a:off x="2458347" y="2123712"/>
          <a:ext cx="1499597" cy="1529331"/>
        </a:xfrm>
        <a:prstGeom prst="ellipse">
          <a:avLst/>
        </a:prstGeom>
        <a:solidFill>
          <a:srgbClr val="A6C8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i="0" kern="1200" dirty="0">
              <a:latin typeface="+mn-lt"/>
            </a:rPr>
            <a:t>Natalben </a:t>
          </a:r>
        </a:p>
      </dsp:txBody>
      <dsp:txXfrm>
        <a:off x="2677958" y="2347677"/>
        <a:ext cx="1060375" cy="1081401"/>
      </dsp:txXfrm>
    </dsp:sp>
    <dsp:sp modelId="{6E5EB318-9463-467E-9339-781ADEC808CF}">
      <dsp:nvSpPr>
        <dsp:cNvPr id="0" name=""/>
        <dsp:cNvSpPr/>
      </dsp:nvSpPr>
      <dsp:spPr>
        <a:xfrm rot="16142858">
          <a:off x="3036377" y="1599859"/>
          <a:ext cx="308726" cy="4829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/>
        </a:p>
      </dsp:txBody>
      <dsp:txXfrm rot="10800000">
        <a:off x="3083456" y="1742757"/>
        <a:ext cx="216108" cy="289785"/>
      </dsp:txXfrm>
    </dsp:sp>
    <dsp:sp modelId="{FF26225E-72FC-4840-9BD8-7A27811FA169}">
      <dsp:nvSpPr>
        <dsp:cNvPr id="0" name=""/>
        <dsp:cNvSpPr/>
      </dsp:nvSpPr>
      <dsp:spPr>
        <a:xfrm>
          <a:off x="2281822" y="-142093"/>
          <a:ext cx="1779879" cy="1683597"/>
        </a:xfrm>
        <a:prstGeom prst="ellipse">
          <a:avLst/>
        </a:prstGeom>
        <a:solidFill>
          <a:srgbClr val="D8D7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/>
            <a:t>Mödra-</a:t>
          </a:r>
          <a:br>
            <a:rPr lang="sv-SE" sz="2000" b="1" kern="1200" dirty="0"/>
          </a:br>
          <a:r>
            <a:rPr lang="sv-SE" sz="2000" b="1" kern="1200" dirty="0"/>
            <a:t>vården</a:t>
          </a:r>
        </a:p>
      </dsp:txBody>
      <dsp:txXfrm>
        <a:off x="2542479" y="104464"/>
        <a:ext cx="1258565" cy="1190483"/>
      </dsp:txXfrm>
    </dsp:sp>
    <dsp:sp modelId="{663F7EE7-F412-41CE-B28C-BA04F6118A72}">
      <dsp:nvSpPr>
        <dsp:cNvPr id="0" name=""/>
        <dsp:cNvSpPr/>
      </dsp:nvSpPr>
      <dsp:spPr>
        <a:xfrm rot="1246034">
          <a:off x="4027590" y="3019826"/>
          <a:ext cx="328024" cy="4829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40726"/>
            <a:satOff val="1208"/>
            <a:lumOff val="121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/>
        </a:p>
      </dsp:txBody>
      <dsp:txXfrm>
        <a:off x="4030787" y="3098975"/>
        <a:ext cx="229617" cy="289785"/>
      </dsp:txXfrm>
    </dsp:sp>
    <dsp:sp modelId="{4A0619E9-2152-4CA5-89EC-80919E83C8DA}">
      <dsp:nvSpPr>
        <dsp:cNvPr id="0" name=""/>
        <dsp:cNvSpPr/>
      </dsp:nvSpPr>
      <dsp:spPr>
        <a:xfrm>
          <a:off x="4433241" y="2814118"/>
          <a:ext cx="1735943" cy="1735943"/>
        </a:xfrm>
        <a:prstGeom prst="ellipse">
          <a:avLst/>
        </a:prstGeom>
        <a:solidFill>
          <a:srgbClr val="EEBA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b="1" kern="1200" dirty="0"/>
            <a:t>Kvinnor som är/planerar att bli gravida</a:t>
          </a:r>
        </a:p>
      </dsp:txBody>
      <dsp:txXfrm>
        <a:off x="4687464" y="3068341"/>
        <a:ext cx="1227497" cy="1227497"/>
      </dsp:txXfrm>
    </dsp:sp>
    <dsp:sp modelId="{89D465AF-035E-42C4-83C1-B0C6969784DE}">
      <dsp:nvSpPr>
        <dsp:cNvPr id="0" name=""/>
        <dsp:cNvSpPr/>
      </dsp:nvSpPr>
      <dsp:spPr>
        <a:xfrm rot="9518628">
          <a:off x="2106800" y="3019520"/>
          <a:ext cx="296719" cy="4829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481452"/>
            <a:satOff val="2416"/>
            <a:lumOff val="24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700" kern="1200"/>
        </a:p>
      </dsp:txBody>
      <dsp:txXfrm rot="10800000">
        <a:off x="2192760" y="3099907"/>
        <a:ext cx="207703" cy="289785"/>
      </dsp:txXfrm>
    </dsp:sp>
    <dsp:sp modelId="{874A7720-014A-4055-A670-6C3E6DCFA81E}">
      <dsp:nvSpPr>
        <dsp:cNvPr id="0" name=""/>
        <dsp:cNvSpPr/>
      </dsp:nvSpPr>
      <dsp:spPr>
        <a:xfrm>
          <a:off x="310292" y="2814118"/>
          <a:ext cx="1735943" cy="1735943"/>
        </a:xfrm>
        <a:prstGeom prst="ellipse">
          <a:avLst/>
        </a:prstGeom>
        <a:solidFill>
          <a:srgbClr val="C4DE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400" b="1" kern="1200" dirty="0"/>
            <a:t>Apotek</a:t>
          </a:r>
        </a:p>
      </dsp:txBody>
      <dsp:txXfrm>
        <a:off x="564515" y="3068341"/>
        <a:ext cx="1227497" cy="1227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0.33091</cdr:x>
      <cdr:y>0.20581</cdr:y>
    </cdr:from>
    <cdr:to>
      <cdr:x>0.4076</cdr:x>
      <cdr:y>0.33058</cdr:y>
    </cdr:to>
    <cdr:pic>
      <cdr:nvPicPr>
        <cdr:cNvPr id="4" name="Bildobjekt 3">
          <a:extLst xmlns:a="http://schemas.openxmlformats.org/drawingml/2006/main">
            <a:ext uri="{FF2B5EF4-FFF2-40B4-BE49-F238E27FC236}">
              <a16:creationId xmlns:a16="http://schemas.microsoft.com/office/drawing/2014/main" id="{A9903F80-B939-497A-8EBE-37007D79726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123579" y="1250307"/>
          <a:ext cx="723898" cy="758044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0.32237</cdr:x>
      <cdr:y>0.27007</cdr:y>
    </cdr:from>
    <cdr:to>
      <cdr:x>0.40015</cdr:x>
      <cdr:y>0.39485</cdr:y>
    </cdr:to>
    <cdr:pic>
      <cdr:nvPicPr>
        <cdr:cNvPr id="4" name="Bildobjekt 3">
          <a:extLst xmlns:a="http://schemas.openxmlformats.org/drawingml/2006/main">
            <a:ext uri="{FF2B5EF4-FFF2-40B4-BE49-F238E27FC236}">
              <a16:creationId xmlns:a16="http://schemas.microsoft.com/office/drawing/2014/main" id="{A9903F80-B939-497A-8EBE-37007D79726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000288" y="1640725"/>
          <a:ext cx="723898" cy="758044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0.81505</cdr:x>
      <cdr:y>0.21375</cdr:y>
    </cdr:from>
    <cdr:to>
      <cdr:x>0.96391</cdr:x>
      <cdr:y>0.2777</cdr:y>
    </cdr:to>
    <cdr:sp macro="" textlink="">
      <cdr:nvSpPr>
        <cdr:cNvPr id="2" name="textruta 25">
          <a:extLst xmlns:a="http://schemas.openxmlformats.org/drawingml/2006/main">
            <a:ext uri="{FF2B5EF4-FFF2-40B4-BE49-F238E27FC236}">
              <a16:creationId xmlns:a16="http://schemas.microsoft.com/office/drawing/2014/main" id="{6575CD3E-BDEB-4B1C-B11F-C6B6105204CB}"/>
            </a:ext>
          </a:extLst>
        </cdr:cNvPr>
        <cdr:cNvSpPr txBox="1"/>
      </cdr:nvSpPr>
      <cdr:spPr>
        <a:xfrm xmlns:a="http://schemas.openxmlformats.org/drawingml/2006/main">
          <a:off x="8981728" y="1028598"/>
          <a:ext cx="164050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sv-S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1400" dirty="0"/>
            <a:t>Summer period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0.83373</cdr:x>
      <cdr:y>0.30946</cdr:y>
    </cdr:from>
    <cdr:to>
      <cdr:x>0.97374</cdr:x>
      <cdr:y>0.36825</cdr:y>
    </cdr:to>
    <cdr:sp macro="" textlink="">
      <cdr:nvSpPr>
        <cdr:cNvPr id="4" name="textruta 25">
          <a:extLst xmlns:a="http://schemas.openxmlformats.org/drawingml/2006/main">
            <a:ext uri="{FF2B5EF4-FFF2-40B4-BE49-F238E27FC236}">
              <a16:creationId xmlns:a16="http://schemas.microsoft.com/office/drawing/2014/main" id="{BF739A26-BD49-4814-8AA5-1A5713FF0E4E}"/>
            </a:ext>
          </a:extLst>
        </cdr:cNvPr>
        <cdr:cNvSpPr txBox="1"/>
      </cdr:nvSpPr>
      <cdr:spPr>
        <a:xfrm xmlns:a="http://schemas.openxmlformats.org/drawingml/2006/main">
          <a:off x="9769055" y="1620172"/>
          <a:ext cx="164050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1400" dirty="0"/>
            <a:t>Summer period</a:t>
          </a:r>
        </a:p>
      </cdr:txBody>
    </cdr:sp>
  </cdr:relSizeAnchor>
  <cdr:relSizeAnchor xmlns:cdr="http://schemas.openxmlformats.org/drawingml/2006/chartDrawing">
    <cdr:from>
      <cdr:x>0.94875</cdr:x>
      <cdr:y>0.3101</cdr:y>
    </cdr:from>
    <cdr:to>
      <cdr:x>0.98668</cdr:x>
      <cdr:y>0.36723</cdr:y>
    </cdr:to>
    <cdr:sp macro="" textlink="">
      <cdr:nvSpPr>
        <cdr:cNvPr id="5" name="Rektangel 4">
          <a:extLst xmlns:a="http://schemas.openxmlformats.org/drawingml/2006/main">
            <a:ext uri="{FF2B5EF4-FFF2-40B4-BE49-F238E27FC236}">
              <a16:creationId xmlns:a16="http://schemas.microsoft.com/office/drawing/2014/main" id="{2B707752-DDC7-4C10-9F76-9D7BBCA5EF28}"/>
            </a:ext>
          </a:extLst>
        </cdr:cNvPr>
        <cdr:cNvSpPr/>
      </cdr:nvSpPr>
      <cdr:spPr>
        <a:xfrm xmlns:a="http://schemas.openxmlformats.org/drawingml/2006/main">
          <a:off x="11116785" y="1623501"/>
          <a:ext cx="444381" cy="29910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 w="31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sv-S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sv-SE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0.91939</cdr:x>
      <cdr:y>0.47194</cdr:y>
    </cdr:from>
    <cdr:to>
      <cdr:x>0.96023</cdr:x>
      <cdr:y>0.52806</cdr:y>
    </cdr:to>
    <cdr:sp macro="" textlink="">
      <cdr:nvSpPr>
        <cdr:cNvPr id="2" name="Rektangel 1">
          <a:extLst xmlns:a="http://schemas.openxmlformats.org/drawingml/2006/main">
            <a:ext uri="{FF2B5EF4-FFF2-40B4-BE49-F238E27FC236}">
              <a16:creationId xmlns:a16="http://schemas.microsoft.com/office/drawing/2014/main" id="{053BE39C-5B39-4FE5-8CD5-CF26B4BD1EDE}"/>
            </a:ext>
          </a:extLst>
        </cdr:cNvPr>
        <cdr:cNvSpPr/>
      </cdr:nvSpPr>
      <cdr:spPr>
        <a:xfrm xmlns:a="http://schemas.openxmlformats.org/drawingml/2006/main">
          <a:off x="10003772" y="2515168"/>
          <a:ext cx="444381" cy="29910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 w="31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sv-SE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CC791-E462-406B-B506-56302FDC7CA6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3C62B-EDF5-4DCA-95D0-82AB541F6D2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39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83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10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D4B11-F73E-4CCE-A1DC-DEB4D44271F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28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81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60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418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299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630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99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184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24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997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584AA-047C-1E40-B9A4-740B10166A9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21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179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67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04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82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53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9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41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00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5656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831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14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18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879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74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0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B54CE-6374-4DEA-AF9E-A790D5103FB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14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584AA-047C-1E40-B9A4-740B10166A9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19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48C9-1540-194A-ADB7-3FE4AAF3201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95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00DE2E-769E-4ACD-B442-C57D76C96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B18D894-9C4B-4F18-83EA-570FA78E7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B3BCC63-E7F8-40BC-9127-9BC30026B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95C609F-FA34-47CC-BBE2-1BC06A4F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268CB2D-9680-4B6F-9487-39887BD3F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371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B8CF4B-FF39-4517-AA3D-AEB5F11F1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52C4A0F-157C-4C93-BFD0-E4134DA9A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85F0F2-C908-448A-B290-A66C14D2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5E6B5B9-B9B6-4B7A-B247-37EE65392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060947-185A-497F-84A2-02A58B19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09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A3B9F9C-1110-4B64-842F-73128E485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F0A1196-296A-4132-B6F7-492B45CE1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0F49BE-A563-44DE-93DC-93ECB61C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97F192-BE1F-47EF-9D7C-B52F00FF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1AA379D-5136-4628-9D20-945B033A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5535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person, inomhus, kläder, håller&#10;&#10;Automatiskt genererad beskrivning">
            <a:extLst>
              <a:ext uri="{FF2B5EF4-FFF2-40B4-BE49-F238E27FC236}">
                <a16:creationId xmlns:a16="http://schemas.microsoft.com/office/drawing/2014/main" id="{63800EBD-30A6-4041-AE3E-637C384EE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32" r="2208"/>
          <a:stretch/>
        </p:blipFill>
        <p:spPr>
          <a:xfrm>
            <a:off x="-499533" y="0"/>
            <a:ext cx="12691533" cy="688062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B5F3073-4F3C-514A-B7F1-2A7D67A4C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66F56E6-8F62-8B44-A77F-AB4E9DE4E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0724AD-47A3-8A4D-A1E5-C23EBB19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99F5409-69B4-C248-8AAF-4C8A607D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err="1"/>
              <a:t>natalben.se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759197D-666A-B64D-A4E4-C703EDF6D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11" y="6858000"/>
            <a:ext cx="2743200" cy="365125"/>
          </a:xfrm>
          <a:prstGeom prst="rect">
            <a:avLst/>
          </a:prstGeom>
        </p:spPr>
        <p:txBody>
          <a:bodyPr/>
          <a:lstStyle/>
          <a:p>
            <a:fld id="{0351EDCD-6B18-1B41-9548-811D76DDC1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908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4DFC78-82FB-D247-86C5-28591584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81A73C4-B914-FA42-A7CB-5DF25076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604334-B8ED-014B-A17F-6BB9C9B2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286DE89-47AD-1542-B5DE-3141F6E9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3B71F59-5538-DD41-9222-F1719221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11" y="6858000"/>
            <a:ext cx="2743200" cy="365125"/>
          </a:xfrm>
          <a:prstGeom prst="rect">
            <a:avLst/>
          </a:prstGeom>
        </p:spPr>
        <p:txBody>
          <a:bodyPr/>
          <a:lstStyle/>
          <a:p>
            <a:fld id="{0351EDCD-6B18-1B41-9548-811D76DDC18A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bild 2">
            <a:extLst>
              <a:ext uri="{FF2B5EF4-FFF2-40B4-BE49-F238E27FC236}">
                <a16:creationId xmlns:a16="http://schemas.microsoft.com/office/drawing/2014/main" id="{875ECC28-9A2E-5C49-839A-2A5EE33EC0A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66489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4DFC78-82FB-D247-86C5-28591584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68" y="63045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81A73C4-B914-FA42-A7CB-5DF25076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3468" y="223065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604334-B8ED-014B-A17F-6BB9C9B2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286DE89-47AD-1542-B5DE-3141F6E9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3B71F59-5538-DD41-9222-F1719221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11" y="6858000"/>
            <a:ext cx="2743200" cy="365125"/>
          </a:xfrm>
          <a:prstGeom prst="rect">
            <a:avLst/>
          </a:prstGeom>
        </p:spPr>
        <p:txBody>
          <a:bodyPr/>
          <a:lstStyle/>
          <a:p>
            <a:fld id="{0351EDCD-6B18-1B41-9548-811D76DDC1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4791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D8D1E6-979D-E144-8917-D45CB45B3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E9D2B0-3F39-FE4D-ADE3-4E1B8DE47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4EA7522-578A-9D41-AFB8-EBFC676FC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3FA1AF-6630-5D44-8FD2-67EF08E0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F5E82D7-A575-404C-A30E-3FB2715B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8471BB5-A2C6-FD4D-9C8E-29A986C2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11" y="6858000"/>
            <a:ext cx="2743200" cy="365125"/>
          </a:xfrm>
          <a:prstGeom prst="rect">
            <a:avLst/>
          </a:prstGeom>
        </p:spPr>
        <p:txBody>
          <a:bodyPr/>
          <a:lstStyle/>
          <a:p>
            <a:fld id="{0351EDCD-6B18-1B41-9548-811D76DDC1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575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D8D1E6-979D-E144-8917-D45CB45B3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E9D2B0-3F39-FE4D-ADE3-4E1B8DE47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4EA7522-578A-9D41-AFB8-EBFC676FC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3FA1AF-6630-5D44-8FD2-67EF08E0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F5E82D7-A575-404C-A30E-3FB2715B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1875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B3BDCC-E8AA-FF42-BBA2-22E047F4A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811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AA0461-99DD-3641-9BCA-21BD3CF6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EAB2C1-D294-D44A-95DC-0CD5DD5B7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6F628A1-826E-9343-B06F-63B0DB098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DBC1B87C-F59A-A54B-AA06-A34F1F94FD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4" y="-58623"/>
            <a:ext cx="12291026" cy="69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7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17D015-FE25-BF49-92FE-00B92D04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97A05A-212D-3B44-9FFE-D9E6B5FEE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377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83F6AA3-9CB5-2641-8A41-D284AE036C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23486"/>
            <a:ext cx="12192000" cy="124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53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F1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 descr="En bild som visar person, inomhus, kläder, håller&#10;&#10;Automatiskt genererad beskrivning">
            <a:extLst>
              <a:ext uri="{FF2B5EF4-FFF2-40B4-BE49-F238E27FC236}">
                <a16:creationId xmlns:a16="http://schemas.microsoft.com/office/drawing/2014/main" id="{63800EBD-30A6-4041-AE3E-637C384EE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32" r="2208"/>
          <a:stretch/>
        </p:blipFill>
        <p:spPr>
          <a:xfrm>
            <a:off x="-499533" y="0"/>
            <a:ext cx="12691533" cy="688062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B5F3073-4F3C-514A-B7F1-2A7D67A4C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66F56E6-8F62-8B44-A77F-AB4E9DE4E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0724AD-47A3-8A4D-A1E5-C23EBB19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99F5409-69B4-C248-8AAF-4C8A607D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err="1"/>
              <a:t>natalben.se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759197D-666A-B64D-A4E4-C703EDF6D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11" y="6858000"/>
            <a:ext cx="2743200" cy="365125"/>
          </a:xfrm>
          <a:prstGeom prst="rect">
            <a:avLst/>
          </a:prstGeom>
        </p:spPr>
        <p:txBody>
          <a:bodyPr/>
          <a:lstStyle/>
          <a:p>
            <a:fld id="{0351EDCD-6B18-1B41-9548-811D76DDC1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497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AD764E-F516-4A1B-AD45-5FBA45DFB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FD0CF6-9297-4632-B643-0F8136F26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67E305-9179-4EDB-B7F9-78A84ED4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B5CF9B-CE7D-4DB8-9BBB-90183865F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B7E538F-B789-47DF-A47C-97D33125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1330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4DFC78-82FB-D247-86C5-28591584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81A73C4-B914-FA42-A7CB-5DF25076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604334-B8ED-014B-A17F-6BB9C9B2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286DE89-47AD-1542-B5DE-3141F6E9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3B71F59-5538-DD41-9222-F1719221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11" y="6858000"/>
            <a:ext cx="2743200" cy="365125"/>
          </a:xfrm>
          <a:prstGeom prst="rect">
            <a:avLst/>
          </a:prstGeom>
        </p:spPr>
        <p:txBody>
          <a:bodyPr/>
          <a:lstStyle/>
          <a:p>
            <a:fld id="{0351EDCD-6B18-1B41-9548-811D76DDC18A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bild 2">
            <a:extLst>
              <a:ext uri="{FF2B5EF4-FFF2-40B4-BE49-F238E27FC236}">
                <a16:creationId xmlns:a16="http://schemas.microsoft.com/office/drawing/2014/main" id="{875ECC28-9A2E-5C49-839A-2A5EE33EC0A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61635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4DFC78-82FB-D247-86C5-28591584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68" y="63045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81A73C4-B914-FA42-A7CB-5DF25076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3468" y="223065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A604334-B8ED-014B-A17F-6BB9C9B2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286DE89-47AD-1542-B5DE-3141F6E9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3B71F59-5538-DD41-9222-F1719221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11" y="6858000"/>
            <a:ext cx="2743200" cy="365125"/>
          </a:xfrm>
          <a:prstGeom prst="rect">
            <a:avLst/>
          </a:prstGeom>
        </p:spPr>
        <p:txBody>
          <a:bodyPr/>
          <a:lstStyle/>
          <a:p>
            <a:fld id="{0351EDCD-6B18-1B41-9548-811D76DDC1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6712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D8D1E6-979D-E144-8917-D45CB45B3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E9D2B0-3F39-FE4D-ADE3-4E1B8DE47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4EA7522-578A-9D41-AFB8-EBFC676FC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3FA1AF-6630-5D44-8FD2-67EF08E0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F5E82D7-A575-404C-A30E-3FB2715B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8471BB5-A2C6-FD4D-9C8E-29A986C2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11" y="6858000"/>
            <a:ext cx="2743200" cy="365125"/>
          </a:xfrm>
          <a:prstGeom prst="rect">
            <a:avLst/>
          </a:prstGeom>
        </p:spPr>
        <p:txBody>
          <a:bodyPr/>
          <a:lstStyle/>
          <a:p>
            <a:fld id="{0351EDCD-6B18-1B41-9548-811D76DDC1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7711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D8D1E6-979D-E144-8917-D45CB45B3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E9D2B0-3F39-FE4D-ADE3-4E1B8DE47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4EA7522-578A-9D41-AFB8-EBFC676FC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3FA1AF-6630-5D44-8FD2-67EF08E0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F5E82D7-A575-404C-A30E-3FB2715B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808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DFFF3E-3916-48D1-B075-4C06C6C86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E280C9-AC34-4032-BAC1-A175EE997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708580-9B83-4E94-8ACA-6921CE14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16F4-31F5-42C6-89A0-6A911A4FB6C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E54090-2B8B-419D-A62C-F932C54A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6F64F1-B297-40F0-B877-8EBA026E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5E7A5-5930-400A-AEA2-244ED8E42D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5721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B3BDCC-E8AA-FF42-BBA2-22E047F4A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811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AA0461-99DD-3641-9BCA-21BD3CF6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EAB2C1-D294-D44A-95DC-0CD5DD5B7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6F628A1-826E-9343-B06F-63B0DB098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DBC1B87C-F59A-A54B-AA06-A34F1F94FD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4" y="-58623"/>
            <a:ext cx="12291026" cy="69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24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17D015-FE25-BF49-92FE-00B92D04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97A05A-212D-3B44-9FFE-D9E6B5FEE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041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663FE0F-6022-654B-AB6E-AB347DD090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7474"/>
            <a:ext cx="12192000" cy="92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03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17D015-FE25-BF49-92FE-00B92D04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97A05A-212D-3B44-9FFE-D9E6B5FEE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3377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83F6AA3-9CB5-2641-8A41-D284AE036C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23486"/>
            <a:ext cx="12192000" cy="124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21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17D015-FE25-BF49-92FE-00B92D04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97A05A-212D-3B44-9FFE-D9E6B5FEE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658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10B6C8B-FEA8-E243-AFD0-E3FFA1CB0A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50808"/>
            <a:ext cx="12192000" cy="10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06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17D015-FE25-BF49-92FE-00B92D04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97A05A-212D-3B44-9FFE-D9E6B5FEE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9465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3A76939-6D96-094C-92C1-771379D03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69459"/>
            <a:ext cx="12192000" cy="9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2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DE3E37-EB11-4BD2-B06E-A0755642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2E4C9A-F908-4097-AE08-DAFDDAD7F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C55997-C5F3-419A-B5E0-E5D6D27B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2A958C-5FBC-4F1B-B581-F7922638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1031B80-4011-45EE-BF25-00EBE40DA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917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17D015-FE25-BF49-92FE-00B92D04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97A05A-212D-3B44-9FFE-D9E6B5FEE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3671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39FFA60-3203-BF4C-B417-541816AE2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" y="5863771"/>
            <a:ext cx="12191730" cy="9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45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17D015-FE25-BF49-92FE-00B92D04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97A05A-212D-3B44-9FFE-D9E6B5FEE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429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9AFF42D-6D47-1D42-86B6-93CB2FAA6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26463"/>
            <a:ext cx="12192000" cy="11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44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6D4C3C-DA48-FB42-8521-BF9D7BE1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137494-A147-1140-B07D-94C63618A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6C98E7D-A9E1-244C-8A56-C36C911D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4E0B7B-381E-7F4F-902C-55DC6914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D99B52C-065D-774E-895B-C00AFFE1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5195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B7772C-70EC-F74F-A840-682A7C77F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66CEAF7-D440-464C-B2D0-B4261753C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4EC032B-E311-3D4E-B4CA-986F66257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C85BFBC-E7AE-6847-8077-6D3CAABA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2C01C06-7C31-6246-969E-4FA68C2F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F648B0C-BD1F-EB49-A656-3513DB4C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5662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004AB6-4F0A-B248-AE28-1732D288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8CD754D-F39C-574C-BBF8-E05E4BA47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362A15F-5F81-0140-BAD7-5D66F329C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A91916B-B00D-5441-85A8-C0B8D359D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B3283AA-6DF1-5D44-B454-E1D79866D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3B4DFB3-15A6-C64D-A60E-0AE54DB1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5368DC7-2030-2549-921E-74A1C55C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1A330D3-AA70-8F41-BB1C-B656B132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6190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742A37-5CB8-B740-A770-2FD2DEE7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11D5844-959F-F44D-BB87-E872A46DE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75A90DA-A868-304A-AF0D-E1E315E8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5AAC70E-CBF7-E74F-A5F3-58D9501C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6868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DB1BD65-22C5-0246-849B-EBC16A763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4CE7EA1-A0AA-3F43-8D94-D79A9520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C4F7818-5D90-3847-9A8D-7F58BDB4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8260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DA3274-6C9D-FE49-811E-43B192C0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3750C0-E889-FE4E-8E92-0C20AA906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303403-930A-D04A-82BC-9D3B5F8A9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6F8C7B7-B1B7-ED45-99EF-741982EF6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1EA0C68-4941-5240-B85E-C7EA268B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0B4507F-59FF-274C-942C-DC5EABF6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8217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5D1F1C-4268-F641-93D1-173851E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7A0850-D3BF-AC40-AC73-5B59B1679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82413D3-7DEC-DA44-B23E-59D0EA7EC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5228637-1F6D-344F-9973-EBF89B0E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FCD6055-197E-2B49-9DCC-9A9B13B1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2904DB6-A859-9F4D-AC39-3B76CA9B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3256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007350-7164-534C-A960-F2596824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82545AD-1D9F-894A-A066-3AEF8555C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4943E2-C67B-DC42-BEDC-D54ADF76F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A44EF7F-7738-5347-AB30-A5536402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F73A5B4-859D-6741-A05F-69501EFE3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68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7C5501-200A-4AA4-8DE3-16250B1E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1577DC-6F96-47C7-9AD4-F9B366693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9D928E9-1011-455E-8DE2-A7A5E1509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C70D2CF-90AF-491D-A6E4-16F95B596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E01DACF-84D7-4C13-8367-B5961A45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1FAC2DE-4649-47B7-906B-190F9592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498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638A4D7-D4A4-C845-AE20-0CF1F1B4C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4731FD1-6BB2-2643-83AC-E240DA070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7D453C-A777-0044-9652-A29AAE473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569661-BFB2-4E44-9AD8-14F2F743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C3E624F-80C3-484E-9F5F-C4B7F698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7172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68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8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EB5F585-FC6C-4335-BDCF-71EB1E18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5F47BB8-9AB0-4A47-9507-B83EF822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E452893-1D2A-40D4-9FC1-2D78432DC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8339C32-AD79-4F2D-9D31-70DAC4A34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A7228E5-5A68-429C-B0CF-433A90DDC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8139A27-A3D3-40C1-9FE5-7DDBFC65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A900BE8-BF0B-4BBF-99C8-353E3C7EF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04F0F96-3E3D-4554-952A-095D5D6C8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227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6BA4DA-4475-40FE-AB49-808115077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7DFFF96-8080-4C4E-9C41-F750960E5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70B9F8-57D8-4FA0-BB80-2F1D49FD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960EA97-970F-48BC-9F73-E1C21C2FE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722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4CEC522-52D2-42BF-8085-3F86D0060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6A5E18F-96D2-42F7-A244-FE9F8AEB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8D5C21-211A-415A-A974-1A5F51718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517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419424-B8E3-41DA-87A4-5F42C4531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C1D242-D6FB-43E0-9613-C58B3C65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DC0E3A5-BF84-434F-8E8E-C13A7D77C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339BEE3-3301-44BE-8CE9-18FE8DA1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C03095C-C548-4BB2-8F47-C194385C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0508C59-CCD0-44E0-92DD-B6186A9F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817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8EAA8E-5317-4D1F-A063-3C074473C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AF9FAEF-C01F-4B45-80D5-BB93B63C0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B1B2DE8-4F6F-4DD8-BE93-DC2C5FB6F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5B9DE14-2F17-4975-946E-5DF615F9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C557271-19B3-4210-B4C8-BF9C38DC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093E2A9-1285-43AF-AFB1-C9B10D0F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129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4714C2A-16B6-475C-8D75-48FC7EF9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0824A66-4A85-4561-9939-E8D5464C8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FB97AE7-DCA3-4206-89F0-33AF088AE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7ECD-D03C-4A22-B068-E8ECABC3FF3D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0E39B10-8A1A-4BA7-82B2-9948FBC7B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7C6CED-2F08-4342-BD46-39CBE49EC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9F1E9-5BCE-441D-A239-542FB56B53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026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D4181BA2-CADC-BC4E-A837-3D3C3808EA1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6283000"/>
            <a:ext cx="12192000" cy="575000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4CCB565-0D20-6046-A5C7-8B4B3852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DB73593-B40C-F54C-ACE7-DB1193614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FC976E-02F0-7C44-9E0D-4573C17DC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0" y="63584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9A7D68-F9D3-6348-B291-F2B7AD331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 err="1"/>
              <a:t>natalben.se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3039B2-F0DC-2648-A67D-B9302F504D2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106050" y="6445937"/>
            <a:ext cx="1247750" cy="2876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B76CE44-BCA4-F94A-9C84-4184629DD9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750459" y="6451172"/>
            <a:ext cx="281494" cy="24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8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1" r:id="rId6"/>
    <p:sldLayoutId id="214748369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D4181BA2-CADC-BC4E-A837-3D3C3808EA1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6283000"/>
            <a:ext cx="12192000" cy="575000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4CCB565-0D20-6046-A5C7-8B4B3852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DB73593-B40C-F54C-ACE7-DB1193614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FC976E-02F0-7C44-9E0D-4573C17DC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0" y="63584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064F7-2D3F-0A41-BDBE-E7AA664249D4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9A7D68-F9D3-6348-B291-F2B7AD331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 err="1"/>
              <a:t>natalben.se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3039B2-F0DC-2648-A67D-B9302F504D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106050" y="6445937"/>
            <a:ext cx="1247750" cy="2876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B76CE44-BCA4-F94A-9C84-4184629DD9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50459" y="6451172"/>
            <a:ext cx="281494" cy="24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F7847B3-1CB9-7648-B1A9-B1430D408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9BAE7C-C0B1-CB44-A73D-4C29BD6E9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5B3A7B8-F371-4A45-BE06-C4FDC920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4615A-B176-2B47-8713-150A5B75BEA3}" type="datetimeFigureOut">
              <a:rPr lang="sv-SE" smtClean="0"/>
              <a:t>2021-02-17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BBB0F74-1EA8-C244-BB88-6D7D7CAE5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9116EA3-CDFD-8E4B-9F45-00084EB4A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8C511-5B14-3641-B880-53A3427BB9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693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03BF1E01-00A3-46C7-B11C-4A7C86087A74}"/>
              </a:ext>
            </a:extLst>
          </p:cNvPr>
          <p:cNvCxnSpPr>
            <a:cxnSpLocks/>
          </p:cNvCxnSpPr>
          <p:nvPr userDrawn="1"/>
        </p:nvCxnSpPr>
        <p:spPr>
          <a:xfrm>
            <a:off x="1200150" y="6215110"/>
            <a:ext cx="8620125" cy="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CFFA317B-1871-47FD-BE04-0D4206A26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13" y="5949703"/>
            <a:ext cx="873049" cy="5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D086F38-0DCD-4238-82EC-BA4DBC58F4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1350" y="0"/>
            <a:ext cx="139065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8A40539-7E3F-4BF2-8D7E-83B8471EDF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13" y="5949703"/>
            <a:ext cx="873049" cy="53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F8605336-83F5-4BAA-BD54-8AA283A9704D}"/>
              </a:ext>
            </a:extLst>
          </p:cNvPr>
          <p:cNvCxnSpPr>
            <a:cxnSpLocks/>
          </p:cNvCxnSpPr>
          <p:nvPr userDrawn="1"/>
        </p:nvCxnSpPr>
        <p:spPr>
          <a:xfrm>
            <a:off x="1285019" y="6208803"/>
            <a:ext cx="96219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76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52.png"/><Relationship Id="rId4" Type="http://schemas.openxmlformats.org/officeDocument/2006/relationships/image" Target="../media/image20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BBB4EE-7638-4D27-B06D-D88829509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sv-SE" sz="3800" dirty="0"/>
              <a:t>Företagskonferens </a:t>
            </a:r>
            <a:r>
              <a:rPr lang="sv-SE" sz="3800" dirty="0" err="1"/>
              <a:t>CampusMarketing</a:t>
            </a:r>
            <a:r>
              <a:rPr lang="sv-SE" sz="3800" dirty="0"/>
              <a:t> 20 januari 2021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3EF61AC-92E3-4EC6-8929-AC51B1549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1" r="1907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8384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D921FD5B-5655-43C1-AFFD-7818F8EDB563}"/>
              </a:ext>
            </a:extLst>
          </p:cNvPr>
          <p:cNvGrpSpPr/>
          <p:nvPr/>
        </p:nvGrpSpPr>
        <p:grpSpPr>
          <a:xfrm>
            <a:off x="705657" y="440076"/>
            <a:ext cx="4215042" cy="3967858"/>
            <a:chOff x="5873558" y="388705"/>
            <a:chExt cx="4215042" cy="3967858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45E97B11-848F-4594-A35A-690A8DDFA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894186">
              <a:off x="5873558" y="626723"/>
              <a:ext cx="2574580" cy="3729840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4819A34E-9A62-4880-8582-ED9C54C4A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45268">
              <a:off x="6589355" y="388705"/>
              <a:ext cx="2574580" cy="3729840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E89F7A8C-6B49-43F8-800E-2B8F14178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57261">
              <a:off x="7514020" y="464784"/>
              <a:ext cx="2574580" cy="3729840"/>
            </a:xfrm>
            <a:prstGeom prst="rect">
              <a:avLst/>
            </a:prstGeom>
          </p:spPr>
        </p:pic>
      </p:grpSp>
      <p:pic>
        <p:nvPicPr>
          <p:cNvPr id="7" name="Bildobjekt 6">
            <a:extLst>
              <a:ext uri="{FF2B5EF4-FFF2-40B4-BE49-F238E27FC236}">
                <a16:creationId xmlns:a16="http://schemas.microsoft.com/office/drawing/2014/main" id="{156A03D6-8F54-4AE9-81B2-D9C060ABD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2955">
            <a:off x="5425365" y="1072264"/>
            <a:ext cx="5818973" cy="89764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5D8AC52-5511-456D-932A-8839AF711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088" y="2543014"/>
            <a:ext cx="4943475" cy="149542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076E514D-822F-43B9-AC2F-F3EDBD521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823" y="4200377"/>
            <a:ext cx="3067050" cy="1876425"/>
          </a:xfrm>
          <a:prstGeom prst="rect">
            <a:avLst/>
          </a:prstGeom>
        </p:spPr>
      </p:pic>
      <p:grpSp>
        <p:nvGrpSpPr>
          <p:cNvPr id="21" name="Grupp 20">
            <a:extLst>
              <a:ext uri="{FF2B5EF4-FFF2-40B4-BE49-F238E27FC236}">
                <a16:creationId xmlns:a16="http://schemas.microsoft.com/office/drawing/2014/main" id="{8F6B8685-D3E7-4D38-A710-B6D9DB81CDF3}"/>
              </a:ext>
            </a:extLst>
          </p:cNvPr>
          <p:cNvGrpSpPr/>
          <p:nvPr/>
        </p:nvGrpSpPr>
        <p:grpSpPr>
          <a:xfrm rot="20591649">
            <a:off x="1518111" y="2047561"/>
            <a:ext cx="8991391" cy="2114550"/>
            <a:chOff x="1600304" y="4038439"/>
            <a:chExt cx="8991391" cy="2114550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536BB1C3-98C5-437E-8FC9-F0368C6FA8A5}"/>
                </a:ext>
              </a:extLst>
            </p:cNvPr>
            <p:cNvSpPr/>
            <p:nvPr/>
          </p:nvSpPr>
          <p:spPr>
            <a:xfrm>
              <a:off x="1600304" y="4038439"/>
              <a:ext cx="8991391" cy="2114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8B541BA5-960C-4199-939E-93111475A761}"/>
                </a:ext>
              </a:extLst>
            </p:cNvPr>
            <p:cNvSpPr txBox="1"/>
            <p:nvPr/>
          </p:nvSpPr>
          <p:spPr>
            <a:xfrm>
              <a:off x="1809047" y="4722116"/>
              <a:ext cx="77261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INSTÄLLT på grund av </a:t>
              </a:r>
            </a:p>
          </p:txBody>
        </p:sp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FB1BDF4C-1480-4AD9-A995-AFE798C5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98149" y="4082357"/>
              <a:ext cx="1893546" cy="19828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43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877D075A-9E40-B544-A25C-FF9B97767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9509"/>
            <a:ext cx="9144000" cy="1655762"/>
          </a:xfrm>
        </p:spPr>
        <p:txBody>
          <a:bodyPr>
            <a:normAutofit/>
          </a:bodyPr>
          <a:lstStyle/>
          <a:p>
            <a:r>
              <a:rPr lang="sv-SE" sz="2800" dirty="0">
                <a:solidFill>
                  <a:schemeClr val="bg1"/>
                </a:solidFill>
              </a:rPr>
              <a:t>Kosttillskott för dig som ska bli mamma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52FAB66-3E08-9046-AD8E-B7069C4D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342" y="2659024"/>
            <a:ext cx="1084730" cy="95635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168BDEA-14A5-264B-8D17-841BB4A01D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92389" y="2624730"/>
            <a:ext cx="4966590" cy="11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2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B3AA26-E94F-45AE-B1A8-671C052AA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834" y="1338409"/>
            <a:ext cx="10513671" cy="2439172"/>
          </a:xfrm>
          <a:prstGeom prst="rect">
            <a:avLst/>
          </a:prstGeom>
        </p:spPr>
      </p:pic>
      <p:sp>
        <p:nvSpPr>
          <p:cNvPr id="7" name="Shape 154">
            <a:extLst>
              <a:ext uri="{FF2B5EF4-FFF2-40B4-BE49-F238E27FC236}">
                <a16:creationId xmlns:a16="http://schemas.microsoft.com/office/drawing/2014/main" id="{6328259B-20A4-49DC-A8B3-8AD5064FE97B}"/>
              </a:ext>
            </a:extLst>
          </p:cNvPr>
          <p:cNvSpPr/>
          <p:nvPr/>
        </p:nvSpPr>
        <p:spPr>
          <a:xfrm>
            <a:off x="-2769705" y="343532"/>
            <a:ext cx="14471375" cy="5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Natalben-familjen, Norden 2020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C86FBB-2429-465B-B5A3-BDD60682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50" y="4499282"/>
            <a:ext cx="2122770" cy="14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50B28EA-C323-47A0-AFFF-CBD636FBB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085" y="4181529"/>
            <a:ext cx="3820690" cy="212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6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DF8B1E3-4C75-433C-BD07-3C2A28ECBC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613015"/>
              </p:ext>
            </p:extLst>
          </p:nvPr>
        </p:nvGraphicFramePr>
        <p:xfrm>
          <a:off x="241196" y="331383"/>
          <a:ext cx="11808235" cy="5892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4277EE65-0338-4318-84BC-3FB8A5A321F9}"/>
              </a:ext>
            </a:extLst>
          </p:cNvPr>
          <p:cNvSpPr txBox="1"/>
          <p:nvPr/>
        </p:nvSpPr>
        <p:spPr>
          <a:xfrm>
            <a:off x="11002056" y="208272"/>
            <a:ext cx="1581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Källa:IQVIA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458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83E80E9-7DFB-4EE2-94D2-9363BD9425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8602762"/>
              </p:ext>
            </p:extLst>
          </p:nvPr>
        </p:nvGraphicFramePr>
        <p:xfrm>
          <a:off x="4389121" y="47276"/>
          <a:ext cx="7180938" cy="482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628DA32-081D-4177-9458-4A56485DE92A}"/>
              </a:ext>
            </a:extLst>
          </p:cNvPr>
          <p:cNvGraphicFramePr>
            <a:graphicFrameLocks/>
          </p:cNvGraphicFramePr>
          <p:nvPr/>
        </p:nvGraphicFramePr>
        <p:xfrm>
          <a:off x="-182880" y="296071"/>
          <a:ext cx="4572000" cy="4481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9921CFBD-2F97-498F-83FB-E127275EA163}"/>
              </a:ext>
            </a:extLst>
          </p:cNvPr>
          <p:cNvSpPr txBox="1">
            <a:spLocks/>
          </p:cNvSpPr>
          <p:nvPr/>
        </p:nvSpPr>
        <p:spPr bwMode="auto">
          <a:xfrm>
            <a:off x="5054665" y="5105590"/>
            <a:ext cx="6393628" cy="159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Sell</a:t>
            </a:r>
            <a:r>
              <a:rPr kumimoji="0" lang="sv-SE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out</a:t>
            </a:r>
            <a:r>
              <a:rPr kumimoji="0" lang="sv-SE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2020: 21 156 </a:t>
            </a:r>
            <a:r>
              <a:rPr kumimoji="0" lang="sv-SE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st</a:t>
            </a:r>
            <a:r>
              <a:rPr kumimoji="0" lang="sv-SE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förpackningar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MS% December 2020  Kronans Apotek: 8%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MS% December 2020 Apotek Hjärtat: 4%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alt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44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9">
            <a:extLst>
              <a:ext uri="{FF2B5EF4-FFF2-40B4-BE49-F238E27FC236}">
                <a16:creationId xmlns:a16="http://schemas.microsoft.com/office/drawing/2014/main" id="{04AC956D-2DC0-48E7-AF45-1003D69F264D}"/>
              </a:ext>
            </a:extLst>
          </p:cNvPr>
          <p:cNvSpPr/>
          <p:nvPr/>
        </p:nvSpPr>
        <p:spPr>
          <a:xfrm>
            <a:off x="4180076" y="184760"/>
            <a:ext cx="7866663" cy="48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650240">
              <a:defRPr sz="5000" b="1">
                <a:solidFill>
                  <a:srgbClr val="477DB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marL="0" marR="0" lvl="0" indent="0" algn="r" defTabSz="65024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Corbel"/>
              </a:rPr>
              <a:t>Vad gjorde vi 2020?</a:t>
            </a:r>
          </a:p>
        </p:txBody>
      </p:sp>
      <p:sp>
        <p:nvSpPr>
          <p:cNvPr id="18" name="Shape 191">
            <a:extLst>
              <a:ext uri="{FF2B5EF4-FFF2-40B4-BE49-F238E27FC236}">
                <a16:creationId xmlns:a16="http://schemas.microsoft.com/office/drawing/2014/main" id="{E088DB6D-F6A4-439F-94D6-742639530E7E}"/>
              </a:ext>
            </a:extLst>
          </p:cNvPr>
          <p:cNvSpPr/>
          <p:nvPr/>
        </p:nvSpPr>
        <p:spPr>
          <a:xfrm>
            <a:off x="1999113" y="728630"/>
            <a:ext cx="1214629" cy="63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6" rIns="32146" anchor="ctr">
            <a:spAutoFit/>
          </a:bodyPr>
          <a:lstStyle>
            <a:lvl1pPr defTabSz="457200">
              <a:defRPr sz="2500" b="1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sym typeface="Corbel"/>
              </a:rPr>
              <a:t>NY HEMSIDA!</a:t>
            </a:r>
          </a:p>
        </p:txBody>
      </p:sp>
      <p:sp>
        <p:nvSpPr>
          <p:cNvPr id="3" name="Pil: höger 2">
            <a:extLst>
              <a:ext uri="{FF2B5EF4-FFF2-40B4-BE49-F238E27FC236}">
                <a16:creationId xmlns:a16="http://schemas.microsoft.com/office/drawing/2014/main" id="{018B0F84-7D1F-4783-BE51-DF4B89E80622}"/>
              </a:ext>
            </a:extLst>
          </p:cNvPr>
          <p:cNvSpPr/>
          <p:nvPr/>
        </p:nvSpPr>
        <p:spPr>
          <a:xfrm>
            <a:off x="290022" y="2861191"/>
            <a:ext cx="11744662" cy="1179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42754F3-281D-49F5-ACB3-5A5897FFE1FB}"/>
              </a:ext>
            </a:extLst>
          </p:cNvPr>
          <p:cNvSpPr txBox="1"/>
          <p:nvPr/>
        </p:nvSpPr>
        <p:spPr>
          <a:xfrm>
            <a:off x="290022" y="1941739"/>
            <a:ext cx="121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690A5C33-319F-4D16-8E62-A78CEB804BE5}"/>
              </a:ext>
            </a:extLst>
          </p:cNvPr>
          <p:cNvCxnSpPr/>
          <p:nvPr/>
        </p:nvCxnSpPr>
        <p:spPr>
          <a:xfrm>
            <a:off x="4859135" y="3016045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8AFB3AF8-241C-47D0-B856-00A8E3A55EE3}"/>
              </a:ext>
            </a:extLst>
          </p:cNvPr>
          <p:cNvSpPr txBox="1"/>
          <p:nvPr/>
        </p:nvSpPr>
        <p:spPr>
          <a:xfrm>
            <a:off x="4830867" y="3232648"/>
            <a:ext cx="179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Nylansering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av natalben.se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3E9F08C-E456-4413-BA8C-1329ACB70E3E}"/>
              </a:ext>
            </a:extLst>
          </p:cNvPr>
          <p:cNvSpPr txBox="1"/>
          <p:nvPr/>
        </p:nvSpPr>
        <p:spPr>
          <a:xfrm>
            <a:off x="207181" y="2584192"/>
            <a:ext cx="1791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Januari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30095BDB-DEE1-4B2E-8B81-E95C2272C5CC}"/>
              </a:ext>
            </a:extLst>
          </p:cNvPr>
          <p:cNvSpPr txBox="1"/>
          <p:nvPr/>
        </p:nvSpPr>
        <p:spPr>
          <a:xfrm>
            <a:off x="5230994" y="2552624"/>
            <a:ext cx="1791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Juni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43885967-3ABE-4DFA-9822-BC9996A31733}"/>
              </a:ext>
            </a:extLst>
          </p:cNvPr>
          <p:cNvSpPr txBox="1"/>
          <p:nvPr/>
        </p:nvSpPr>
        <p:spPr>
          <a:xfrm>
            <a:off x="10254807" y="2500858"/>
            <a:ext cx="1791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December</a:t>
            </a:r>
          </a:p>
        </p:txBody>
      </p:sp>
      <p:cxnSp>
        <p:nvCxnSpPr>
          <p:cNvPr id="22" name="Rak koppling 21">
            <a:extLst>
              <a:ext uri="{FF2B5EF4-FFF2-40B4-BE49-F238E27FC236}">
                <a16:creationId xmlns:a16="http://schemas.microsoft.com/office/drawing/2014/main" id="{90948C68-850A-466B-973F-749FE0B09688}"/>
              </a:ext>
            </a:extLst>
          </p:cNvPr>
          <p:cNvCxnSpPr/>
          <p:nvPr/>
        </p:nvCxnSpPr>
        <p:spPr>
          <a:xfrm>
            <a:off x="10615922" y="3016044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1D5BB55F-D173-4B6B-9525-C88A6268E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97" y="3946134"/>
            <a:ext cx="1280042" cy="2182470"/>
          </a:xfrm>
          <a:prstGeom prst="rect">
            <a:avLst/>
          </a:prstGeom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id="{BCE110F5-B38F-4086-BA6D-3402BA8ECEE2}"/>
              </a:ext>
            </a:extLst>
          </p:cNvPr>
          <p:cNvSpPr txBox="1"/>
          <p:nvPr/>
        </p:nvSpPr>
        <p:spPr>
          <a:xfrm>
            <a:off x="6341418" y="3394350"/>
            <a:ext cx="1791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Start av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kampanj</a:t>
            </a:r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6E8EF996-6191-447D-954F-FEB606CBA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18"/>
          <a:stretch/>
        </p:blipFill>
        <p:spPr>
          <a:xfrm>
            <a:off x="2085520" y="414333"/>
            <a:ext cx="1871505" cy="2390149"/>
          </a:xfrm>
          <a:prstGeom prst="rect">
            <a:avLst/>
          </a:prstGeom>
        </p:spPr>
      </p:pic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A941BF0C-0460-455C-A38B-CFE822EF9826}"/>
              </a:ext>
            </a:extLst>
          </p:cNvPr>
          <p:cNvCxnSpPr/>
          <p:nvPr/>
        </p:nvCxnSpPr>
        <p:spPr>
          <a:xfrm>
            <a:off x="4018015" y="2272404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ruta 26">
            <a:extLst>
              <a:ext uri="{FF2B5EF4-FFF2-40B4-BE49-F238E27FC236}">
                <a16:creationId xmlns:a16="http://schemas.microsoft.com/office/drawing/2014/main" id="{414F52F3-A1A5-44FD-A9AE-0BF5AF6697A4}"/>
              </a:ext>
            </a:extLst>
          </p:cNvPr>
          <p:cNvSpPr txBox="1"/>
          <p:nvPr/>
        </p:nvSpPr>
        <p:spPr>
          <a:xfrm>
            <a:off x="3864592" y="2038003"/>
            <a:ext cx="2252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Annonsering Vi föräldrar</a:t>
            </a:r>
          </a:p>
        </p:txBody>
      </p:sp>
      <p:cxnSp>
        <p:nvCxnSpPr>
          <p:cNvPr id="28" name="Rak koppling 27">
            <a:extLst>
              <a:ext uri="{FF2B5EF4-FFF2-40B4-BE49-F238E27FC236}">
                <a16:creationId xmlns:a16="http://schemas.microsoft.com/office/drawing/2014/main" id="{EEF9DAD1-3375-46B3-97F7-D9EDD0674FFE}"/>
              </a:ext>
            </a:extLst>
          </p:cNvPr>
          <p:cNvCxnSpPr/>
          <p:nvPr/>
        </p:nvCxnSpPr>
        <p:spPr>
          <a:xfrm>
            <a:off x="1741847" y="2979174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ruta 28">
            <a:extLst>
              <a:ext uri="{FF2B5EF4-FFF2-40B4-BE49-F238E27FC236}">
                <a16:creationId xmlns:a16="http://schemas.microsoft.com/office/drawing/2014/main" id="{A2EE0D0C-BB66-437B-B661-DC3751AB00B9}"/>
              </a:ext>
            </a:extLst>
          </p:cNvPr>
          <p:cNvSpPr txBox="1"/>
          <p:nvPr/>
        </p:nvSpPr>
        <p:spPr>
          <a:xfrm>
            <a:off x="1741847" y="3242776"/>
            <a:ext cx="2252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Kampanj Apotekskedjor</a:t>
            </a:r>
          </a:p>
        </p:txBody>
      </p:sp>
      <p:pic>
        <p:nvPicPr>
          <p:cNvPr id="30" name="Bildobjekt 29">
            <a:extLst>
              <a:ext uri="{FF2B5EF4-FFF2-40B4-BE49-F238E27FC236}">
                <a16:creationId xmlns:a16="http://schemas.microsoft.com/office/drawing/2014/main" id="{71B508B6-744B-478A-8753-FE596CD579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64" t="4234" r="15452" b="36862"/>
          <a:stretch/>
        </p:blipFill>
        <p:spPr>
          <a:xfrm>
            <a:off x="294625" y="3576484"/>
            <a:ext cx="1768887" cy="2064804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B0B445B3-ACCD-4D70-A926-DBAD26642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654" y="680059"/>
            <a:ext cx="3657397" cy="1177806"/>
          </a:xfrm>
          <a:prstGeom prst="rect">
            <a:avLst/>
          </a:prstGeom>
        </p:spPr>
      </p:pic>
      <p:cxnSp>
        <p:nvCxnSpPr>
          <p:cNvPr id="32" name="Rak koppling 31">
            <a:extLst>
              <a:ext uri="{FF2B5EF4-FFF2-40B4-BE49-F238E27FC236}">
                <a16:creationId xmlns:a16="http://schemas.microsoft.com/office/drawing/2014/main" id="{5934F49E-5336-4ABF-85C1-3F16D205129D}"/>
              </a:ext>
            </a:extLst>
          </p:cNvPr>
          <p:cNvCxnSpPr/>
          <p:nvPr/>
        </p:nvCxnSpPr>
        <p:spPr>
          <a:xfrm>
            <a:off x="7733879" y="2263889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ruta 32">
            <a:extLst>
              <a:ext uri="{FF2B5EF4-FFF2-40B4-BE49-F238E27FC236}">
                <a16:creationId xmlns:a16="http://schemas.microsoft.com/office/drawing/2014/main" id="{E7024556-22CB-4979-AEBD-125D6830F31B}"/>
              </a:ext>
            </a:extLst>
          </p:cNvPr>
          <p:cNvSpPr txBox="1"/>
          <p:nvPr/>
        </p:nvSpPr>
        <p:spPr>
          <a:xfrm>
            <a:off x="6234378" y="2017088"/>
            <a:ext cx="1791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Nytt apoteksmaterial 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FD48A4D0-B580-43AF-8EE8-24F3EDFB9955}"/>
              </a:ext>
            </a:extLst>
          </p:cNvPr>
          <p:cNvSpPr txBox="1"/>
          <p:nvPr/>
        </p:nvSpPr>
        <p:spPr>
          <a:xfrm>
            <a:off x="10633738" y="3345651"/>
            <a:ext cx="179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Ny lansering av Natalben.fi</a:t>
            </a:r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13C6C688-0F3D-4CE0-B1FB-9A59EDC87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1766" y="4098302"/>
            <a:ext cx="3585492" cy="1465923"/>
          </a:xfrm>
          <a:prstGeom prst="rect">
            <a:avLst/>
          </a:prstGeom>
        </p:spPr>
      </p:pic>
      <p:cxnSp>
        <p:nvCxnSpPr>
          <p:cNvPr id="39" name="Rak koppling 38">
            <a:extLst>
              <a:ext uri="{FF2B5EF4-FFF2-40B4-BE49-F238E27FC236}">
                <a16:creationId xmlns:a16="http://schemas.microsoft.com/office/drawing/2014/main" id="{80B13DFE-0CFD-4345-A143-0FBCABDEA18E}"/>
              </a:ext>
            </a:extLst>
          </p:cNvPr>
          <p:cNvCxnSpPr/>
          <p:nvPr/>
        </p:nvCxnSpPr>
        <p:spPr>
          <a:xfrm>
            <a:off x="8144439" y="3001252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2A86B12C-7109-4A6E-958F-E5A3B7EF6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035" y="941259"/>
            <a:ext cx="999572" cy="1823439"/>
          </a:xfrm>
          <a:prstGeom prst="rect">
            <a:avLst/>
          </a:prstGeom>
        </p:spPr>
      </p:pic>
      <p:sp>
        <p:nvSpPr>
          <p:cNvPr id="42" name="textruta 41">
            <a:extLst>
              <a:ext uri="{FF2B5EF4-FFF2-40B4-BE49-F238E27FC236}">
                <a16:creationId xmlns:a16="http://schemas.microsoft.com/office/drawing/2014/main" id="{64BB5B55-4626-4962-AD0C-7AD36BBF82B2}"/>
              </a:ext>
            </a:extLst>
          </p:cNvPr>
          <p:cNvSpPr txBox="1"/>
          <p:nvPr/>
        </p:nvSpPr>
        <p:spPr>
          <a:xfrm>
            <a:off x="8719666" y="3571441"/>
            <a:ext cx="1791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Native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Gravidapp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3" name="Rak koppling 42">
            <a:extLst>
              <a:ext uri="{FF2B5EF4-FFF2-40B4-BE49-F238E27FC236}">
                <a16:creationId xmlns:a16="http://schemas.microsoft.com/office/drawing/2014/main" id="{7383EB9C-7707-4622-990F-6FAE584E0FF3}"/>
              </a:ext>
            </a:extLst>
          </p:cNvPr>
          <p:cNvCxnSpPr/>
          <p:nvPr/>
        </p:nvCxnSpPr>
        <p:spPr>
          <a:xfrm>
            <a:off x="9470001" y="3011002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Bildobjekt 4" descr="En bild som visar text, skärm, skärmbild, visa&#10;&#10;Automatiskt genererad beskrivning">
            <a:extLst>
              <a:ext uri="{FF2B5EF4-FFF2-40B4-BE49-F238E27FC236}">
                <a16:creationId xmlns:a16="http://schemas.microsoft.com/office/drawing/2014/main" id="{C139AE4E-7DFE-4DF6-8D6B-897D4CEC3B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3742" y="3840086"/>
            <a:ext cx="3277404" cy="184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56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85B8D432-1ADF-4B3D-986E-B55831EEE861}"/>
              </a:ext>
            </a:extLst>
          </p:cNvPr>
          <p:cNvSpPr txBox="1">
            <a:spLocks/>
          </p:cNvSpPr>
          <p:nvPr/>
        </p:nvSpPr>
        <p:spPr>
          <a:xfrm>
            <a:off x="596348" y="1042066"/>
            <a:ext cx="10837065" cy="5262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Stora planer inför våren 2020 då vi skulle (re-)lansera Postafen i Norden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Covid-19 utbrottet innebar att resande blev mycket begränsat och åksjukan likaså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sv-SE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Alla fysiska kampanjer på bussar, tågcentraler, i tidningar etc. avbokades.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Majoriteten av apotekskampanjer i Sverige avbokades.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Kommunikationsstrategin färdigställdes &amp; allt digitalt material.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2A936D5-EE4B-4260-9ADC-5E3898115CDF}"/>
              </a:ext>
            </a:extLst>
          </p:cNvPr>
          <p:cNvSpPr txBox="1">
            <a:spLocks/>
          </p:cNvSpPr>
          <p:nvPr/>
        </p:nvSpPr>
        <p:spPr>
          <a:xfrm>
            <a:off x="4055177" y="200782"/>
            <a:ext cx="7378236" cy="637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5024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Postafen 2020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5D625CD5-2138-42EF-B34A-543A0BAEEE99}"/>
              </a:ext>
            </a:extLst>
          </p:cNvPr>
          <p:cNvSpPr/>
          <p:nvPr/>
        </p:nvSpPr>
        <p:spPr>
          <a:xfrm>
            <a:off x="413468" y="3649649"/>
            <a:ext cx="11019945" cy="2039064"/>
          </a:xfrm>
          <a:prstGeom prst="roundRect">
            <a:avLst/>
          </a:prstGeom>
          <a:noFill/>
          <a:ln w="38100">
            <a:solidFill>
              <a:srgbClr val="729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336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F0D689AF-FBB5-4360-A317-6BDC6B2B112E}"/>
              </a:ext>
            </a:extLst>
          </p:cNvPr>
          <p:cNvSpPr txBox="1">
            <a:spLocks/>
          </p:cNvSpPr>
          <p:nvPr/>
        </p:nvSpPr>
        <p:spPr>
          <a:xfrm>
            <a:off x="4008295" y="313017"/>
            <a:ext cx="7378236" cy="637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5024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Postafen</a:t>
            </a: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 Norden 2020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2588C9D-D232-4098-BEC9-F9FC2EA64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26" y="1536929"/>
            <a:ext cx="11037905" cy="40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06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3A363A5-3EAF-4265-8CAF-9C21294F6927}"/>
              </a:ext>
            </a:extLst>
          </p:cNvPr>
          <p:cNvSpPr/>
          <p:nvPr/>
        </p:nvSpPr>
        <p:spPr>
          <a:xfrm>
            <a:off x="8079116" y="1646447"/>
            <a:ext cx="591322" cy="3749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AB654D2-4535-48D8-A90D-9AB6D44ABC35}"/>
              </a:ext>
            </a:extLst>
          </p:cNvPr>
          <p:cNvSpPr/>
          <p:nvPr/>
        </p:nvSpPr>
        <p:spPr>
          <a:xfrm>
            <a:off x="5402927" y="1646447"/>
            <a:ext cx="589661" cy="375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0E19287-0766-4A59-BC49-BFD23805106C}"/>
              </a:ext>
            </a:extLst>
          </p:cNvPr>
          <p:cNvSpPr/>
          <p:nvPr/>
        </p:nvSpPr>
        <p:spPr>
          <a:xfrm>
            <a:off x="2578935" y="1639561"/>
            <a:ext cx="589660" cy="375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5E0F5E-BB03-4DC9-B187-4C4485662544}"/>
              </a:ext>
            </a:extLst>
          </p:cNvPr>
          <p:cNvSpPr/>
          <p:nvPr/>
        </p:nvSpPr>
        <p:spPr>
          <a:xfrm>
            <a:off x="11004266" y="2280281"/>
            <a:ext cx="386080" cy="25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9E22E51-9ADC-4477-98E0-15ABEFF57E9C}"/>
              </a:ext>
            </a:extLst>
          </p:cNvPr>
          <p:cNvSpPr txBox="1"/>
          <p:nvPr/>
        </p:nvSpPr>
        <p:spPr>
          <a:xfrm>
            <a:off x="6556416" y="4637306"/>
            <a:ext cx="99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Stock transfer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BD415C4-9D8A-4D74-9018-10E044DFD7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961412"/>
              </p:ext>
            </p:extLst>
          </p:nvPr>
        </p:nvGraphicFramePr>
        <p:xfrm>
          <a:off x="702693" y="1111772"/>
          <a:ext cx="11019889" cy="481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ubrik 1">
            <a:extLst>
              <a:ext uri="{FF2B5EF4-FFF2-40B4-BE49-F238E27FC236}">
                <a16:creationId xmlns:a16="http://schemas.microsoft.com/office/drawing/2014/main" id="{A659113A-86C9-47E7-AC1F-DC7BD2DB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82676"/>
            <a:ext cx="10515600" cy="1325563"/>
          </a:xfrm>
        </p:spPr>
        <p:txBody>
          <a:bodyPr>
            <a:normAutofit/>
          </a:bodyPr>
          <a:lstStyle/>
          <a:p>
            <a:pPr algn="r" defTabSz="650240">
              <a:lnSpc>
                <a:spcPct val="100000"/>
              </a:lnSpc>
              <a:defRPr/>
            </a:pPr>
            <a:r>
              <a:rPr lang="sv-SE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Utveckling </a:t>
            </a:r>
            <a:r>
              <a:rPr lang="sv-SE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Postafen</a:t>
            </a:r>
            <a:r>
              <a:rPr lang="sv-SE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678D974C-21DF-49C7-BE9E-49CCE561B4F0}"/>
              </a:ext>
            </a:extLst>
          </p:cNvPr>
          <p:cNvCxnSpPr>
            <a:cxnSpLocks/>
          </p:cNvCxnSpPr>
          <p:nvPr/>
        </p:nvCxnSpPr>
        <p:spPr>
          <a:xfrm>
            <a:off x="6424576" y="3745890"/>
            <a:ext cx="79173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AED66C8B-0D9A-4D55-B18B-A2905750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61" y="3385303"/>
            <a:ext cx="359871" cy="37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tbubbla: rektangel med rundade hörn 6">
            <a:extLst>
              <a:ext uri="{FF2B5EF4-FFF2-40B4-BE49-F238E27FC236}">
                <a16:creationId xmlns:a16="http://schemas.microsoft.com/office/drawing/2014/main" id="{C1A5F5A4-640E-4B77-ADBF-5D357CE53B6F}"/>
              </a:ext>
            </a:extLst>
          </p:cNvPr>
          <p:cNvSpPr/>
          <p:nvPr/>
        </p:nvSpPr>
        <p:spPr>
          <a:xfrm>
            <a:off x="9581321" y="4892836"/>
            <a:ext cx="2523213" cy="1741045"/>
          </a:xfrm>
          <a:prstGeom prst="wedgeRoundRectCallout">
            <a:avLst>
              <a:gd name="adj1" fmla="val -58028"/>
              <a:gd name="adj2" fmla="val -801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CE56F84-C152-4903-8FF3-FC500CB5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228" y="389838"/>
            <a:ext cx="6880654" cy="458659"/>
          </a:xfrm>
        </p:spPr>
        <p:txBody>
          <a:bodyPr>
            <a:normAutofit fontScale="90000"/>
          </a:bodyPr>
          <a:lstStyle/>
          <a:p>
            <a:pPr algn="r"/>
            <a:r>
              <a:rPr lang="sv-SE" dirty="0"/>
              <a:t>Hur gick det 2020?</a:t>
            </a:r>
            <a:br>
              <a:rPr lang="sv-SE" dirty="0"/>
            </a:br>
            <a:r>
              <a:rPr lang="sv-SE" sz="2700" dirty="0" err="1"/>
              <a:t>Actual</a:t>
            </a:r>
            <a:r>
              <a:rPr lang="sv-SE" sz="2700" dirty="0"/>
              <a:t> vs Budget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D41EE2CC-4C0C-4428-9974-84B8110B3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65" y="1081489"/>
            <a:ext cx="9279172" cy="4381055"/>
          </a:xfrm>
        </p:spPr>
      </p:pic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B8715596-8CB7-46A1-BAA8-B053E4618869}"/>
              </a:ext>
            </a:extLst>
          </p:cNvPr>
          <p:cNvSpPr/>
          <p:nvPr/>
        </p:nvSpPr>
        <p:spPr>
          <a:xfrm>
            <a:off x="9581321" y="1292478"/>
            <a:ext cx="2523213" cy="2993275"/>
          </a:xfrm>
          <a:prstGeom prst="wedgeRoundRectCallout">
            <a:avLst>
              <a:gd name="adj1" fmla="val -60153"/>
              <a:gd name="adj2" fmla="val -59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88671C0-70D1-41AC-9F7A-26FC80D7D4D3}"/>
              </a:ext>
            </a:extLst>
          </p:cNvPr>
          <p:cNvSpPr txBox="1"/>
          <p:nvPr/>
        </p:nvSpPr>
        <p:spPr>
          <a:xfrm>
            <a:off x="9668786" y="1426591"/>
            <a:ext cx="25232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</a:rPr>
              <a:t>-19,3 MSEK </a:t>
            </a:r>
            <a:r>
              <a:rPr lang="sv-SE" sz="2000" dirty="0">
                <a:solidFill>
                  <a:schemeClr val="bg2">
                    <a:lumMod val="25000"/>
                  </a:schemeClr>
                </a:solidFill>
              </a:rPr>
              <a:t>(74%)</a:t>
            </a:r>
          </a:p>
          <a:p>
            <a:endParaRPr lang="sv-SE" dirty="0">
              <a:solidFill>
                <a:srgbClr val="C00000"/>
              </a:solidFill>
            </a:endParaRPr>
          </a:p>
          <a:p>
            <a:r>
              <a:rPr lang="sv-SE" dirty="0">
                <a:solidFill>
                  <a:srgbClr val="C00000"/>
                </a:solidFill>
              </a:rPr>
              <a:t>Postafen  -15 MSEK</a:t>
            </a:r>
            <a:endParaRPr lang="sv-SE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v-SE" dirty="0">
                <a:solidFill>
                  <a:srgbClr val="C00000"/>
                </a:solidFill>
              </a:rPr>
              <a:t>P-piller      -3,1 MSEK</a:t>
            </a:r>
            <a:endParaRPr lang="sv-SE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v-SE" sz="1400" dirty="0">
                <a:solidFill>
                  <a:schemeClr val="bg2">
                    <a:lumMod val="25000"/>
                  </a:schemeClr>
                </a:solidFill>
              </a:rPr>
              <a:t>Utan… </a:t>
            </a:r>
          </a:p>
          <a:p>
            <a:r>
              <a:rPr lang="sv-SE" sz="1400" dirty="0">
                <a:solidFill>
                  <a:schemeClr val="bg2">
                    <a:lumMod val="25000"/>
                  </a:schemeClr>
                </a:solidFill>
              </a:rPr>
              <a:t>..Postafen </a:t>
            </a:r>
            <a:r>
              <a:rPr lang="sv-SE" sz="1400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94%</a:t>
            </a:r>
            <a:endParaRPr lang="sv-SE" sz="1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v-SE" sz="1400" dirty="0">
                <a:solidFill>
                  <a:schemeClr val="bg2">
                    <a:lumMod val="25000"/>
                  </a:schemeClr>
                </a:solidFill>
              </a:rPr>
              <a:t>..Postafen &amp; p-piller </a:t>
            </a:r>
            <a:r>
              <a:rPr lang="sv-SE" sz="1400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98,5%</a:t>
            </a:r>
            <a:endParaRPr lang="sv-SE" sz="1400" dirty="0">
              <a:solidFill>
                <a:schemeClr val="bg2">
                  <a:lumMod val="25000"/>
                </a:schemeClr>
              </a:solidFill>
            </a:endParaRPr>
          </a:p>
          <a:p>
            <a:endParaRPr lang="sv-SE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v-SE" dirty="0" err="1">
                <a:solidFill>
                  <a:schemeClr val="accent6">
                    <a:lumMod val="50000"/>
                  </a:schemeClr>
                </a:solidFill>
              </a:rPr>
              <a:t>Actual</a:t>
            </a:r>
            <a:r>
              <a:rPr lang="sv-SE" dirty="0">
                <a:solidFill>
                  <a:schemeClr val="accent6">
                    <a:lumMod val="50000"/>
                  </a:schemeClr>
                </a:solidFill>
              </a:rPr>
              <a:t> &gt; Budget</a:t>
            </a:r>
          </a:p>
          <a:p>
            <a:r>
              <a:rPr lang="sv-SE" dirty="0">
                <a:solidFill>
                  <a:schemeClr val="accent6">
                    <a:lumMod val="50000"/>
                  </a:schemeClr>
                </a:solidFill>
              </a:rPr>
              <a:t>Donaxyl totalt, Blissel, FI </a:t>
            </a:r>
            <a:endParaRPr lang="sv-SE" sz="2400" u="sng" dirty="0">
              <a:solidFill>
                <a:schemeClr val="bg2">
                  <a:lumMod val="50000"/>
                </a:schemeClr>
              </a:solidFill>
            </a:endParaRPr>
          </a:p>
          <a:p>
            <a:endParaRPr lang="sv-SE" sz="2000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sv-SE" sz="20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v-SE" sz="2000" b="1" dirty="0">
                <a:solidFill>
                  <a:schemeClr val="bg2">
                    <a:lumMod val="25000"/>
                  </a:schemeClr>
                </a:solidFill>
              </a:rPr>
              <a:t>  </a:t>
            </a:r>
          </a:p>
          <a:p>
            <a:r>
              <a:rPr lang="sv-SE" sz="2000" b="1" dirty="0">
                <a:solidFill>
                  <a:schemeClr val="bg2">
                    <a:lumMod val="25000"/>
                  </a:schemeClr>
                </a:solidFill>
              </a:rPr>
              <a:t>        Vs. 2019                       </a:t>
            </a:r>
            <a:r>
              <a:rPr lang="sv-SE" sz="2000" dirty="0">
                <a:solidFill>
                  <a:schemeClr val="accent6">
                    <a:lumMod val="50000"/>
                  </a:schemeClr>
                </a:solidFill>
              </a:rPr>
              <a:t>+13 MSEK </a:t>
            </a:r>
            <a:r>
              <a:rPr lang="sv-SE" sz="2000" dirty="0">
                <a:solidFill>
                  <a:schemeClr val="bg2">
                    <a:lumMod val="25000"/>
                  </a:schemeClr>
                </a:solidFill>
              </a:rPr>
              <a:t>(+32%)</a:t>
            </a:r>
          </a:p>
          <a:p>
            <a:r>
              <a:rPr lang="sv-SE" sz="1700" dirty="0">
                <a:solidFill>
                  <a:schemeClr val="bg2">
                    <a:lumMod val="25000"/>
                  </a:schemeClr>
                </a:solidFill>
              </a:rPr>
              <a:t> 2019 Postafen juli-dec.</a:t>
            </a:r>
          </a:p>
          <a:p>
            <a:r>
              <a:rPr lang="sv-SE" sz="1700" dirty="0">
                <a:solidFill>
                  <a:schemeClr val="bg2">
                    <a:lumMod val="25000"/>
                  </a:schemeClr>
                </a:solidFill>
              </a:rPr>
              <a:t>+9% exkl. Postafen</a:t>
            </a:r>
          </a:p>
        </p:txBody>
      </p:sp>
    </p:spTree>
    <p:extLst>
      <p:ext uri="{BB962C8B-B14F-4D97-AF65-F5344CB8AC3E}">
        <p14:creationId xmlns:p14="http://schemas.microsoft.com/office/powerpoint/2010/main" val="4145719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33B7FCB-2429-430D-A604-426258A0CFE1}"/>
              </a:ext>
            </a:extLst>
          </p:cNvPr>
          <p:cNvSpPr/>
          <p:nvPr/>
        </p:nvSpPr>
        <p:spPr>
          <a:xfrm>
            <a:off x="8221352" y="1239798"/>
            <a:ext cx="581669" cy="3982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79D0BDC-41C0-45F1-9A51-7B84C4EFE0D8}"/>
              </a:ext>
            </a:extLst>
          </p:cNvPr>
          <p:cNvSpPr/>
          <p:nvPr/>
        </p:nvSpPr>
        <p:spPr>
          <a:xfrm>
            <a:off x="5203459" y="1239798"/>
            <a:ext cx="581668" cy="3982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67392489-2EB1-4998-9D5A-FCE587FE2ED0}"/>
              </a:ext>
            </a:extLst>
          </p:cNvPr>
          <p:cNvSpPr/>
          <p:nvPr/>
        </p:nvSpPr>
        <p:spPr>
          <a:xfrm>
            <a:off x="2185566" y="1239798"/>
            <a:ext cx="581668" cy="3982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BFAC08A-BC36-42D4-ACB1-3974AC7FCA08}"/>
              </a:ext>
            </a:extLst>
          </p:cNvPr>
          <p:cNvGraphicFramePr>
            <a:graphicFrameLocks/>
          </p:cNvGraphicFramePr>
          <p:nvPr/>
        </p:nvGraphicFramePr>
        <p:xfrm>
          <a:off x="237379" y="613255"/>
          <a:ext cx="11717242" cy="5235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3039C497-73FA-49B7-8D79-13FA5F2E0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790" y="4429496"/>
            <a:ext cx="370274" cy="388272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ED014AF0-79AF-42FC-B9FB-C3D529D6A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82676"/>
            <a:ext cx="10515600" cy="723569"/>
          </a:xfrm>
        </p:spPr>
        <p:txBody>
          <a:bodyPr>
            <a:normAutofit/>
          </a:bodyPr>
          <a:lstStyle/>
          <a:p>
            <a:pPr algn="r" defTabSz="650240">
              <a:lnSpc>
                <a:spcPct val="100000"/>
              </a:lnSpc>
              <a:defRPr/>
            </a:pPr>
            <a:r>
              <a:rPr lang="sv-SE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Utveckling </a:t>
            </a:r>
            <a:r>
              <a:rPr lang="sv-SE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Postafen</a:t>
            </a:r>
            <a:r>
              <a:rPr lang="sv-SE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NO</a:t>
            </a:r>
          </a:p>
        </p:txBody>
      </p:sp>
    </p:spTree>
    <p:extLst>
      <p:ext uri="{BB962C8B-B14F-4D97-AF65-F5344CB8AC3E}">
        <p14:creationId xmlns:p14="http://schemas.microsoft.com/office/powerpoint/2010/main" val="2792392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00D281E-0337-4817-AC1E-BE02D4DCBC39}"/>
              </a:ext>
            </a:extLst>
          </p:cNvPr>
          <p:cNvSpPr/>
          <p:nvPr/>
        </p:nvSpPr>
        <p:spPr>
          <a:xfrm>
            <a:off x="8129734" y="1460598"/>
            <a:ext cx="589661" cy="375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E4CE48D-9DD5-4FF0-BECE-ECDCF04C2D75}"/>
              </a:ext>
            </a:extLst>
          </p:cNvPr>
          <p:cNvSpPr/>
          <p:nvPr/>
        </p:nvSpPr>
        <p:spPr>
          <a:xfrm>
            <a:off x="5506339" y="1460598"/>
            <a:ext cx="589661" cy="375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C908EAF-D47C-41A7-8563-D8B5C0A87E38}"/>
              </a:ext>
            </a:extLst>
          </p:cNvPr>
          <p:cNvSpPr/>
          <p:nvPr/>
        </p:nvSpPr>
        <p:spPr>
          <a:xfrm>
            <a:off x="2939536" y="1487487"/>
            <a:ext cx="589660" cy="375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D326DFE-DBC3-46B6-AEB8-C5620CD10056}"/>
              </a:ext>
            </a:extLst>
          </p:cNvPr>
          <p:cNvSpPr/>
          <p:nvPr/>
        </p:nvSpPr>
        <p:spPr>
          <a:xfrm>
            <a:off x="10281332" y="2025066"/>
            <a:ext cx="386080" cy="25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18859E4-300B-49F0-8D0F-55DC1B1737E5}"/>
              </a:ext>
            </a:extLst>
          </p:cNvPr>
          <p:cNvSpPr txBox="1"/>
          <p:nvPr/>
        </p:nvSpPr>
        <p:spPr>
          <a:xfrm>
            <a:off x="10753129" y="1998177"/>
            <a:ext cx="1640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Summer period</a:t>
            </a:r>
          </a:p>
        </p:txBody>
      </p:sp>
      <p:graphicFrame>
        <p:nvGraphicFramePr>
          <p:cNvPr id="9" name="Platshållare för innehåll 8">
            <a:extLst>
              <a:ext uri="{FF2B5EF4-FFF2-40B4-BE49-F238E27FC236}">
                <a16:creationId xmlns:a16="http://schemas.microsoft.com/office/drawing/2014/main" id="{A1E5C1B3-EE9E-45AE-A3F9-6C42E90925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8058" y="633189"/>
          <a:ext cx="11792473" cy="5211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ubrik 1">
            <a:extLst>
              <a:ext uri="{FF2B5EF4-FFF2-40B4-BE49-F238E27FC236}">
                <a16:creationId xmlns:a16="http://schemas.microsoft.com/office/drawing/2014/main" id="{1C371479-10FA-4972-8EA1-A65D438A1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82676"/>
            <a:ext cx="10515600" cy="723569"/>
          </a:xfrm>
        </p:spPr>
        <p:txBody>
          <a:bodyPr>
            <a:normAutofit/>
          </a:bodyPr>
          <a:lstStyle/>
          <a:p>
            <a:pPr algn="r" defTabSz="650240">
              <a:lnSpc>
                <a:spcPct val="100000"/>
              </a:lnSpc>
              <a:defRPr/>
            </a:pPr>
            <a:r>
              <a:rPr lang="sv-SE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Utveckling </a:t>
            </a:r>
            <a:r>
              <a:rPr lang="sv-SE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Postafen</a:t>
            </a:r>
            <a:r>
              <a:rPr lang="sv-SE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DK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05AF44C7-01D1-4472-9E16-70DC8B93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680" y="3957515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11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CF5665F-E6DC-4D1B-ADE4-1260C2467615}"/>
              </a:ext>
            </a:extLst>
          </p:cNvPr>
          <p:cNvSpPr/>
          <p:nvPr/>
        </p:nvSpPr>
        <p:spPr>
          <a:xfrm>
            <a:off x="8167384" y="1942931"/>
            <a:ext cx="538054" cy="375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E91BB1B-E5B7-44AD-BFD8-EF546519797F}"/>
              </a:ext>
            </a:extLst>
          </p:cNvPr>
          <p:cNvSpPr/>
          <p:nvPr/>
        </p:nvSpPr>
        <p:spPr>
          <a:xfrm>
            <a:off x="5523300" y="1942931"/>
            <a:ext cx="589661" cy="375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C06E47A-751E-48EA-BE2D-34E705D07A20}"/>
              </a:ext>
            </a:extLst>
          </p:cNvPr>
          <p:cNvSpPr/>
          <p:nvPr/>
        </p:nvSpPr>
        <p:spPr>
          <a:xfrm>
            <a:off x="2792553" y="1942931"/>
            <a:ext cx="589660" cy="375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A76E8C3-F16A-4B95-B6DC-861C0AD5908C}"/>
              </a:ext>
            </a:extLst>
          </p:cNvPr>
          <p:cNvSpPr txBox="1"/>
          <p:nvPr/>
        </p:nvSpPr>
        <p:spPr>
          <a:xfrm>
            <a:off x="9402438" y="3338915"/>
            <a:ext cx="1640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Summer period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690C79C-3B22-4E15-8E7B-F4ED690DB647}"/>
              </a:ext>
            </a:extLst>
          </p:cNvPr>
          <p:cNvGraphicFramePr>
            <a:graphicFrameLocks/>
          </p:cNvGraphicFramePr>
          <p:nvPr/>
        </p:nvGraphicFramePr>
        <p:xfrm>
          <a:off x="938152" y="864345"/>
          <a:ext cx="10880882" cy="5329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ubrik 1">
            <a:extLst>
              <a:ext uri="{FF2B5EF4-FFF2-40B4-BE49-F238E27FC236}">
                <a16:creationId xmlns:a16="http://schemas.microsoft.com/office/drawing/2014/main" id="{6D816004-6362-439C-BFA6-9D0385D2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82676"/>
            <a:ext cx="10515600" cy="723569"/>
          </a:xfrm>
        </p:spPr>
        <p:txBody>
          <a:bodyPr>
            <a:normAutofit/>
          </a:bodyPr>
          <a:lstStyle/>
          <a:p>
            <a:pPr algn="r" defTabSz="650240">
              <a:lnSpc>
                <a:spcPct val="100000"/>
              </a:lnSpc>
              <a:defRPr/>
            </a:pPr>
            <a:r>
              <a:rPr lang="sv-SE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Utveckling </a:t>
            </a:r>
            <a:r>
              <a:rPr lang="sv-SE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Postafen</a:t>
            </a:r>
            <a:r>
              <a:rPr lang="sv-SE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FI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3B2B0F8F-B651-411F-8F1A-A50FAB965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967" y="5125136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60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7E034EA4-F46F-4B38-9333-97C5E5BF5971}"/>
              </a:ext>
            </a:extLst>
          </p:cNvPr>
          <p:cNvSpPr txBox="1"/>
          <p:nvPr/>
        </p:nvSpPr>
        <p:spPr>
          <a:xfrm>
            <a:off x="1326011" y="2139895"/>
            <a:ext cx="130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Apotek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1DDA45D-16B1-442D-AC02-E6D0B113B192}"/>
              </a:ext>
            </a:extLst>
          </p:cNvPr>
          <p:cNvSpPr txBox="1"/>
          <p:nvPr/>
        </p:nvSpPr>
        <p:spPr>
          <a:xfrm>
            <a:off x="8878676" y="2167896"/>
            <a:ext cx="168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Användare</a:t>
            </a: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098E1A1B-6FB6-4C31-B25D-9D9AD435B047}"/>
              </a:ext>
            </a:extLst>
          </p:cNvPr>
          <p:cNvSpPr txBox="1">
            <a:spLocks/>
          </p:cNvSpPr>
          <p:nvPr/>
        </p:nvSpPr>
        <p:spPr>
          <a:xfrm>
            <a:off x="4656448" y="129874"/>
            <a:ext cx="7378236" cy="637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5024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Vad gjorde vi 2020?</a:t>
            </a:r>
          </a:p>
        </p:txBody>
      </p:sp>
      <p:sp>
        <p:nvSpPr>
          <p:cNvPr id="10" name="Pil: höger 9">
            <a:extLst>
              <a:ext uri="{FF2B5EF4-FFF2-40B4-BE49-F238E27FC236}">
                <a16:creationId xmlns:a16="http://schemas.microsoft.com/office/drawing/2014/main" id="{EB748C9A-FA0C-4F7F-B5ED-CE7B0E62F156}"/>
              </a:ext>
            </a:extLst>
          </p:cNvPr>
          <p:cNvSpPr/>
          <p:nvPr/>
        </p:nvSpPr>
        <p:spPr>
          <a:xfrm>
            <a:off x="290022" y="3224039"/>
            <a:ext cx="11744662" cy="1179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09628FF-37D7-48DE-BFA4-D4F210624D7C}"/>
              </a:ext>
            </a:extLst>
          </p:cNvPr>
          <p:cNvSpPr txBox="1"/>
          <p:nvPr/>
        </p:nvSpPr>
        <p:spPr>
          <a:xfrm>
            <a:off x="290022" y="2304587"/>
            <a:ext cx="121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AA1DC006-131B-4EC2-91B3-13F588400ABD}"/>
              </a:ext>
            </a:extLst>
          </p:cNvPr>
          <p:cNvSpPr txBox="1"/>
          <p:nvPr/>
        </p:nvSpPr>
        <p:spPr>
          <a:xfrm>
            <a:off x="4981434" y="3695865"/>
            <a:ext cx="1791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Lansering av postafen.se/no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73220F89-4C93-4301-94A0-C969904F343F}"/>
              </a:ext>
            </a:extLst>
          </p:cNvPr>
          <p:cNvSpPr txBox="1"/>
          <p:nvPr/>
        </p:nvSpPr>
        <p:spPr>
          <a:xfrm>
            <a:off x="207181" y="2947040"/>
            <a:ext cx="1791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Januari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1F54BCB2-193D-43FB-9C5C-D2F2F1045294}"/>
              </a:ext>
            </a:extLst>
          </p:cNvPr>
          <p:cNvSpPr txBox="1"/>
          <p:nvPr/>
        </p:nvSpPr>
        <p:spPr>
          <a:xfrm>
            <a:off x="5853742" y="2937563"/>
            <a:ext cx="1791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Juni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9DEF4026-67A7-44AE-8C0B-5F85A54841B5}"/>
              </a:ext>
            </a:extLst>
          </p:cNvPr>
          <p:cNvSpPr txBox="1"/>
          <p:nvPr/>
        </p:nvSpPr>
        <p:spPr>
          <a:xfrm>
            <a:off x="10338836" y="2902073"/>
            <a:ext cx="1791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December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AEE49AF4-287B-48D9-8E1D-E383A5FB4384}"/>
              </a:ext>
            </a:extLst>
          </p:cNvPr>
          <p:cNvSpPr txBox="1"/>
          <p:nvPr/>
        </p:nvSpPr>
        <p:spPr>
          <a:xfrm>
            <a:off x="5048904" y="2474840"/>
            <a:ext cx="225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Kampanj Apotekskedjor i Norge</a:t>
            </a:r>
          </a:p>
        </p:txBody>
      </p: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8434370E-5F76-48E4-8067-4CCFF720148F}"/>
              </a:ext>
            </a:extLst>
          </p:cNvPr>
          <p:cNvCxnSpPr/>
          <p:nvPr/>
        </p:nvCxnSpPr>
        <p:spPr>
          <a:xfrm>
            <a:off x="7242377" y="2666820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84FEC32E-8BBE-4C65-BFFA-0FBB67F35E7B}"/>
              </a:ext>
            </a:extLst>
          </p:cNvPr>
          <p:cNvCxnSpPr/>
          <p:nvPr/>
        </p:nvCxnSpPr>
        <p:spPr>
          <a:xfrm>
            <a:off x="8916162" y="3329050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46DE7FD6-88F8-495B-BD2E-972C8F8A62E4}"/>
              </a:ext>
            </a:extLst>
          </p:cNvPr>
          <p:cNvCxnSpPr/>
          <p:nvPr/>
        </p:nvCxnSpPr>
        <p:spPr>
          <a:xfrm>
            <a:off x="6096000" y="3342022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F57756B3-294A-4943-8F04-79A24C334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704" y="4215090"/>
            <a:ext cx="3239418" cy="182175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4AD2FD5-6106-4F36-9F13-8F5C09B7A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431" y="925968"/>
            <a:ext cx="1879844" cy="144535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58DCA82-8728-4801-B6E8-6EB642360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732" y="4120329"/>
            <a:ext cx="2084127" cy="1092162"/>
          </a:xfrm>
          <a:prstGeom prst="rect">
            <a:avLst/>
          </a:prstGeom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3FAC4E90-83AA-425E-ADDA-5A90F9255B9F}"/>
              </a:ext>
            </a:extLst>
          </p:cNvPr>
          <p:cNvSpPr txBox="1"/>
          <p:nvPr/>
        </p:nvSpPr>
        <p:spPr>
          <a:xfrm>
            <a:off x="7517685" y="3780144"/>
            <a:ext cx="2252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Vepa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Oscarsleden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9CA3C18F-D637-4F34-AFD8-F81E6BF59C8A}"/>
              </a:ext>
            </a:extLst>
          </p:cNvPr>
          <p:cNvCxnSpPr>
            <a:cxnSpLocks/>
          </p:cNvCxnSpPr>
          <p:nvPr/>
        </p:nvCxnSpPr>
        <p:spPr>
          <a:xfrm>
            <a:off x="9476454" y="2706279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ruta 30">
            <a:extLst>
              <a:ext uri="{FF2B5EF4-FFF2-40B4-BE49-F238E27FC236}">
                <a16:creationId xmlns:a16="http://schemas.microsoft.com/office/drawing/2014/main" id="{97373FCD-5CB0-4386-96A5-0C832061D418}"/>
              </a:ext>
            </a:extLst>
          </p:cNvPr>
          <p:cNvSpPr txBox="1"/>
          <p:nvPr/>
        </p:nvSpPr>
        <p:spPr>
          <a:xfrm>
            <a:off x="7645674" y="2546705"/>
            <a:ext cx="2252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Lansering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postafen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dk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/fi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672620F-2A48-4F97-A100-4FA2D07817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60"/>
          <a:stretch/>
        </p:blipFill>
        <p:spPr>
          <a:xfrm>
            <a:off x="9880304" y="1097554"/>
            <a:ext cx="2154380" cy="1137921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27F2B4B4-C69F-4F16-A2DD-AE196F8C3E80}"/>
              </a:ext>
            </a:extLst>
          </p:cNvPr>
          <p:cNvSpPr txBox="1"/>
          <p:nvPr/>
        </p:nvSpPr>
        <p:spPr>
          <a:xfrm>
            <a:off x="10200642" y="2498055"/>
            <a:ext cx="2252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Tåg annonsering</a:t>
            </a:r>
          </a:p>
        </p:txBody>
      </p: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B65455A6-671F-418E-843E-08769D7A8989}"/>
              </a:ext>
            </a:extLst>
          </p:cNvPr>
          <p:cNvCxnSpPr>
            <a:cxnSpLocks/>
          </p:cNvCxnSpPr>
          <p:nvPr/>
        </p:nvCxnSpPr>
        <p:spPr>
          <a:xfrm>
            <a:off x="11487151" y="2694053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ruta 34">
            <a:extLst>
              <a:ext uri="{FF2B5EF4-FFF2-40B4-BE49-F238E27FC236}">
                <a16:creationId xmlns:a16="http://schemas.microsoft.com/office/drawing/2014/main" id="{43A09046-570C-4CAD-BC35-1AA627514B46}"/>
              </a:ext>
            </a:extLst>
          </p:cNvPr>
          <p:cNvSpPr txBox="1"/>
          <p:nvPr/>
        </p:nvSpPr>
        <p:spPr>
          <a:xfrm>
            <a:off x="10973416" y="3854075"/>
            <a:ext cx="2252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Kampanj</a:t>
            </a:r>
          </a:p>
        </p:txBody>
      </p:sp>
      <p:pic>
        <p:nvPicPr>
          <p:cNvPr id="37" name="Bildobjekt 36">
            <a:extLst>
              <a:ext uri="{FF2B5EF4-FFF2-40B4-BE49-F238E27FC236}">
                <a16:creationId xmlns:a16="http://schemas.microsoft.com/office/drawing/2014/main" id="{34CB7170-82D5-4BF2-9334-DE6185C932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258"/>
          <a:stretch/>
        </p:blipFill>
        <p:spPr>
          <a:xfrm>
            <a:off x="9561454" y="3651272"/>
            <a:ext cx="1396040" cy="2236724"/>
          </a:xfrm>
          <a:prstGeom prst="rect">
            <a:avLst/>
          </a:prstGeom>
        </p:spPr>
      </p:pic>
      <p:pic>
        <p:nvPicPr>
          <p:cNvPr id="44" name="Bildobjekt 43">
            <a:extLst>
              <a:ext uri="{FF2B5EF4-FFF2-40B4-BE49-F238E27FC236}">
                <a16:creationId xmlns:a16="http://schemas.microsoft.com/office/drawing/2014/main" id="{754A5F06-76CC-4F1D-94F7-FE2D770D0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5351" y="1071114"/>
            <a:ext cx="2325749" cy="1307937"/>
          </a:xfrm>
          <a:prstGeom prst="rect">
            <a:avLst/>
          </a:prstGeom>
        </p:spPr>
      </p:pic>
      <p:cxnSp>
        <p:nvCxnSpPr>
          <p:cNvPr id="49" name="Rak koppling 48">
            <a:extLst>
              <a:ext uri="{FF2B5EF4-FFF2-40B4-BE49-F238E27FC236}">
                <a16:creationId xmlns:a16="http://schemas.microsoft.com/office/drawing/2014/main" id="{DB4E8DE5-A2A5-4D16-94DE-ADEF6C4666D9}"/>
              </a:ext>
            </a:extLst>
          </p:cNvPr>
          <p:cNvCxnSpPr/>
          <p:nvPr/>
        </p:nvCxnSpPr>
        <p:spPr>
          <a:xfrm>
            <a:off x="11729162" y="3324042"/>
            <a:ext cx="0" cy="5604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" name="Bildobjekt 51">
            <a:extLst>
              <a:ext uri="{FF2B5EF4-FFF2-40B4-BE49-F238E27FC236}">
                <a16:creationId xmlns:a16="http://schemas.microsoft.com/office/drawing/2014/main" id="{42FB59AA-A044-4232-99CE-710819BCCA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0404" y="2785917"/>
            <a:ext cx="354942" cy="369332"/>
          </a:xfrm>
          <a:prstGeom prst="rect">
            <a:avLst/>
          </a:prstGeom>
        </p:spPr>
      </p:pic>
      <p:sp>
        <p:nvSpPr>
          <p:cNvPr id="54" name="textruta 53">
            <a:extLst>
              <a:ext uri="{FF2B5EF4-FFF2-40B4-BE49-F238E27FC236}">
                <a16:creationId xmlns:a16="http://schemas.microsoft.com/office/drawing/2014/main" id="{44B21257-1610-4731-9C80-29245ADF2DD0}"/>
              </a:ext>
            </a:extLst>
          </p:cNvPr>
          <p:cNvSpPr txBox="1"/>
          <p:nvPr/>
        </p:nvSpPr>
        <p:spPr>
          <a:xfrm>
            <a:off x="1622725" y="3465032"/>
            <a:ext cx="323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Kampanjer avbokades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(Kommunikationsstrategin färdigställdes)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0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F40CAF-5FB1-4D77-B8A4-7BA0C2E12C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8800" dirty="0"/>
              <a:t>2021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A069F15-1EDB-4AFD-9725-129D4C68A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706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A9E20D34-AC9C-47B8-AD5B-E8E23B169BBA}"/>
              </a:ext>
            </a:extLst>
          </p:cNvPr>
          <p:cNvSpPr/>
          <p:nvPr/>
        </p:nvSpPr>
        <p:spPr>
          <a:xfrm>
            <a:off x="6528020" y="1658003"/>
            <a:ext cx="4802588" cy="3848432"/>
          </a:xfrm>
          <a:prstGeom prst="wedgeRoundRectCallout">
            <a:avLst>
              <a:gd name="adj1" fmla="val -81760"/>
              <a:gd name="adj2" fmla="val -2097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5D79C41-0EE2-45E8-A53B-069D49BD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563" y="-214686"/>
            <a:ext cx="5939625" cy="1470991"/>
          </a:xfrm>
        </p:spPr>
        <p:txBody>
          <a:bodyPr/>
          <a:lstStyle/>
          <a:p>
            <a:r>
              <a:rPr lang="sv-SE" dirty="0"/>
              <a:t>Vart ska vi nå 2021?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8408315-F3A2-4B79-8FF9-2222D5E9091C}"/>
              </a:ext>
            </a:extLst>
          </p:cNvPr>
          <p:cNvSpPr txBox="1"/>
          <p:nvPr/>
        </p:nvSpPr>
        <p:spPr>
          <a:xfrm>
            <a:off x="7092562" y="1786595"/>
            <a:ext cx="37768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bg2">
                    <a:lumMod val="25000"/>
                  </a:schemeClr>
                </a:solidFill>
              </a:rPr>
              <a:t>2021 vs. 2020</a:t>
            </a:r>
          </a:p>
          <a:p>
            <a:pPr algn="ctr"/>
            <a:r>
              <a:rPr lang="sv-SE" sz="2400" dirty="0">
                <a:solidFill>
                  <a:schemeClr val="accent6">
                    <a:lumMod val="50000"/>
                  </a:schemeClr>
                </a:solidFill>
              </a:rPr>
              <a:t>TOTALT +  12,6 MSEK </a:t>
            </a:r>
            <a:r>
              <a:rPr lang="sv-SE" sz="2400" dirty="0">
                <a:solidFill>
                  <a:schemeClr val="bg2">
                    <a:lumMod val="25000"/>
                  </a:schemeClr>
                </a:solidFill>
              </a:rPr>
              <a:t>(+23%)</a:t>
            </a:r>
          </a:p>
          <a:p>
            <a:pPr algn="ctr"/>
            <a:endParaRPr lang="sv-SE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v-SE" sz="2400" dirty="0">
                <a:solidFill>
                  <a:schemeClr val="accent6">
                    <a:lumMod val="50000"/>
                  </a:schemeClr>
                </a:solidFill>
              </a:rPr>
              <a:t>Blissel/</a:t>
            </a:r>
            <a:r>
              <a:rPr lang="sv-SE" sz="2400" dirty="0" err="1">
                <a:solidFill>
                  <a:schemeClr val="accent6">
                    <a:lumMod val="50000"/>
                  </a:schemeClr>
                </a:solidFill>
              </a:rPr>
              <a:t>Gelisse</a:t>
            </a:r>
            <a:r>
              <a:rPr lang="sv-SE" sz="2400" dirty="0">
                <a:solidFill>
                  <a:schemeClr val="accent6">
                    <a:lumMod val="50000"/>
                  </a:schemeClr>
                </a:solidFill>
              </a:rPr>
              <a:t>: +1,5 MSEK</a:t>
            </a:r>
          </a:p>
          <a:p>
            <a:r>
              <a:rPr lang="sv-SE" sz="2400" dirty="0">
                <a:solidFill>
                  <a:schemeClr val="accent6">
                    <a:lumMod val="50000"/>
                  </a:schemeClr>
                </a:solidFill>
              </a:rPr>
              <a:t>Donaxyl:	  +0,8 MSEK</a:t>
            </a:r>
          </a:p>
          <a:p>
            <a:r>
              <a:rPr lang="sv-SE" sz="2400" dirty="0">
                <a:solidFill>
                  <a:schemeClr val="accent6">
                    <a:lumMod val="50000"/>
                  </a:schemeClr>
                </a:solidFill>
              </a:rPr>
              <a:t>Natalben: 	  +1,3 MSEK</a:t>
            </a:r>
          </a:p>
          <a:p>
            <a:r>
              <a:rPr lang="sv-SE" sz="2400" dirty="0">
                <a:solidFill>
                  <a:schemeClr val="accent6">
                    <a:lumMod val="50000"/>
                  </a:schemeClr>
                </a:solidFill>
              </a:rPr>
              <a:t>P-piller:	  +1,9 MSEK </a:t>
            </a:r>
          </a:p>
          <a:p>
            <a:r>
              <a:rPr lang="sv-SE" sz="2400" dirty="0" err="1">
                <a:solidFill>
                  <a:schemeClr val="accent6">
                    <a:lumMod val="50000"/>
                  </a:schemeClr>
                </a:solidFill>
              </a:rPr>
              <a:t>Estrokad</a:t>
            </a:r>
            <a:r>
              <a:rPr lang="sv-SE" sz="2400" dirty="0">
                <a:solidFill>
                  <a:schemeClr val="accent6">
                    <a:lumMod val="50000"/>
                  </a:schemeClr>
                </a:solidFill>
              </a:rPr>
              <a:t>: 	  +0,4 MSEK</a:t>
            </a:r>
          </a:p>
          <a:p>
            <a:r>
              <a:rPr lang="sv-SE" sz="2400" dirty="0">
                <a:solidFill>
                  <a:schemeClr val="accent6">
                    <a:lumMod val="50000"/>
                  </a:schemeClr>
                </a:solidFill>
              </a:rPr>
              <a:t>Postafen:	  +6,7 MSEK</a:t>
            </a:r>
            <a:r>
              <a:rPr lang="sv-SE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E88D7B4-1EDE-4710-BB94-8EC56632E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64" y="55659"/>
            <a:ext cx="4389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43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BBD6D9-DA03-4F5D-A1ED-0A845F6D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Campus Talks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017320C-EE0B-414C-8CED-CE6DACEA8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82" t="11947" r="14094" b="16520"/>
          <a:stretch/>
        </p:blipFill>
        <p:spPr>
          <a:xfrm>
            <a:off x="8024690" y="163825"/>
            <a:ext cx="4059800" cy="2088567"/>
          </a:xfr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E0877B2-AA9A-4BF9-8412-10E8114F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8" y="365125"/>
            <a:ext cx="7387304" cy="522227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2203426-4BD9-41F6-9DA8-54A1414A2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213" y="2297642"/>
            <a:ext cx="6572277" cy="45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96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6B298B9-AA3F-4E48-9ADE-DD1A49F40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78A6362C-DAA2-46F0-8F9D-238EA1E6F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998728 w 12192000"/>
              <a:gd name="connsiteY0" fmla="*/ 3612739 h 6858000"/>
              <a:gd name="connsiteX1" fmla="*/ 2014976 w 12192000"/>
              <a:gd name="connsiteY1" fmla="*/ 3645485 h 6858000"/>
              <a:gd name="connsiteX2" fmla="*/ 1987764 w 12192000"/>
              <a:gd name="connsiteY2" fmla="*/ 3715075 h 6858000"/>
              <a:gd name="connsiteX3" fmla="*/ 1970583 w 12192000"/>
              <a:gd name="connsiteY3" fmla="*/ 3648007 h 6858000"/>
              <a:gd name="connsiteX4" fmla="*/ 1968718 w 12192000"/>
              <a:gd name="connsiteY4" fmla="*/ 3632235 h 6858000"/>
              <a:gd name="connsiteX5" fmla="*/ 1979288 w 12192000"/>
              <a:gd name="connsiteY5" fmla="*/ 3624964 h 6858000"/>
              <a:gd name="connsiteX6" fmla="*/ 1998728 w 12192000"/>
              <a:gd name="connsiteY6" fmla="*/ 3612739 h 6858000"/>
              <a:gd name="connsiteX7" fmla="*/ 1955875 w 12192000"/>
              <a:gd name="connsiteY7" fmla="*/ 3516632 h 6858000"/>
              <a:gd name="connsiteX8" fmla="*/ 1956461 w 12192000"/>
              <a:gd name="connsiteY8" fmla="*/ 3521046 h 6858000"/>
              <a:gd name="connsiteX9" fmla="*/ 1965292 w 12192000"/>
              <a:gd name="connsiteY9" fmla="*/ 3603273 h 6858000"/>
              <a:gd name="connsiteX10" fmla="*/ 1968718 w 12192000"/>
              <a:gd name="connsiteY10" fmla="*/ 3632235 h 6858000"/>
              <a:gd name="connsiteX11" fmla="*/ 1963908 w 12192000"/>
              <a:gd name="connsiteY11" fmla="*/ 3635544 h 6858000"/>
              <a:gd name="connsiteX12" fmla="*/ 1955653 w 12192000"/>
              <a:gd name="connsiteY12" fmla="*/ 3635212 h 6858000"/>
              <a:gd name="connsiteX13" fmla="*/ 1954172 w 12192000"/>
              <a:gd name="connsiteY13" fmla="*/ 3607075 h 6858000"/>
              <a:gd name="connsiteX14" fmla="*/ 1951958 w 12192000"/>
              <a:gd name="connsiteY14" fmla="*/ 3553088 h 6858000"/>
              <a:gd name="connsiteX15" fmla="*/ 1951483 w 12192000"/>
              <a:gd name="connsiteY15" fmla="*/ 3534997 h 6858000"/>
              <a:gd name="connsiteX16" fmla="*/ 9184139 w 12192000"/>
              <a:gd name="connsiteY16" fmla="*/ 1751373 h 6858000"/>
              <a:gd name="connsiteX17" fmla="*/ 9188600 w 12192000"/>
              <a:gd name="connsiteY17" fmla="*/ 1756725 h 6858000"/>
              <a:gd name="connsiteX18" fmla="*/ 9161388 w 12192000"/>
              <a:gd name="connsiteY18" fmla="*/ 1779476 h 6858000"/>
              <a:gd name="connsiteX19" fmla="*/ 9129269 w 12192000"/>
              <a:gd name="connsiteY19" fmla="*/ 1788844 h 6858000"/>
              <a:gd name="connsiteX20" fmla="*/ 9184139 w 12192000"/>
              <a:gd name="connsiteY20" fmla="*/ 1751373 h 6858000"/>
              <a:gd name="connsiteX21" fmla="*/ 8855814 w 12192000"/>
              <a:gd name="connsiteY21" fmla="*/ 1125503 h 6858000"/>
              <a:gd name="connsiteX22" fmla="*/ 8531505 w 12192000"/>
              <a:gd name="connsiteY22" fmla="*/ 1356134 h 6858000"/>
              <a:gd name="connsiteX23" fmla="*/ 8526597 w 12192000"/>
              <a:gd name="connsiteY23" fmla="*/ 1350781 h 6858000"/>
              <a:gd name="connsiteX24" fmla="*/ 8855814 w 12192000"/>
              <a:gd name="connsiteY24" fmla="*/ 1125503 h 6858000"/>
              <a:gd name="connsiteX25" fmla="*/ 3255597 w 12192000"/>
              <a:gd name="connsiteY25" fmla="*/ 1016302 h 6858000"/>
              <a:gd name="connsiteX26" fmla="*/ 3252884 w 12192000"/>
              <a:gd name="connsiteY26" fmla="*/ 1018887 h 6858000"/>
              <a:gd name="connsiteX27" fmla="*/ 3250417 w 12192000"/>
              <a:gd name="connsiteY27" fmla="*/ 1017988 h 6858000"/>
              <a:gd name="connsiteX28" fmla="*/ 9562593 w 12192000"/>
              <a:gd name="connsiteY28" fmla="*/ 181849 h 6858000"/>
              <a:gd name="connsiteX29" fmla="*/ 9550382 w 12192000"/>
              <a:gd name="connsiteY29" fmla="*/ 186031 h 6858000"/>
              <a:gd name="connsiteX30" fmla="*/ 9486143 w 12192000"/>
              <a:gd name="connsiteY30" fmla="*/ 255175 h 6858000"/>
              <a:gd name="connsiteX31" fmla="*/ 9454471 w 12192000"/>
              <a:gd name="connsiteY31" fmla="*/ 262313 h 6858000"/>
              <a:gd name="connsiteX32" fmla="*/ 9405847 w 12192000"/>
              <a:gd name="connsiteY32" fmla="*/ 265436 h 6858000"/>
              <a:gd name="connsiteX33" fmla="*/ 9374174 w 12192000"/>
              <a:gd name="connsiteY33" fmla="*/ 312721 h 6858000"/>
              <a:gd name="connsiteX34" fmla="*/ 9235886 w 12192000"/>
              <a:gd name="connsiteY34" fmla="*/ 393018 h 6858000"/>
              <a:gd name="connsiteX35" fmla="*/ 9293432 w 12192000"/>
              <a:gd name="connsiteY35" fmla="*/ 372945 h 6858000"/>
              <a:gd name="connsiteX36" fmla="*/ 9306368 w 12192000"/>
              <a:gd name="connsiteY36" fmla="*/ 349747 h 6858000"/>
              <a:gd name="connsiteX37" fmla="*/ 9308153 w 12192000"/>
              <a:gd name="connsiteY37" fmla="*/ 316736 h 6858000"/>
              <a:gd name="connsiteX38" fmla="*/ 9376406 w 12192000"/>
              <a:gd name="connsiteY38" fmla="*/ 260083 h 6858000"/>
              <a:gd name="connsiteX39" fmla="*/ 9391126 w 12192000"/>
              <a:gd name="connsiteY39" fmla="*/ 251160 h 6858000"/>
              <a:gd name="connsiteX40" fmla="*/ 9399602 w 12192000"/>
              <a:gd name="connsiteY40" fmla="*/ 233317 h 6858000"/>
              <a:gd name="connsiteX41" fmla="*/ 9381312 w 12192000"/>
              <a:gd name="connsiteY41" fmla="*/ 220380 h 6858000"/>
              <a:gd name="connsiteX42" fmla="*/ 9358115 w 12192000"/>
              <a:gd name="connsiteY42" fmla="*/ 219934 h 6858000"/>
              <a:gd name="connsiteX43" fmla="*/ 9277818 w 12192000"/>
              <a:gd name="connsiteY43" fmla="*/ 261867 h 6858000"/>
              <a:gd name="connsiteX44" fmla="*/ 9050311 w 12192000"/>
              <a:gd name="connsiteY44" fmla="*/ 470639 h 6858000"/>
              <a:gd name="connsiteX45" fmla="*/ 8804067 w 12192000"/>
              <a:gd name="connsiteY45" fmla="*/ 657552 h 6858000"/>
              <a:gd name="connsiteX46" fmla="*/ 8216563 w 12192000"/>
              <a:gd name="connsiteY46" fmla="*/ 1067511 h 6858000"/>
              <a:gd name="connsiteX47" fmla="*/ 7204377 w 12192000"/>
              <a:gd name="connsiteY47" fmla="*/ 1356580 h 6858000"/>
              <a:gd name="connsiteX48" fmla="*/ 6221188 w 12192000"/>
              <a:gd name="connsiteY48" fmla="*/ 1405651 h 6858000"/>
              <a:gd name="connsiteX49" fmla="*/ 6081116 w 12192000"/>
              <a:gd name="connsiteY49" fmla="*/ 1413234 h 6858000"/>
              <a:gd name="connsiteX50" fmla="*/ 3680242 w 12192000"/>
              <a:gd name="connsiteY50" fmla="*/ 1085356 h 6858000"/>
              <a:gd name="connsiteX51" fmla="*/ 3335857 w 12192000"/>
              <a:gd name="connsiteY51" fmla="*/ 981416 h 6858000"/>
              <a:gd name="connsiteX52" fmla="*/ 3277977 w 12192000"/>
              <a:gd name="connsiteY52" fmla="*/ 1009017 h 6858000"/>
              <a:gd name="connsiteX53" fmla="*/ 3255597 w 12192000"/>
              <a:gd name="connsiteY53" fmla="*/ 1016302 h 6858000"/>
              <a:gd name="connsiteX54" fmla="*/ 3260022 w 12192000"/>
              <a:gd name="connsiteY54" fmla="*/ 1012084 h 6858000"/>
              <a:gd name="connsiteX55" fmla="*/ 3260468 w 12192000"/>
              <a:gd name="connsiteY55" fmla="*/ 1000598 h 6858000"/>
              <a:gd name="connsiteX56" fmla="*/ 3226565 w 12192000"/>
              <a:gd name="connsiteY56" fmla="*/ 956880 h 6858000"/>
              <a:gd name="connsiteX57" fmla="*/ 3162773 w 12192000"/>
              <a:gd name="connsiteY57" fmla="*/ 937252 h 6858000"/>
              <a:gd name="connsiteX58" fmla="*/ 3131101 w 12192000"/>
              <a:gd name="connsiteY58" fmla="*/ 953757 h 6858000"/>
              <a:gd name="connsiteX59" fmla="*/ 3089615 w 12192000"/>
              <a:gd name="connsiteY59" fmla="*/ 972493 h 6858000"/>
              <a:gd name="connsiteX60" fmla="*/ 2893779 w 12192000"/>
              <a:gd name="connsiteY60" fmla="*/ 842681 h 6858000"/>
              <a:gd name="connsiteX61" fmla="*/ 2759952 w 12192000"/>
              <a:gd name="connsiteY61" fmla="*/ 749000 h 6858000"/>
              <a:gd name="connsiteX62" fmla="*/ 2733632 w 12192000"/>
              <a:gd name="connsiteY62" fmla="*/ 739187 h 6858000"/>
              <a:gd name="connsiteX63" fmla="*/ 2723372 w 12192000"/>
              <a:gd name="connsiteY63" fmla="*/ 765506 h 6858000"/>
              <a:gd name="connsiteX64" fmla="*/ 2748353 w 12192000"/>
              <a:gd name="connsiteY64" fmla="*/ 806101 h 6858000"/>
              <a:gd name="connsiteX65" fmla="*/ 2710882 w 12192000"/>
              <a:gd name="connsiteY65" fmla="*/ 890859 h 6858000"/>
              <a:gd name="connsiteX66" fmla="*/ 2532890 w 12192000"/>
              <a:gd name="connsiteY66" fmla="*/ 894873 h 6858000"/>
              <a:gd name="connsiteX67" fmla="*/ 2513708 w 12192000"/>
              <a:gd name="connsiteY67" fmla="*/ 921639 h 6858000"/>
              <a:gd name="connsiteX68" fmla="*/ 2511032 w 12192000"/>
              <a:gd name="connsiteY68" fmla="*/ 1038515 h 6858000"/>
              <a:gd name="connsiteX69" fmla="*/ 2503448 w 12192000"/>
              <a:gd name="connsiteY69" fmla="*/ 1067511 h 6858000"/>
              <a:gd name="connsiteX70" fmla="*/ 2485157 w 12192000"/>
              <a:gd name="connsiteY70" fmla="*/ 1194648 h 6858000"/>
              <a:gd name="connsiteX71" fmla="*/ 2394602 w 12192000"/>
              <a:gd name="connsiteY71" fmla="*/ 1391375 h 6858000"/>
              <a:gd name="connsiteX72" fmla="*/ 2298245 w 12192000"/>
              <a:gd name="connsiteY72" fmla="*/ 1511374 h 6858000"/>
              <a:gd name="connsiteX73" fmla="*/ 2286201 w 12192000"/>
              <a:gd name="connsiteY73" fmla="*/ 1543493 h 6858000"/>
              <a:gd name="connsiteX74" fmla="*/ 2264789 w 12192000"/>
              <a:gd name="connsiteY74" fmla="*/ 1668400 h 6858000"/>
              <a:gd name="connsiteX75" fmla="*/ 2274156 w 12192000"/>
              <a:gd name="connsiteY75" fmla="*/ 1693827 h 6858000"/>
              <a:gd name="connsiteX76" fmla="*/ 2316535 w 12192000"/>
              <a:gd name="connsiteY76" fmla="*/ 1723714 h 6858000"/>
              <a:gd name="connsiteX77" fmla="*/ 2352223 w 12192000"/>
              <a:gd name="connsiteY77" fmla="*/ 1797320 h 6858000"/>
              <a:gd name="connsiteX78" fmla="*/ 2420922 w 12192000"/>
              <a:gd name="connsiteY78" fmla="*/ 1903044 h 6858000"/>
              <a:gd name="connsiteX79" fmla="*/ 2454378 w 12192000"/>
              <a:gd name="connsiteY79" fmla="*/ 1932933 h 6858000"/>
              <a:gd name="connsiteX80" fmla="*/ 2429397 w 12192000"/>
              <a:gd name="connsiteY80" fmla="*/ 1955683 h 6858000"/>
              <a:gd name="connsiteX81" fmla="*/ 2345531 w 12192000"/>
              <a:gd name="connsiteY81" fmla="*/ 2099325 h 6858000"/>
              <a:gd name="connsiteX82" fmla="*/ 2471776 w 12192000"/>
              <a:gd name="connsiteY82" fmla="*/ 2249659 h 6858000"/>
              <a:gd name="connsiteX83" fmla="*/ 2536904 w 12192000"/>
              <a:gd name="connsiteY83" fmla="*/ 2293822 h 6858000"/>
              <a:gd name="connsiteX84" fmla="*/ 2411552 w 12192000"/>
              <a:gd name="connsiteY84" fmla="*/ 2308990 h 6858000"/>
              <a:gd name="connsiteX85" fmla="*/ 2367836 w 12192000"/>
              <a:gd name="connsiteY85" fmla="*/ 2371888 h 6858000"/>
              <a:gd name="connsiteX86" fmla="*/ 2348654 w 12192000"/>
              <a:gd name="connsiteY86" fmla="*/ 2403561 h 6858000"/>
              <a:gd name="connsiteX87" fmla="*/ 2230439 w 12192000"/>
              <a:gd name="connsiteY87" fmla="*/ 2599842 h 6858000"/>
              <a:gd name="connsiteX88" fmla="*/ 2250067 w 12192000"/>
              <a:gd name="connsiteY88" fmla="*/ 2654712 h 6858000"/>
              <a:gd name="connsiteX89" fmla="*/ 2447240 w 12192000"/>
              <a:gd name="connsiteY89" fmla="*/ 2920137 h 6858000"/>
              <a:gd name="connsiteX90" fmla="*/ 2237577 w 12192000"/>
              <a:gd name="connsiteY90" fmla="*/ 2994189 h 6858000"/>
              <a:gd name="connsiteX91" fmla="*/ 2225086 w 12192000"/>
              <a:gd name="connsiteY91" fmla="*/ 3119541 h 6858000"/>
              <a:gd name="connsiteX92" fmla="*/ 2118023 w 12192000"/>
              <a:gd name="connsiteY92" fmla="*/ 3260060 h 6858000"/>
              <a:gd name="connsiteX93" fmla="*/ 1964679 w 12192000"/>
              <a:gd name="connsiteY93" fmla="*/ 3479817 h 6858000"/>
              <a:gd name="connsiteX94" fmla="*/ 1955875 w 12192000"/>
              <a:gd name="connsiteY94" fmla="*/ 3516632 h 6858000"/>
              <a:gd name="connsiteX95" fmla="*/ 1953287 w 12192000"/>
              <a:gd name="connsiteY95" fmla="*/ 3497155 h 6858000"/>
              <a:gd name="connsiteX96" fmla="*/ 1951185 w 12192000"/>
              <a:gd name="connsiteY96" fmla="*/ 3493814 h 6858000"/>
              <a:gd name="connsiteX97" fmla="*/ 1950905 w 12192000"/>
              <a:gd name="connsiteY97" fmla="*/ 3512985 h 6858000"/>
              <a:gd name="connsiteX98" fmla="*/ 1951483 w 12192000"/>
              <a:gd name="connsiteY98" fmla="*/ 3534997 h 6858000"/>
              <a:gd name="connsiteX99" fmla="*/ 1947593 w 12192000"/>
              <a:gd name="connsiteY99" fmla="*/ 3551262 h 6858000"/>
              <a:gd name="connsiteX100" fmla="*/ 1952901 w 12192000"/>
              <a:gd name="connsiteY100" fmla="*/ 3635101 h 6858000"/>
              <a:gd name="connsiteX101" fmla="*/ 1955653 w 12192000"/>
              <a:gd name="connsiteY101" fmla="*/ 3635212 h 6858000"/>
              <a:gd name="connsiteX102" fmla="*/ 1957374 w 12192000"/>
              <a:gd name="connsiteY102" fmla="*/ 3667901 h 6858000"/>
              <a:gd name="connsiteX103" fmla="*/ 1976612 w 12192000"/>
              <a:gd name="connsiteY103" fmla="*/ 3838643 h 6858000"/>
              <a:gd name="connsiteX104" fmla="*/ 2155495 w 12192000"/>
              <a:gd name="connsiteY104" fmla="*/ 4074180 h 6858000"/>
              <a:gd name="connsiteX105" fmla="*/ 2302706 w 12192000"/>
              <a:gd name="connsiteY105" fmla="*/ 4167860 h 6858000"/>
              <a:gd name="connsiteX106" fmla="*/ 2638168 w 12192000"/>
              <a:gd name="connsiteY106" fmla="*/ 4593433 h 6858000"/>
              <a:gd name="connsiteX107" fmla="*/ 2743893 w 12192000"/>
              <a:gd name="connsiteY107" fmla="*/ 4731276 h 6858000"/>
              <a:gd name="connsiteX108" fmla="*/ 2665826 w 12192000"/>
              <a:gd name="connsiteY108" fmla="*/ 4780346 h 6858000"/>
              <a:gd name="connsiteX109" fmla="*/ 2815268 w 12192000"/>
              <a:gd name="connsiteY109" fmla="*/ 4924880 h 6858000"/>
              <a:gd name="connsiteX110" fmla="*/ 2991474 w 12192000"/>
              <a:gd name="connsiteY110" fmla="*/ 5085474 h 6858000"/>
              <a:gd name="connsiteX111" fmla="*/ 6494644 w 12192000"/>
              <a:gd name="connsiteY111" fmla="*/ 6212306 h 6858000"/>
              <a:gd name="connsiteX112" fmla="*/ 8314257 w 12192000"/>
              <a:gd name="connsiteY112" fmla="*/ 5863906 h 6858000"/>
              <a:gd name="connsiteX113" fmla="*/ 8832618 w 12192000"/>
              <a:gd name="connsiteY113" fmla="*/ 5651566 h 6858000"/>
              <a:gd name="connsiteX114" fmla="*/ 9009270 w 12192000"/>
              <a:gd name="connsiteY114" fmla="*/ 5457516 h 6858000"/>
              <a:gd name="connsiteX115" fmla="*/ 9071277 w 12192000"/>
              <a:gd name="connsiteY115" fmla="*/ 5403093 h 6858000"/>
              <a:gd name="connsiteX116" fmla="*/ 9225625 w 12192000"/>
              <a:gd name="connsiteY116" fmla="*/ 5332164 h 6858000"/>
              <a:gd name="connsiteX117" fmla="*/ 9495066 w 12192000"/>
              <a:gd name="connsiteY117" fmla="*/ 5178707 h 6858000"/>
              <a:gd name="connsiteX118" fmla="*/ 9396033 w 12192000"/>
              <a:gd name="connsiteY118" fmla="*/ 5143912 h 6858000"/>
              <a:gd name="connsiteX119" fmla="*/ 9111425 w 12192000"/>
              <a:gd name="connsiteY119" fmla="*/ 5236700 h 6858000"/>
              <a:gd name="connsiteX120" fmla="*/ 8904438 w 12192000"/>
              <a:gd name="connsiteY120" fmla="*/ 5261234 h 6858000"/>
              <a:gd name="connsiteX121" fmla="*/ 9196183 w 12192000"/>
              <a:gd name="connsiteY121" fmla="*/ 5098857 h 6858000"/>
              <a:gd name="connsiteX122" fmla="*/ 9478560 w 12192000"/>
              <a:gd name="connsiteY122" fmla="*/ 4887855 h 6858000"/>
              <a:gd name="connsiteX123" fmla="*/ 9260867 w 12192000"/>
              <a:gd name="connsiteY123" fmla="*/ 4928449 h 6858000"/>
              <a:gd name="connsiteX124" fmla="*/ 9251499 w 12192000"/>
              <a:gd name="connsiteY124" fmla="*/ 4899899 h 6858000"/>
              <a:gd name="connsiteX125" fmla="*/ 9440197 w 12192000"/>
              <a:gd name="connsiteY125" fmla="*/ 4648749 h 6858000"/>
              <a:gd name="connsiteX126" fmla="*/ 9533430 w 12192000"/>
              <a:gd name="connsiteY126" fmla="*/ 4547485 h 6858000"/>
              <a:gd name="connsiteX127" fmla="*/ 9953203 w 12192000"/>
              <a:gd name="connsiteY127" fmla="*/ 4242804 h 6858000"/>
              <a:gd name="connsiteX128" fmla="*/ 9555288 w 12192000"/>
              <a:gd name="connsiteY128" fmla="*/ 4378862 h 6858000"/>
              <a:gd name="connsiteX129" fmla="*/ 9966586 w 12192000"/>
              <a:gd name="connsiteY129" fmla="*/ 4082655 h 6858000"/>
              <a:gd name="connsiteX130" fmla="*/ 10165990 w 12192000"/>
              <a:gd name="connsiteY130" fmla="*/ 3973363 h 6858000"/>
              <a:gd name="connsiteX131" fmla="*/ 10216399 w 12192000"/>
              <a:gd name="connsiteY131" fmla="*/ 3908679 h 6858000"/>
              <a:gd name="connsiteX132" fmla="*/ 10127626 w 12192000"/>
              <a:gd name="connsiteY132" fmla="*/ 3894850 h 6858000"/>
              <a:gd name="connsiteX133" fmla="*/ 9855955 w 12192000"/>
              <a:gd name="connsiteY133" fmla="*/ 3919832 h 6858000"/>
              <a:gd name="connsiteX134" fmla="*/ 10191863 w 12192000"/>
              <a:gd name="connsiteY134" fmla="*/ 3720428 h 6858000"/>
              <a:gd name="connsiteX135" fmla="*/ 9940267 w 12192000"/>
              <a:gd name="connsiteY135" fmla="*/ 3751209 h 6858000"/>
              <a:gd name="connsiteX136" fmla="*/ 9867999 w 12192000"/>
              <a:gd name="connsiteY136" fmla="*/ 3672696 h 6858000"/>
              <a:gd name="connsiteX137" fmla="*/ 9751124 w 12192000"/>
              <a:gd name="connsiteY137" fmla="*/ 3546005 h 6858000"/>
              <a:gd name="connsiteX138" fmla="*/ 9670381 w 12192000"/>
              <a:gd name="connsiteY138" fmla="*/ 3475523 h 6858000"/>
              <a:gd name="connsiteX139" fmla="*/ 9636477 w 12192000"/>
              <a:gd name="connsiteY139" fmla="*/ 3253369 h 6858000"/>
              <a:gd name="connsiteX140" fmla="*/ 9706514 w 12192000"/>
              <a:gd name="connsiteY140" fmla="*/ 3010694 h 6858000"/>
              <a:gd name="connsiteX141" fmla="*/ 9895211 w 12192000"/>
              <a:gd name="connsiteY141" fmla="*/ 2888019 h 6858000"/>
              <a:gd name="connsiteX142" fmla="*/ 9840788 w 12192000"/>
              <a:gd name="connsiteY142" fmla="*/ 2750175 h 6858000"/>
              <a:gd name="connsiteX143" fmla="*/ 9439750 w 12192000"/>
              <a:gd name="connsiteY143" fmla="*/ 2834041 h 6858000"/>
              <a:gd name="connsiteX144" fmla="*/ 10040191 w 12192000"/>
              <a:gd name="connsiteY144" fmla="*/ 2389286 h 6858000"/>
              <a:gd name="connsiteX145" fmla="*/ 9939374 w 12192000"/>
              <a:gd name="connsiteY145" fmla="*/ 2373227 h 6858000"/>
              <a:gd name="connsiteX146" fmla="*/ 9943389 w 12192000"/>
              <a:gd name="connsiteY146" fmla="*/ 2347353 h 6858000"/>
              <a:gd name="connsiteX147" fmla="*/ 9937144 w 12192000"/>
              <a:gd name="connsiteY147" fmla="*/ 2189436 h 6858000"/>
              <a:gd name="connsiteX148" fmla="*/ 9920638 w 12192000"/>
              <a:gd name="connsiteY148" fmla="*/ 2116723 h 6858000"/>
              <a:gd name="connsiteX149" fmla="*/ 9947404 w 12192000"/>
              <a:gd name="connsiteY149" fmla="*/ 2033304 h 6858000"/>
              <a:gd name="connsiteX150" fmla="*/ 9497296 w 12192000"/>
              <a:gd name="connsiteY150" fmla="*/ 2182299 h 6858000"/>
              <a:gd name="connsiteX151" fmla="*/ 9144883 w 12192000"/>
              <a:gd name="connsiteY151" fmla="*/ 2211295 h 6858000"/>
              <a:gd name="connsiteX152" fmla="*/ 9155589 w 12192000"/>
              <a:gd name="connsiteY152" fmla="*/ 2201927 h 6858000"/>
              <a:gd name="connsiteX153" fmla="*/ 9322428 w 12192000"/>
              <a:gd name="connsiteY153" fmla="*/ 1998954 h 6858000"/>
              <a:gd name="connsiteX154" fmla="*/ 9329119 w 12192000"/>
              <a:gd name="connsiteY154" fmla="*/ 1994047 h 6858000"/>
              <a:gd name="connsiteX155" fmla="*/ 9360345 w 12192000"/>
              <a:gd name="connsiteY155" fmla="*/ 1961483 h 6858000"/>
              <a:gd name="connsiteX156" fmla="*/ 9392465 w 12192000"/>
              <a:gd name="connsiteY156" fmla="*/ 1928918 h 6858000"/>
              <a:gd name="connsiteX157" fmla="*/ 9397371 w 12192000"/>
              <a:gd name="connsiteY157" fmla="*/ 1928025 h 6858000"/>
              <a:gd name="connsiteX158" fmla="*/ 9441534 w 12192000"/>
              <a:gd name="connsiteY158" fmla="*/ 1864680 h 6858000"/>
              <a:gd name="connsiteX159" fmla="*/ 9453133 w 12192000"/>
              <a:gd name="connsiteY159" fmla="*/ 1821855 h 6858000"/>
              <a:gd name="connsiteX160" fmla="*/ 9500865 w 12192000"/>
              <a:gd name="connsiteY160" fmla="*/ 1774123 h 6858000"/>
              <a:gd name="connsiteX161" fmla="*/ 9549935 w 12192000"/>
              <a:gd name="connsiteY161" fmla="*/ 1729961 h 6858000"/>
              <a:gd name="connsiteX162" fmla="*/ 9670381 w 12192000"/>
              <a:gd name="connsiteY162" fmla="*/ 1692042 h 6858000"/>
              <a:gd name="connsiteX163" fmla="*/ 9750231 w 12192000"/>
              <a:gd name="connsiteY163" fmla="*/ 1622006 h 6858000"/>
              <a:gd name="connsiteX164" fmla="*/ 9652537 w 12192000"/>
              <a:gd name="connsiteY164" fmla="*/ 1642080 h 6858000"/>
              <a:gd name="connsiteX165" fmla="*/ 9740417 w 12192000"/>
              <a:gd name="connsiteY165" fmla="*/ 1563121 h 6858000"/>
              <a:gd name="connsiteX166" fmla="*/ 9789041 w 12192000"/>
              <a:gd name="connsiteY166" fmla="*/ 1483271 h 6858000"/>
              <a:gd name="connsiteX167" fmla="*/ 9783687 w 12192000"/>
              <a:gd name="connsiteY167" fmla="*/ 1460966 h 6858000"/>
              <a:gd name="connsiteX168" fmla="*/ 9760491 w 12192000"/>
              <a:gd name="connsiteY168" fmla="*/ 1464534 h 6858000"/>
              <a:gd name="connsiteX169" fmla="*/ 9677518 w 12192000"/>
              <a:gd name="connsiteY169" fmla="*/ 1524757 h 6858000"/>
              <a:gd name="connsiteX170" fmla="*/ 9570010 w 12192000"/>
              <a:gd name="connsiteY170" fmla="*/ 1606839 h 6858000"/>
              <a:gd name="connsiteX171" fmla="*/ 9733726 w 12192000"/>
              <a:gd name="connsiteY171" fmla="*/ 1455166 h 6858000"/>
              <a:gd name="connsiteX172" fmla="*/ 9851495 w 12192000"/>
              <a:gd name="connsiteY172" fmla="*/ 1345427 h 6858000"/>
              <a:gd name="connsiteX173" fmla="*/ 9876922 w 12192000"/>
              <a:gd name="connsiteY173" fmla="*/ 1273161 h 6858000"/>
              <a:gd name="connsiteX174" fmla="*/ 9866661 w 12192000"/>
              <a:gd name="connsiteY174" fmla="*/ 1254870 h 6858000"/>
              <a:gd name="connsiteX175" fmla="*/ 9848372 w 12192000"/>
              <a:gd name="connsiteY175" fmla="*/ 1264238 h 6858000"/>
              <a:gd name="connsiteX176" fmla="*/ 9832313 w 12192000"/>
              <a:gd name="connsiteY176" fmla="*/ 1281636 h 6858000"/>
              <a:gd name="connsiteX177" fmla="*/ 9659674 w 12192000"/>
              <a:gd name="connsiteY177" fmla="*/ 1419479 h 6858000"/>
              <a:gd name="connsiteX178" fmla="*/ 9405847 w 12192000"/>
              <a:gd name="connsiteY178" fmla="*/ 1608623 h 6858000"/>
              <a:gd name="connsiteX179" fmla="*/ 9303246 w 12192000"/>
              <a:gd name="connsiteY179" fmla="*/ 1646987 h 6858000"/>
              <a:gd name="connsiteX180" fmla="*/ 9589192 w 12192000"/>
              <a:gd name="connsiteY180" fmla="*/ 1389145 h 6858000"/>
              <a:gd name="connsiteX181" fmla="*/ 9803762 w 12192000"/>
              <a:gd name="connsiteY181" fmla="*/ 1078218 h 6858000"/>
              <a:gd name="connsiteX182" fmla="*/ 9830974 w 12192000"/>
              <a:gd name="connsiteY182" fmla="*/ 1055913 h 6858000"/>
              <a:gd name="connsiteX183" fmla="*/ 9839896 w 12192000"/>
              <a:gd name="connsiteY183" fmla="*/ 1042084 h 6858000"/>
              <a:gd name="connsiteX184" fmla="*/ 9893427 w 12192000"/>
              <a:gd name="connsiteY184" fmla="*/ 933683 h 6858000"/>
              <a:gd name="connsiteX185" fmla="*/ 9897441 w 12192000"/>
              <a:gd name="connsiteY185" fmla="*/ 906472 h 6858000"/>
              <a:gd name="connsiteX186" fmla="*/ 9892535 w 12192000"/>
              <a:gd name="connsiteY186" fmla="*/ 856509 h 6858000"/>
              <a:gd name="connsiteX187" fmla="*/ 9906364 w 12192000"/>
              <a:gd name="connsiteY187" fmla="*/ 826622 h 6858000"/>
              <a:gd name="connsiteX188" fmla="*/ 9906809 w 12192000"/>
              <a:gd name="connsiteY188" fmla="*/ 806993 h 6858000"/>
              <a:gd name="connsiteX189" fmla="*/ 9884505 w 12192000"/>
              <a:gd name="connsiteY189" fmla="*/ 807440 h 6858000"/>
              <a:gd name="connsiteX190" fmla="*/ 9821160 w 12192000"/>
              <a:gd name="connsiteY190" fmla="*/ 874800 h 6858000"/>
              <a:gd name="connsiteX191" fmla="*/ 9787256 w 12192000"/>
              <a:gd name="connsiteY191" fmla="*/ 881491 h 6858000"/>
              <a:gd name="connsiteX192" fmla="*/ 9746216 w 12192000"/>
              <a:gd name="connsiteY192" fmla="*/ 880152 h 6858000"/>
              <a:gd name="connsiteX193" fmla="*/ 9730603 w 12192000"/>
              <a:gd name="connsiteY193" fmla="*/ 901118 h 6858000"/>
              <a:gd name="connsiteX194" fmla="*/ 9640046 w 12192000"/>
              <a:gd name="connsiteY194" fmla="*/ 998813 h 6858000"/>
              <a:gd name="connsiteX195" fmla="*/ 9575363 w 12192000"/>
              <a:gd name="connsiteY195" fmla="*/ 1010412 h 6858000"/>
              <a:gd name="connsiteX196" fmla="*/ 9626217 w 12192000"/>
              <a:gd name="connsiteY196" fmla="*/ 994352 h 6858000"/>
              <a:gd name="connsiteX197" fmla="*/ 9638707 w 12192000"/>
              <a:gd name="connsiteY197" fmla="*/ 966694 h 6858000"/>
              <a:gd name="connsiteX198" fmla="*/ 9638707 w 12192000"/>
              <a:gd name="connsiteY198" fmla="*/ 942606 h 6858000"/>
              <a:gd name="connsiteX199" fmla="*/ 9710975 w 12192000"/>
              <a:gd name="connsiteY199" fmla="*/ 881491 h 6858000"/>
              <a:gd name="connsiteX200" fmla="*/ 9717666 w 12192000"/>
              <a:gd name="connsiteY200" fmla="*/ 878367 h 6858000"/>
              <a:gd name="connsiteX201" fmla="*/ 9732387 w 12192000"/>
              <a:gd name="connsiteY201" fmla="*/ 856509 h 6858000"/>
              <a:gd name="connsiteX202" fmla="*/ 9706960 w 12192000"/>
              <a:gd name="connsiteY202" fmla="*/ 840896 h 6858000"/>
              <a:gd name="connsiteX203" fmla="*/ 9640492 w 12192000"/>
              <a:gd name="connsiteY203" fmla="*/ 861417 h 6858000"/>
              <a:gd name="connsiteX204" fmla="*/ 9512463 w 12192000"/>
              <a:gd name="connsiteY204" fmla="*/ 968925 h 6858000"/>
              <a:gd name="connsiteX205" fmla="*/ 9328673 w 12192000"/>
              <a:gd name="connsiteY205" fmla="*/ 1138886 h 6858000"/>
              <a:gd name="connsiteX206" fmla="*/ 8716634 w 12192000"/>
              <a:gd name="connsiteY206" fmla="*/ 1580073 h 6858000"/>
              <a:gd name="connsiteX207" fmla="*/ 8480649 w 12192000"/>
              <a:gd name="connsiteY207" fmla="*/ 1729961 h 6858000"/>
              <a:gd name="connsiteX208" fmla="*/ 8479312 w 12192000"/>
              <a:gd name="connsiteY208" fmla="*/ 1722377 h 6858000"/>
              <a:gd name="connsiteX209" fmla="*/ 8479312 w 12192000"/>
              <a:gd name="connsiteY209" fmla="*/ 1715239 h 6858000"/>
              <a:gd name="connsiteX210" fmla="*/ 8645704 w 12192000"/>
              <a:gd name="connsiteY210" fmla="*/ 1615314 h 6858000"/>
              <a:gd name="connsiteX211" fmla="*/ 9002133 w 12192000"/>
              <a:gd name="connsiteY211" fmla="*/ 1314647 h 6858000"/>
              <a:gd name="connsiteX212" fmla="*/ 9033805 w 12192000"/>
              <a:gd name="connsiteY212" fmla="*/ 1305280 h 6858000"/>
              <a:gd name="connsiteX213" fmla="*/ 9083322 w 12192000"/>
              <a:gd name="connsiteY213" fmla="*/ 1259778 h 6858000"/>
              <a:gd name="connsiteX214" fmla="*/ 9088228 w 12192000"/>
              <a:gd name="connsiteY214" fmla="*/ 1233458 h 6858000"/>
              <a:gd name="connsiteX215" fmla="*/ 9196629 w 12192000"/>
              <a:gd name="connsiteY215" fmla="*/ 1124611 h 6858000"/>
              <a:gd name="connsiteX216" fmla="*/ 9412538 w 12192000"/>
              <a:gd name="connsiteY216" fmla="*/ 935022 h 6858000"/>
              <a:gd name="connsiteX217" fmla="*/ 9455363 w 12192000"/>
              <a:gd name="connsiteY217" fmla="*/ 864985 h 6858000"/>
              <a:gd name="connsiteX218" fmla="*/ 9448672 w 12192000"/>
              <a:gd name="connsiteY218" fmla="*/ 838220 h 6858000"/>
              <a:gd name="connsiteX219" fmla="*/ 9423691 w 12192000"/>
              <a:gd name="connsiteY219" fmla="*/ 844465 h 6858000"/>
              <a:gd name="connsiteX220" fmla="*/ 9333580 w 12192000"/>
              <a:gd name="connsiteY220" fmla="*/ 910932 h 6858000"/>
              <a:gd name="connsiteX221" fmla="*/ 9241685 w 12192000"/>
              <a:gd name="connsiteY221" fmla="*/ 980077 h 6858000"/>
              <a:gd name="connsiteX222" fmla="*/ 9249715 w 12192000"/>
              <a:gd name="connsiteY222" fmla="*/ 964018 h 6858000"/>
              <a:gd name="connsiteX223" fmla="*/ 9412538 w 12192000"/>
              <a:gd name="connsiteY223" fmla="*/ 823499 h 6858000"/>
              <a:gd name="connsiteX224" fmla="*/ 9528522 w 12192000"/>
              <a:gd name="connsiteY224" fmla="*/ 706176 h 6858000"/>
              <a:gd name="connsiteX225" fmla="*/ 9542798 w 12192000"/>
              <a:gd name="connsiteY225" fmla="*/ 647292 h 6858000"/>
              <a:gd name="connsiteX226" fmla="*/ 9532091 w 12192000"/>
              <a:gd name="connsiteY226" fmla="*/ 631679 h 6858000"/>
              <a:gd name="connsiteX227" fmla="*/ 9516924 w 12192000"/>
              <a:gd name="connsiteY227" fmla="*/ 638370 h 6858000"/>
              <a:gd name="connsiteX228" fmla="*/ 9495512 w 12192000"/>
              <a:gd name="connsiteY228" fmla="*/ 660675 h 6858000"/>
              <a:gd name="connsiteX229" fmla="*/ 9343394 w 12192000"/>
              <a:gd name="connsiteY229" fmla="*/ 781565 h 6858000"/>
              <a:gd name="connsiteX230" fmla="*/ 9090906 w 12192000"/>
              <a:gd name="connsiteY230" fmla="*/ 975617 h 6858000"/>
              <a:gd name="connsiteX231" fmla="*/ 8976705 w 12192000"/>
              <a:gd name="connsiteY231" fmla="*/ 1023348 h 6858000"/>
              <a:gd name="connsiteX232" fmla="*/ 8983397 w 12192000"/>
              <a:gd name="connsiteY232" fmla="*/ 1013981 h 6858000"/>
              <a:gd name="connsiteX233" fmla="*/ 9238116 w 12192000"/>
              <a:gd name="connsiteY233" fmla="*/ 784688 h 6858000"/>
              <a:gd name="connsiteX234" fmla="*/ 9474545 w 12192000"/>
              <a:gd name="connsiteY234" fmla="*/ 446103 h 6858000"/>
              <a:gd name="connsiteX235" fmla="*/ 9486143 w 12192000"/>
              <a:gd name="connsiteY235" fmla="*/ 435843 h 6858000"/>
              <a:gd name="connsiteX236" fmla="*/ 9503541 w 12192000"/>
              <a:gd name="connsiteY236" fmla="*/ 412646 h 6858000"/>
              <a:gd name="connsiteX237" fmla="*/ 9539229 w 12192000"/>
              <a:gd name="connsiteY237" fmla="*/ 325658 h 6858000"/>
              <a:gd name="connsiteX238" fmla="*/ 9554396 w 12192000"/>
              <a:gd name="connsiteY238" fmla="*/ 268558 h 6858000"/>
              <a:gd name="connsiteX239" fmla="*/ 9552612 w 12192000"/>
              <a:gd name="connsiteY239" fmla="*/ 243131 h 6858000"/>
              <a:gd name="connsiteX240" fmla="*/ 9570901 w 12192000"/>
              <a:gd name="connsiteY240" fmla="*/ 207890 h 6858000"/>
              <a:gd name="connsiteX241" fmla="*/ 9574470 w 12192000"/>
              <a:gd name="connsiteY241" fmla="*/ 186031 h 6858000"/>
              <a:gd name="connsiteX242" fmla="*/ 9562593 w 12192000"/>
              <a:gd name="connsiteY242" fmla="*/ 181849 h 6858000"/>
              <a:gd name="connsiteX243" fmla="*/ 0 w 12192000"/>
              <a:gd name="connsiteY243" fmla="*/ 0 h 6858000"/>
              <a:gd name="connsiteX244" fmla="*/ 12192000 w 12192000"/>
              <a:gd name="connsiteY244" fmla="*/ 0 h 6858000"/>
              <a:gd name="connsiteX245" fmla="*/ 12192000 w 12192000"/>
              <a:gd name="connsiteY245" fmla="*/ 6858000 h 6858000"/>
              <a:gd name="connsiteX246" fmla="*/ 0 w 12192000"/>
              <a:gd name="connsiteY2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12192000" h="6858000">
                <a:moveTo>
                  <a:pt x="1998728" y="3612739"/>
                </a:moveTo>
                <a:cubicBezTo>
                  <a:pt x="2012550" y="3611108"/>
                  <a:pt x="2011630" y="3636451"/>
                  <a:pt x="2014976" y="3645485"/>
                </a:cubicBezTo>
                <a:cubicBezTo>
                  <a:pt x="2026128" y="3674035"/>
                  <a:pt x="2002932" y="3693217"/>
                  <a:pt x="1987764" y="3715075"/>
                </a:cubicBezTo>
                <a:cubicBezTo>
                  <a:pt x="1982076" y="3723105"/>
                  <a:pt x="1976075" y="3690547"/>
                  <a:pt x="1970583" y="3648007"/>
                </a:cubicBezTo>
                <a:lnTo>
                  <a:pt x="1968718" y="3632235"/>
                </a:lnTo>
                <a:lnTo>
                  <a:pt x="1979288" y="3624964"/>
                </a:lnTo>
                <a:cubicBezTo>
                  <a:pt x="1987875" y="3616823"/>
                  <a:pt x="1994121" y="3613282"/>
                  <a:pt x="1998728" y="3612739"/>
                </a:cubicBezTo>
                <a:close/>
                <a:moveTo>
                  <a:pt x="1955875" y="3516632"/>
                </a:moveTo>
                <a:lnTo>
                  <a:pt x="1956461" y="3521046"/>
                </a:lnTo>
                <a:cubicBezTo>
                  <a:pt x="1958894" y="3542312"/>
                  <a:pt x="1961919" y="3572744"/>
                  <a:pt x="1965292" y="3603273"/>
                </a:cubicBezTo>
                <a:lnTo>
                  <a:pt x="1968718" y="3632235"/>
                </a:lnTo>
                <a:lnTo>
                  <a:pt x="1963908" y="3635544"/>
                </a:lnTo>
                <a:lnTo>
                  <a:pt x="1955653" y="3635212"/>
                </a:lnTo>
                <a:lnTo>
                  <a:pt x="1954172" y="3607075"/>
                </a:lnTo>
                <a:cubicBezTo>
                  <a:pt x="1953260" y="3587548"/>
                  <a:pt x="1952512" y="3569161"/>
                  <a:pt x="1951958" y="3553088"/>
                </a:cubicBezTo>
                <a:lnTo>
                  <a:pt x="1951483" y="3534997"/>
                </a:lnTo>
                <a:close/>
                <a:moveTo>
                  <a:pt x="9184139" y="1751373"/>
                </a:moveTo>
                <a:cubicBezTo>
                  <a:pt x="9185478" y="1753157"/>
                  <a:pt x="9187262" y="1754941"/>
                  <a:pt x="9188600" y="1756725"/>
                </a:cubicBezTo>
                <a:cubicBezTo>
                  <a:pt x="9179678" y="1764756"/>
                  <a:pt x="9170310" y="1771892"/>
                  <a:pt x="9161388" y="1779476"/>
                </a:cubicBezTo>
                <a:cubicBezTo>
                  <a:pt x="9150682" y="1782599"/>
                  <a:pt x="9139530" y="1785722"/>
                  <a:pt x="9129269" y="1788844"/>
                </a:cubicBezTo>
                <a:cubicBezTo>
                  <a:pt x="9147559" y="1776354"/>
                  <a:pt x="9165848" y="1763863"/>
                  <a:pt x="9184139" y="1751373"/>
                </a:cubicBezTo>
                <a:close/>
                <a:moveTo>
                  <a:pt x="8855814" y="1125503"/>
                </a:moveTo>
                <a:cubicBezTo>
                  <a:pt x="8765703" y="1222306"/>
                  <a:pt x="8651949" y="1292789"/>
                  <a:pt x="8531505" y="1356134"/>
                </a:cubicBezTo>
                <a:cubicBezTo>
                  <a:pt x="8529720" y="1354350"/>
                  <a:pt x="8528382" y="1352565"/>
                  <a:pt x="8526597" y="1350781"/>
                </a:cubicBezTo>
                <a:cubicBezTo>
                  <a:pt x="8636336" y="1275837"/>
                  <a:pt x="8746075" y="1200447"/>
                  <a:pt x="8855814" y="1125503"/>
                </a:cubicBezTo>
                <a:close/>
                <a:moveTo>
                  <a:pt x="3255597" y="1016302"/>
                </a:moveTo>
                <a:lnTo>
                  <a:pt x="3252884" y="1018887"/>
                </a:lnTo>
                <a:cubicBezTo>
                  <a:pt x="3244631" y="1020337"/>
                  <a:pt x="3245022" y="1019835"/>
                  <a:pt x="3250417" y="1017988"/>
                </a:cubicBezTo>
                <a:close/>
                <a:moveTo>
                  <a:pt x="9562593" y="181849"/>
                </a:moveTo>
                <a:cubicBezTo>
                  <a:pt x="9558411" y="182574"/>
                  <a:pt x="9554174" y="184693"/>
                  <a:pt x="9550382" y="186031"/>
                </a:cubicBezTo>
                <a:cubicBezTo>
                  <a:pt x="9515586" y="198076"/>
                  <a:pt x="9495066" y="221718"/>
                  <a:pt x="9486143" y="255175"/>
                </a:cubicBezTo>
                <a:cubicBezTo>
                  <a:pt x="9480344" y="276589"/>
                  <a:pt x="9471869" y="277926"/>
                  <a:pt x="9454471" y="262313"/>
                </a:cubicBezTo>
                <a:cubicBezTo>
                  <a:pt x="9434843" y="244915"/>
                  <a:pt x="9419230" y="245808"/>
                  <a:pt x="9405847" y="265436"/>
                </a:cubicBezTo>
                <a:cubicBezTo>
                  <a:pt x="9395141" y="281495"/>
                  <a:pt x="9386665" y="298447"/>
                  <a:pt x="9374174" y="312721"/>
                </a:cubicBezTo>
                <a:cubicBezTo>
                  <a:pt x="9340718" y="351978"/>
                  <a:pt x="9309491" y="394357"/>
                  <a:pt x="9235886" y="393018"/>
                </a:cubicBezTo>
                <a:cubicBezTo>
                  <a:pt x="9255514" y="376960"/>
                  <a:pt x="9276035" y="377851"/>
                  <a:pt x="9293432" y="372945"/>
                </a:cubicBezTo>
                <a:cubicBezTo>
                  <a:pt x="9305922" y="369376"/>
                  <a:pt x="9318412" y="362684"/>
                  <a:pt x="9306368" y="349747"/>
                </a:cubicBezTo>
                <a:cubicBezTo>
                  <a:pt x="9292539" y="335026"/>
                  <a:pt x="9300569" y="326997"/>
                  <a:pt x="9308153" y="316736"/>
                </a:cubicBezTo>
                <a:cubicBezTo>
                  <a:pt x="9325550" y="292648"/>
                  <a:pt x="9339379" y="265436"/>
                  <a:pt x="9376406" y="260083"/>
                </a:cubicBezTo>
                <a:cubicBezTo>
                  <a:pt x="9382205" y="259191"/>
                  <a:pt x="9386665" y="254283"/>
                  <a:pt x="9391126" y="251160"/>
                </a:cubicBezTo>
                <a:cubicBezTo>
                  <a:pt x="9397371" y="246700"/>
                  <a:pt x="9402724" y="241793"/>
                  <a:pt x="9399602" y="233317"/>
                </a:cubicBezTo>
                <a:cubicBezTo>
                  <a:pt x="9396479" y="225733"/>
                  <a:pt x="9389787" y="221273"/>
                  <a:pt x="9381312" y="220380"/>
                </a:cubicBezTo>
                <a:cubicBezTo>
                  <a:pt x="9373728" y="219488"/>
                  <a:pt x="9365699" y="219042"/>
                  <a:pt x="9358115" y="219934"/>
                </a:cubicBezTo>
                <a:cubicBezTo>
                  <a:pt x="9324212" y="223057"/>
                  <a:pt x="9301015" y="243131"/>
                  <a:pt x="9277818" y="261867"/>
                </a:cubicBezTo>
                <a:cubicBezTo>
                  <a:pt x="9196629" y="326997"/>
                  <a:pt x="9125254" y="400156"/>
                  <a:pt x="9050311" y="470639"/>
                </a:cubicBezTo>
                <a:cubicBezTo>
                  <a:pt x="8975368" y="540675"/>
                  <a:pt x="8887041" y="596437"/>
                  <a:pt x="8804067" y="657552"/>
                </a:cubicBezTo>
                <a:cubicBezTo>
                  <a:pt x="8612694" y="798963"/>
                  <a:pt x="8420427" y="939928"/>
                  <a:pt x="8216563" y="1067511"/>
                </a:cubicBezTo>
                <a:cubicBezTo>
                  <a:pt x="8017159" y="1191972"/>
                  <a:pt x="7337313" y="1339182"/>
                  <a:pt x="7204377" y="1356580"/>
                </a:cubicBezTo>
                <a:cubicBezTo>
                  <a:pt x="7034416" y="1378438"/>
                  <a:pt x="6631594" y="1387360"/>
                  <a:pt x="6221188" y="1405651"/>
                </a:cubicBezTo>
                <a:cubicBezTo>
                  <a:pt x="6174795" y="1407434"/>
                  <a:pt x="6129294" y="1409666"/>
                  <a:pt x="6081116" y="1413234"/>
                </a:cubicBezTo>
                <a:cubicBezTo>
                  <a:pt x="4716070" y="1513158"/>
                  <a:pt x="3730203" y="1110783"/>
                  <a:pt x="3680242" y="1085356"/>
                </a:cubicBezTo>
                <a:cubicBezTo>
                  <a:pt x="3599945" y="1044761"/>
                  <a:pt x="3336303" y="980523"/>
                  <a:pt x="3335857" y="981416"/>
                </a:cubicBezTo>
                <a:cubicBezTo>
                  <a:pt x="3330504" y="990337"/>
                  <a:pt x="3301508" y="1001155"/>
                  <a:pt x="3277977" y="1009017"/>
                </a:cubicBezTo>
                <a:lnTo>
                  <a:pt x="3255597" y="1016302"/>
                </a:lnTo>
                <a:lnTo>
                  <a:pt x="3260022" y="1012084"/>
                </a:lnTo>
                <a:cubicBezTo>
                  <a:pt x="3261026" y="1008627"/>
                  <a:pt x="3260914" y="1004390"/>
                  <a:pt x="3260468" y="1000598"/>
                </a:cubicBezTo>
                <a:cubicBezTo>
                  <a:pt x="3258237" y="980523"/>
                  <a:pt x="3248424" y="964464"/>
                  <a:pt x="3226565" y="956880"/>
                </a:cubicBezTo>
                <a:cubicBezTo>
                  <a:pt x="3205599" y="949742"/>
                  <a:pt x="3184186" y="943497"/>
                  <a:pt x="3162773" y="937252"/>
                </a:cubicBezTo>
                <a:cubicBezTo>
                  <a:pt x="3144929" y="931899"/>
                  <a:pt x="3132885" y="931899"/>
                  <a:pt x="3131101" y="953757"/>
                </a:cubicBezTo>
                <a:cubicBezTo>
                  <a:pt x="3129316" y="975617"/>
                  <a:pt x="3104781" y="985431"/>
                  <a:pt x="3089615" y="972493"/>
                </a:cubicBezTo>
                <a:cubicBezTo>
                  <a:pt x="3030284" y="921639"/>
                  <a:pt x="2960248" y="884614"/>
                  <a:pt x="2893779" y="842681"/>
                </a:cubicBezTo>
                <a:cubicBezTo>
                  <a:pt x="2847385" y="813685"/>
                  <a:pt x="2798762" y="787365"/>
                  <a:pt x="2759952" y="749000"/>
                </a:cubicBezTo>
                <a:cubicBezTo>
                  <a:pt x="2752814" y="741864"/>
                  <a:pt x="2746123" y="732050"/>
                  <a:pt x="2733632" y="739187"/>
                </a:cubicBezTo>
                <a:cubicBezTo>
                  <a:pt x="2722926" y="744986"/>
                  <a:pt x="2719803" y="753462"/>
                  <a:pt x="2723372" y="765506"/>
                </a:cubicBezTo>
                <a:cubicBezTo>
                  <a:pt x="2728279" y="780674"/>
                  <a:pt x="2737646" y="794057"/>
                  <a:pt x="2748353" y="806101"/>
                </a:cubicBezTo>
                <a:cubicBezTo>
                  <a:pt x="2798316" y="862754"/>
                  <a:pt x="2776903" y="882382"/>
                  <a:pt x="2710882" y="890859"/>
                </a:cubicBezTo>
                <a:cubicBezTo>
                  <a:pt x="2651997" y="898442"/>
                  <a:pt x="2592666" y="896212"/>
                  <a:pt x="2532890" y="894873"/>
                </a:cubicBezTo>
                <a:cubicBezTo>
                  <a:pt x="2503448" y="893981"/>
                  <a:pt x="2502109" y="897104"/>
                  <a:pt x="2513708" y="921639"/>
                </a:cubicBezTo>
                <a:cubicBezTo>
                  <a:pt x="2532444" y="962234"/>
                  <a:pt x="2535567" y="1001489"/>
                  <a:pt x="2511032" y="1038515"/>
                </a:cubicBezTo>
                <a:cubicBezTo>
                  <a:pt x="2505232" y="1046991"/>
                  <a:pt x="2501218" y="1056360"/>
                  <a:pt x="2503448" y="1067511"/>
                </a:cubicBezTo>
                <a:cubicBezTo>
                  <a:pt x="2513262" y="1113013"/>
                  <a:pt x="2499433" y="1153608"/>
                  <a:pt x="2485157" y="1194648"/>
                </a:cubicBezTo>
                <a:cubicBezTo>
                  <a:pt x="2461069" y="1263347"/>
                  <a:pt x="2429397" y="1328030"/>
                  <a:pt x="2394602" y="1391375"/>
                </a:cubicBezTo>
                <a:cubicBezTo>
                  <a:pt x="2370066" y="1435984"/>
                  <a:pt x="2355792" y="1488624"/>
                  <a:pt x="2298245" y="1511374"/>
                </a:cubicBezTo>
                <a:cubicBezTo>
                  <a:pt x="2284415" y="1516727"/>
                  <a:pt x="2280401" y="1529219"/>
                  <a:pt x="2286201" y="1543493"/>
                </a:cubicBezTo>
                <a:cubicBezTo>
                  <a:pt x="2305382" y="1590778"/>
                  <a:pt x="2293785" y="1631373"/>
                  <a:pt x="2264789" y="1668400"/>
                </a:cubicBezTo>
                <a:cubicBezTo>
                  <a:pt x="2254528" y="1681335"/>
                  <a:pt x="2258990" y="1688473"/>
                  <a:pt x="2274156" y="1693827"/>
                </a:cubicBezTo>
                <a:cubicBezTo>
                  <a:pt x="2291553" y="1699626"/>
                  <a:pt x="2305382" y="1709886"/>
                  <a:pt x="2316535" y="1723714"/>
                </a:cubicBezTo>
                <a:cubicBezTo>
                  <a:pt x="2334825" y="1746020"/>
                  <a:pt x="2344193" y="1771447"/>
                  <a:pt x="2352223" y="1797320"/>
                </a:cubicBezTo>
                <a:cubicBezTo>
                  <a:pt x="2364713" y="1837914"/>
                  <a:pt x="2378988" y="1876725"/>
                  <a:pt x="2420922" y="1903044"/>
                </a:cubicBezTo>
                <a:cubicBezTo>
                  <a:pt x="2433412" y="1911073"/>
                  <a:pt x="2443671" y="1922226"/>
                  <a:pt x="2454378" y="1932933"/>
                </a:cubicBezTo>
                <a:cubicBezTo>
                  <a:pt x="2451701" y="1944085"/>
                  <a:pt x="2444117" y="1952561"/>
                  <a:pt x="2429397" y="1955683"/>
                </a:cubicBezTo>
                <a:cubicBezTo>
                  <a:pt x="2335717" y="1975758"/>
                  <a:pt x="2342855" y="2033749"/>
                  <a:pt x="2345531" y="2099325"/>
                </a:cubicBezTo>
                <a:cubicBezTo>
                  <a:pt x="2348654" y="2180514"/>
                  <a:pt x="2403970" y="2217986"/>
                  <a:pt x="2471776" y="2249659"/>
                </a:cubicBezTo>
                <a:cubicBezTo>
                  <a:pt x="2494973" y="2260365"/>
                  <a:pt x="2527983" y="2259919"/>
                  <a:pt x="2536904" y="2293822"/>
                </a:cubicBezTo>
                <a:cubicBezTo>
                  <a:pt x="2498987" y="2325940"/>
                  <a:pt x="2452594" y="2300067"/>
                  <a:pt x="2411552" y="2308990"/>
                </a:cubicBezTo>
                <a:cubicBezTo>
                  <a:pt x="2377650" y="2316572"/>
                  <a:pt x="2321888" y="2312558"/>
                  <a:pt x="2367836" y="2371888"/>
                </a:cubicBezTo>
                <a:cubicBezTo>
                  <a:pt x="2381219" y="2389286"/>
                  <a:pt x="2365606" y="2401777"/>
                  <a:pt x="2348654" y="2403561"/>
                </a:cubicBezTo>
                <a:cubicBezTo>
                  <a:pt x="2211257" y="2416497"/>
                  <a:pt x="2274603" y="2536943"/>
                  <a:pt x="2230439" y="2599842"/>
                </a:cubicBezTo>
                <a:cubicBezTo>
                  <a:pt x="2217948" y="2616793"/>
                  <a:pt x="2230885" y="2647128"/>
                  <a:pt x="2250067" y="2654712"/>
                </a:cubicBezTo>
                <a:cubicBezTo>
                  <a:pt x="2371851" y="2703781"/>
                  <a:pt x="2388355" y="2819766"/>
                  <a:pt x="2447240" y="2920137"/>
                </a:cubicBezTo>
                <a:cubicBezTo>
                  <a:pt x="2383449" y="2959840"/>
                  <a:pt x="2306721" y="2968315"/>
                  <a:pt x="2237577" y="2994189"/>
                </a:cubicBezTo>
                <a:cubicBezTo>
                  <a:pt x="2165755" y="3020953"/>
                  <a:pt x="2165755" y="3041028"/>
                  <a:pt x="2225086" y="3119541"/>
                </a:cubicBezTo>
                <a:cubicBezTo>
                  <a:pt x="2070738" y="3136492"/>
                  <a:pt x="2070738" y="3136492"/>
                  <a:pt x="2118023" y="3260060"/>
                </a:cubicBezTo>
                <a:cubicBezTo>
                  <a:pt x="2053116" y="3265636"/>
                  <a:pt x="1994902" y="3378944"/>
                  <a:pt x="1964679" y="3479817"/>
                </a:cubicBezTo>
                <a:lnTo>
                  <a:pt x="1955875" y="3516632"/>
                </a:lnTo>
                <a:lnTo>
                  <a:pt x="1953287" y="3497155"/>
                </a:lnTo>
                <a:cubicBezTo>
                  <a:pt x="1952397" y="3492238"/>
                  <a:pt x="1951687" y="3490747"/>
                  <a:pt x="1951185" y="3493814"/>
                </a:cubicBezTo>
                <a:cubicBezTo>
                  <a:pt x="1950850" y="3495932"/>
                  <a:pt x="1950766" y="3502714"/>
                  <a:pt x="1950905" y="3512985"/>
                </a:cubicBezTo>
                <a:lnTo>
                  <a:pt x="1951483" y="3534997"/>
                </a:lnTo>
                <a:lnTo>
                  <a:pt x="1947593" y="3551262"/>
                </a:lnTo>
                <a:cubicBezTo>
                  <a:pt x="1940145" y="3594834"/>
                  <a:pt x="1941027" y="3627788"/>
                  <a:pt x="1952901" y="3635101"/>
                </a:cubicBezTo>
                <a:lnTo>
                  <a:pt x="1955653" y="3635212"/>
                </a:lnTo>
                <a:lnTo>
                  <a:pt x="1957374" y="3667901"/>
                </a:lnTo>
                <a:cubicBezTo>
                  <a:pt x="1962225" y="3750428"/>
                  <a:pt x="1969251" y="3832398"/>
                  <a:pt x="1976612" y="3838643"/>
                </a:cubicBezTo>
                <a:cubicBezTo>
                  <a:pt x="2054679" y="3905111"/>
                  <a:pt x="2007838" y="4054998"/>
                  <a:pt x="2155495" y="4074180"/>
                </a:cubicBezTo>
                <a:cubicBezTo>
                  <a:pt x="2221963" y="4083102"/>
                  <a:pt x="2254082" y="4137526"/>
                  <a:pt x="2302706" y="4167860"/>
                </a:cubicBezTo>
                <a:cubicBezTo>
                  <a:pt x="2472222" y="4272692"/>
                  <a:pt x="2585528" y="4407858"/>
                  <a:pt x="2638168" y="4593433"/>
                </a:cubicBezTo>
                <a:cubicBezTo>
                  <a:pt x="2652890" y="4644734"/>
                  <a:pt x="2708205" y="4686220"/>
                  <a:pt x="2743893" y="4731276"/>
                </a:cubicBezTo>
                <a:cubicBezTo>
                  <a:pt x="2726495" y="4764733"/>
                  <a:pt x="2632815" y="4693358"/>
                  <a:pt x="2665826" y="4780346"/>
                </a:cubicBezTo>
                <a:cubicBezTo>
                  <a:pt x="2690807" y="4845922"/>
                  <a:pt x="2755044" y="4886516"/>
                  <a:pt x="2815268" y="4924880"/>
                </a:cubicBezTo>
                <a:cubicBezTo>
                  <a:pt x="2884412" y="4968597"/>
                  <a:pt x="2960693" y="5003839"/>
                  <a:pt x="2991474" y="5085474"/>
                </a:cubicBezTo>
                <a:cubicBezTo>
                  <a:pt x="2998165" y="5102871"/>
                  <a:pt x="4460905" y="6373345"/>
                  <a:pt x="6494644" y="6212306"/>
                </a:cubicBezTo>
                <a:cubicBezTo>
                  <a:pt x="6826983" y="6185986"/>
                  <a:pt x="8139389" y="5921007"/>
                  <a:pt x="8314257" y="5863906"/>
                </a:cubicBezTo>
                <a:cubicBezTo>
                  <a:pt x="8494032" y="5805022"/>
                  <a:pt x="8647935" y="5697514"/>
                  <a:pt x="8832618" y="5651566"/>
                </a:cubicBezTo>
                <a:cubicBezTo>
                  <a:pt x="8930311" y="5627477"/>
                  <a:pt x="9024437" y="5583314"/>
                  <a:pt x="9009270" y="5457516"/>
                </a:cubicBezTo>
                <a:cubicBezTo>
                  <a:pt x="9004809" y="5421829"/>
                  <a:pt x="9030682" y="5392832"/>
                  <a:pt x="9071277" y="5403093"/>
                </a:cubicBezTo>
                <a:cubicBezTo>
                  <a:pt x="9148005" y="5422721"/>
                  <a:pt x="9182800" y="5370974"/>
                  <a:pt x="9225625" y="5332164"/>
                </a:cubicBezTo>
                <a:cubicBezTo>
                  <a:pt x="9301462" y="5263465"/>
                  <a:pt x="9374174" y="5190305"/>
                  <a:pt x="9495066" y="5178707"/>
                </a:cubicBezTo>
                <a:cubicBezTo>
                  <a:pt x="9471869" y="5124284"/>
                  <a:pt x="9432166" y="5132760"/>
                  <a:pt x="9396033" y="5143912"/>
                </a:cubicBezTo>
                <a:cubicBezTo>
                  <a:pt x="9300569" y="5173800"/>
                  <a:pt x="9206890" y="5207257"/>
                  <a:pt x="9111425" y="5236700"/>
                </a:cubicBezTo>
                <a:cubicBezTo>
                  <a:pt x="9049418" y="5255881"/>
                  <a:pt x="8987412" y="5282647"/>
                  <a:pt x="8904438" y="5261234"/>
                </a:cubicBezTo>
                <a:cubicBezTo>
                  <a:pt x="8975813" y="5151941"/>
                  <a:pt x="9097597" y="5132760"/>
                  <a:pt x="9196183" y="5098857"/>
                </a:cubicBezTo>
                <a:cubicBezTo>
                  <a:pt x="9319305" y="5056478"/>
                  <a:pt x="9392019" y="4976627"/>
                  <a:pt x="9478560" y="4887855"/>
                </a:cubicBezTo>
                <a:cubicBezTo>
                  <a:pt x="9387557" y="4866441"/>
                  <a:pt x="9331795" y="4932018"/>
                  <a:pt x="9260867" y="4928449"/>
                </a:cubicBezTo>
                <a:cubicBezTo>
                  <a:pt x="9256852" y="4916851"/>
                  <a:pt x="9250606" y="4900345"/>
                  <a:pt x="9251499" y="4899899"/>
                </a:cubicBezTo>
                <a:cubicBezTo>
                  <a:pt x="9367929" y="4851275"/>
                  <a:pt x="9421906" y="4759379"/>
                  <a:pt x="9440197" y="4648749"/>
                </a:cubicBezTo>
                <a:cubicBezTo>
                  <a:pt x="9449564" y="4591648"/>
                  <a:pt x="9491943" y="4573805"/>
                  <a:pt x="9533430" y="4547485"/>
                </a:cubicBezTo>
                <a:cubicBezTo>
                  <a:pt x="9679302" y="4454252"/>
                  <a:pt x="9833204" y="4370832"/>
                  <a:pt x="9953203" y="4242804"/>
                </a:cubicBezTo>
                <a:cubicBezTo>
                  <a:pt x="9814915" y="4259755"/>
                  <a:pt x="9703837" y="4343175"/>
                  <a:pt x="9555288" y="4378862"/>
                </a:cubicBezTo>
                <a:cubicBezTo>
                  <a:pt x="9673502" y="4238788"/>
                  <a:pt x="9826959" y="4167860"/>
                  <a:pt x="9966586" y="4082655"/>
                </a:cubicBezTo>
                <a:cubicBezTo>
                  <a:pt x="10030377" y="4043845"/>
                  <a:pt x="10089262" y="3994330"/>
                  <a:pt x="10165990" y="3973363"/>
                </a:cubicBezTo>
                <a:cubicBezTo>
                  <a:pt x="10193202" y="3965780"/>
                  <a:pt x="10238703" y="3950166"/>
                  <a:pt x="10216399" y="3908679"/>
                </a:cubicBezTo>
                <a:cubicBezTo>
                  <a:pt x="10197663" y="3874331"/>
                  <a:pt x="10161083" y="3884591"/>
                  <a:pt x="10127626" y="3894850"/>
                </a:cubicBezTo>
                <a:cubicBezTo>
                  <a:pt x="10047329" y="3919832"/>
                  <a:pt x="9964356" y="3920278"/>
                  <a:pt x="9855955" y="3919832"/>
                </a:cubicBezTo>
                <a:cubicBezTo>
                  <a:pt x="9946958" y="3806078"/>
                  <a:pt x="10113798" y="3839981"/>
                  <a:pt x="10191863" y="3720428"/>
                </a:cubicBezTo>
                <a:cubicBezTo>
                  <a:pt x="10094168" y="3699908"/>
                  <a:pt x="10019226" y="3742732"/>
                  <a:pt x="9940267" y="3751209"/>
                </a:cubicBezTo>
                <a:cubicBezTo>
                  <a:pt x="9868892" y="3758793"/>
                  <a:pt x="9851048" y="3738272"/>
                  <a:pt x="9867999" y="3672696"/>
                </a:cubicBezTo>
                <a:cubicBezTo>
                  <a:pt x="9894319" y="3570541"/>
                  <a:pt x="9855062" y="3517902"/>
                  <a:pt x="9751124" y="3546005"/>
                </a:cubicBezTo>
                <a:cubicBezTo>
                  <a:pt x="9654767" y="3572325"/>
                  <a:pt x="9644954" y="3533961"/>
                  <a:pt x="9670381" y="3475523"/>
                </a:cubicBezTo>
                <a:cubicBezTo>
                  <a:pt x="9707406" y="3390319"/>
                  <a:pt x="9665473" y="3324744"/>
                  <a:pt x="9636477" y="3253369"/>
                </a:cubicBezTo>
                <a:cubicBezTo>
                  <a:pt x="9592761" y="3144969"/>
                  <a:pt x="9611496" y="3091437"/>
                  <a:pt x="9706514" y="3010694"/>
                </a:cubicBezTo>
                <a:cubicBezTo>
                  <a:pt x="9760045" y="2965639"/>
                  <a:pt x="9817591" y="2927274"/>
                  <a:pt x="9895211" y="2888019"/>
                </a:cubicBezTo>
                <a:cubicBezTo>
                  <a:pt x="9716328" y="2867052"/>
                  <a:pt x="9903688" y="2794785"/>
                  <a:pt x="9840788" y="2750175"/>
                </a:cubicBezTo>
                <a:cubicBezTo>
                  <a:pt x="9714544" y="2731886"/>
                  <a:pt x="9611496" y="2874636"/>
                  <a:pt x="9439750" y="2834041"/>
                </a:cubicBezTo>
                <a:cubicBezTo>
                  <a:pt x="9652090" y="2710474"/>
                  <a:pt x="9886290" y="2553894"/>
                  <a:pt x="10040191" y="2389286"/>
                </a:cubicBezTo>
                <a:cubicBezTo>
                  <a:pt x="10004504" y="2351814"/>
                  <a:pt x="9969263" y="2386610"/>
                  <a:pt x="9939374" y="2373227"/>
                </a:cubicBezTo>
                <a:cubicBezTo>
                  <a:pt x="9940713" y="2364304"/>
                  <a:pt x="9938036" y="2351368"/>
                  <a:pt x="9943389" y="2347353"/>
                </a:cubicBezTo>
                <a:cubicBezTo>
                  <a:pt x="10058482" y="2257688"/>
                  <a:pt x="10059820" y="2255458"/>
                  <a:pt x="9937144" y="2189436"/>
                </a:cubicBezTo>
                <a:cubicBezTo>
                  <a:pt x="9894319" y="2166240"/>
                  <a:pt x="9897888" y="2145719"/>
                  <a:pt x="9920638" y="2116723"/>
                </a:cubicBezTo>
                <a:cubicBezTo>
                  <a:pt x="9936698" y="2096202"/>
                  <a:pt x="9956772" y="2078359"/>
                  <a:pt x="9947404" y="2033304"/>
                </a:cubicBezTo>
                <a:cubicBezTo>
                  <a:pt x="9880044" y="2090850"/>
                  <a:pt x="9554842" y="2188098"/>
                  <a:pt x="9497296" y="2182299"/>
                </a:cubicBezTo>
                <a:cubicBezTo>
                  <a:pt x="9432613" y="2175607"/>
                  <a:pt x="9211796" y="2195682"/>
                  <a:pt x="9144883" y="2211295"/>
                </a:cubicBezTo>
                <a:cubicBezTo>
                  <a:pt x="9148451" y="2208172"/>
                  <a:pt x="9152020" y="2205050"/>
                  <a:pt x="9155589" y="2201927"/>
                </a:cubicBezTo>
                <a:cubicBezTo>
                  <a:pt x="9219380" y="2140366"/>
                  <a:pt x="9284064" y="2078804"/>
                  <a:pt x="9322428" y="1998954"/>
                </a:cubicBezTo>
                <a:cubicBezTo>
                  <a:pt x="9324212" y="1995831"/>
                  <a:pt x="9325104" y="1993155"/>
                  <a:pt x="9329119" y="1994047"/>
                </a:cubicBezTo>
                <a:cubicBezTo>
                  <a:pt x="9364360" y="2003415"/>
                  <a:pt x="9359900" y="1980218"/>
                  <a:pt x="9360345" y="1961483"/>
                </a:cubicBezTo>
                <a:cubicBezTo>
                  <a:pt x="9360791" y="1942301"/>
                  <a:pt x="9366590" y="1927134"/>
                  <a:pt x="9392465" y="1928918"/>
                </a:cubicBezTo>
                <a:cubicBezTo>
                  <a:pt x="9393803" y="1928918"/>
                  <a:pt x="9395586" y="1928471"/>
                  <a:pt x="9397371" y="1928025"/>
                </a:cubicBezTo>
                <a:cubicBezTo>
                  <a:pt x="9409416" y="1924903"/>
                  <a:pt x="9447334" y="1874048"/>
                  <a:pt x="9441534" y="1864680"/>
                </a:cubicBezTo>
                <a:cubicBezTo>
                  <a:pt x="9428598" y="1844160"/>
                  <a:pt x="9441980" y="1833899"/>
                  <a:pt x="9453133" y="1821855"/>
                </a:cubicBezTo>
                <a:cubicBezTo>
                  <a:pt x="9468746" y="1805350"/>
                  <a:pt x="9484359" y="1789737"/>
                  <a:pt x="9500865" y="1774123"/>
                </a:cubicBezTo>
                <a:cubicBezTo>
                  <a:pt x="9516924" y="1758957"/>
                  <a:pt x="9533430" y="1744681"/>
                  <a:pt x="9549935" y="1729961"/>
                </a:cubicBezTo>
                <a:cubicBezTo>
                  <a:pt x="9589192" y="1715239"/>
                  <a:pt x="9628893" y="1702302"/>
                  <a:pt x="9670381" y="1692042"/>
                </a:cubicBezTo>
                <a:cubicBezTo>
                  <a:pt x="9701161" y="1684013"/>
                  <a:pt x="9735511" y="1673752"/>
                  <a:pt x="9750231" y="1622006"/>
                </a:cubicBezTo>
                <a:cubicBezTo>
                  <a:pt x="9717666" y="1627805"/>
                  <a:pt x="9685101" y="1634942"/>
                  <a:pt x="9652537" y="1642080"/>
                </a:cubicBezTo>
                <a:cubicBezTo>
                  <a:pt x="9682871" y="1616207"/>
                  <a:pt x="9712314" y="1590333"/>
                  <a:pt x="9740417" y="1563121"/>
                </a:cubicBezTo>
                <a:cubicBezTo>
                  <a:pt x="9763614" y="1540370"/>
                  <a:pt x="9782350" y="1514943"/>
                  <a:pt x="9789041" y="1483271"/>
                </a:cubicBezTo>
                <a:cubicBezTo>
                  <a:pt x="9790825" y="1475241"/>
                  <a:pt x="9792164" y="1466765"/>
                  <a:pt x="9783687" y="1460966"/>
                </a:cubicBezTo>
                <a:cubicBezTo>
                  <a:pt x="9774320" y="1454275"/>
                  <a:pt x="9767183" y="1459628"/>
                  <a:pt x="9760491" y="1464534"/>
                </a:cubicBezTo>
                <a:cubicBezTo>
                  <a:pt x="9732833" y="1484608"/>
                  <a:pt x="9704730" y="1504237"/>
                  <a:pt x="9677518" y="1524757"/>
                </a:cubicBezTo>
                <a:cubicBezTo>
                  <a:pt x="9641385" y="1551968"/>
                  <a:pt x="9605696" y="1579627"/>
                  <a:pt x="9570010" y="1606839"/>
                </a:cubicBezTo>
                <a:cubicBezTo>
                  <a:pt x="9619525" y="1551077"/>
                  <a:pt x="9674395" y="1501114"/>
                  <a:pt x="9733726" y="1455166"/>
                </a:cubicBezTo>
                <a:cubicBezTo>
                  <a:pt x="9776551" y="1421710"/>
                  <a:pt x="9819376" y="1388253"/>
                  <a:pt x="9851495" y="1345427"/>
                </a:cubicBezTo>
                <a:cubicBezTo>
                  <a:pt x="9867999" y="1324015"/>
                  <a:pt x="9875583" y="1299926"/>
                  <a:pt x="9876922" y="1273161"/>
                </a:cubicBezTo>
                <a:cubicBezTo>
                  <a:pt x="9876922" y="1266023"/>
                  <a:pt x="9876029" y="1257993"/>
                  <a:pt x="9866661" y="1254870"/>
                </a:cubicBezTo>
                <a:cubicBezTo>
                  <a:pt x="9857294" y="1252194"/>
                  <a:pt x="9851940" y="1257993"/>
                  <a:pt x="9848372" y="1264238"/>
                </a:cubicBezTo>
                <a:cubicBezTo>
                  <a:pt x="9844357" y="1271376"/>
                  <a:pt x="9839449" y="1277175"/>
                  <a:pt x="9832313" y="1281636"/>
                </a:cubicBezTo>
                <a:cubicBezTo>
                  <a:pt x="9769859" y="1322677"/>
                  <a:pt x="9715436" y="1371747"/>
                  <a:pt x="9659674" y="1419479"/>
                </a:cubicBezTo>
                <a:cubicBezTo>
                  <a:pt x="9579824" y="1487731"/>
                  <a:pt x="9501311" y="1557322"/>
                  <a:pt x="9405847" y="1608623"/>
                </a:cubicBezTo>
                <a:cubicBezTo>
                  <a:pt x="9369714" y="1627805"/>
                  <a:pt x="9332242" y="1644310"/>
                  <a:pt x="9303246" y="1646987"/>
                </a:cubicBezTo>
                <a:cubicBezTo>
                  <a:pt x="9406293" y="1566690"/>
                  <a:pt x="9503095" y="1482825"/>
                  <a:pt x="9589192" y="1389145"/>
                </a:cubicBezTo>
                <a:cubicBezTo>
                  <a:pt x="9676180" y="1294573"/>
                  <a:pt x="9751570" y="1193756"/>
                  <a:pt x="9803762" y="1078218"/>
                </a:cubicBezTo>
                <a:cubicBezTo>
                  <a:pt x="9809116" y="1066174"/>
                  <a:pt x="9812238" y="1054575"/>
                  <a:pt x="9830974" y="1055913"/>
                </a:cubicBezTo>
                <a:cubicBezTo>
                  <a:pt x="9839449" y="1056360"/>
                  <a:pt x="9842126" y="1049222"/>
                  <a:pt x="9839896" y="1042084"/>
                </a:cubicBezTo>
                <a:cubicBezTo>
                  <a:pt x="9825621" y="991230"/>
                  <a:pt x="9851940" y="958665"/>
                  <a:pt x="9893427" y="933683"/>
                </a:cubicBezTo>
                <a:cubicBezTo>
                  <a:pt x="9906364" y="925654"/>
                  <a:pt x="9907256" y="918070"/>
                  <a:pt x="9897441" y="906472"/>
                </a:cubicBezTo>
                <a:cubicBezTo>
                  <a:pt x="9884058" y="890413"/>
                  <a:pt x="9885397" y="873015"/>
                  <a:pt x="9892535" y="856509"/>
                </a:cubicBezTo>
                <a:cubicBezTo>
                  <a:pt x="9896550" y="846249"/>
                  <a:pt x="9901903" y="836436"/>
                  <a:pt x="9906364" y="826622"/>
                </a:cubicBezTo>
                <a:cubicBezTo>
                  <a:pt x="9909487" y="820375"/>
                  <a:pt x="9914839" y="813685"/>
                  <a:pt x="9906809" y="806993"/>
                </a:cubicBezTo>
                <a:cubicBezTo>
                  <a:pt x="9899226" y="801193"/>
                  <a:pt x="9891642" y="804762"/>
                  <a:pt x="9884505" y="807440"/>
                </a:cubicBezTo>
                <a:cubicBezTo>
                  <a:pt x="9850156" y="819484"/>
                  <a:pt x="9830082" y="842235"/>
                  <a:pt x="9821160" y="874800"/>
                </a:cubicBezTo>
                <a:cubicBezTo>
                  <a:pt x="9814468" y="898888"/>
                  <a:pt x="9807331" y="900227"/>
                  <a:pt x="9787256" y="881491"/>
                </a:cubicBezTo>
                <a:cubicBezTo>
                  <a:pt x="9772090" y="867216"/>
                  <a:pt x="9758707" y="868554"/>
                  <a:pt x="9746216" y="880152"/>
                </a:cubicBezTo>
                <a:cubicBezTo>
                  <a:pt x="9739525" y="885951"/>
                  <a:pt x="9735511" y="893981"/>
                  <a:pt x="9730603" y="901118"/>
                </a:cubicBezTo>
                <a:cubicBezTo>
                  <a:pt x="9706067" y="938144"/>
                  <a:pt x="9680195" y="974278"/>
                  <a:pt x="9640046" y="998813"/>
                </a:cubicBezTo>
                <a:cubicBezTo>
                  <a:pt x="9622202" y="1009966"/>
                  <a:pt x="9603020" y="1018887"/>
                  <a:pt x="9575363" y="1010412"/>
                </a:cubicBezTo>
                <a:cubicBezTo>
                  <a:pt x="9592761" y="1000151"/>
                  <a:pt x="9610158" y="998813"/>
                  <a:pt x="9626217" y="994352"/>
                </a:cubicBezTo>
                <a:cubicBezTo>
                  <a:pt x="9642276" y="989891"/>
                  <a:pt x="9650753" y="982753"/>
                  <a:pt x="9638707" y="966694"/>
                </a:cubicBezTo>
                <a:cubicBezTo>
                  <a:pt x="9632016" y="957773"/>
                  <a:pt x="9632462" y="950189"/>
                  <a:pt x="9638707" y="942606"/>
                </a:cubicBezTo>
                <a:cubicBezTo>
                  <a:pt x="9658782" y="918070"/>
                  <a:pt x="9668596" y="884167"/>
                  <a:pt x="9710975" y="881491"/>
                </a:cubicBezTo>
                <a:cubicBezTo>
                  <a:pt x="9713205" y="881491"/>
                  <a:pt x="9715436" y="879706"/>
                  <a:pt x="9717666" y="878367"/>
                </a:cubicBezTo>
                <a:cubicBezTo>
                  <a:pt x="9726142" y="873461"/>
                  <a:pt x="9735511" y="868108"/>
                  <a:pt x="9732387" y="856509"/>
                </a:cubicBezTo>
                <a:cubicBezTo>
                  <a:pt x="9728818" y="844911"/>
                  <a:pt x="9717220" y="842235"/>
                  <a:pt x="9706960" y="840896"/>
                </a:cubicBezTo>
                <a:cubicBezTo>
                  <a:pt x="9680640" y="837773"/>
                  <a:pt x="9660120" y="848926"/>
                  <a:pt x="9640492" y="861417"/>
                </a:cubicBezTo>
                <a:cubicBezTo>
                  <a:pt x="9592761" y="892197"/>
                  <a:pt x="9553504" y="931453"/>
                  <a:pt x="9512463" y="968925"/>
                </a:cubicBezTo>
                <a:cubicBezTo>
                  <a:pt x="9450902" y="1025132"/>
                  <a:pt x="9396925" y="1088923"/>
                  <a:pt x="9328673" y="1138886"/>
                </a:cubicBezTo>
                <a:cubicBezTo>
                  <a:pt x="9125701" y="1286989"/>
                  <a:pt x="8925851" y="1438662"/>
                  <a:pt x="8716634" y="1580073"/>
                </a:cubicBezTo>
                <a:cubicBezTo>
                  <a:pt x="8639459" y="1632266"/>
                  <a:pt x="8560501" y="1681782"/>
                  <a:pt x="8480649" y="1729961"/>
                </a:cubicBezTo>
                <a:cubicBezTo>
                  <a:pt x="8480204" y="1727283"/>
                  <a:pt x="8479758" y="1725499"/>
                  <a:pt x="8479312" y="1722377"/>
                </a:cubicBezTo>
                <a:cubicBezTo>
                  <a:pt x="8479312" y="1720147"/>
                  <a:pt x="8479312" y="1717469"/>
                  <a:pt x="8479312" y="1715239"/>
                </a:cubicBezTo>
                <a:cubicBezTo>
                  <a:pt x="8535965" y="1684013"/>
                  <a:pt x="8591727" y="1650555"/>
                  <a:pt x="8645704" y="1615314"/>
                </a:cubicBezTo>
                <a:cubicBezTo>
                  <a:pt x="8778194" y="1528326"/>
                  <a:pt x="8899531" y="1430631"/>
                  <a:pt x="9002133" y="1314647"/>
                </a:cubicBezTo>
                <a:cubicBezTo>
                  <a:pt x="9010609" y="1305280"/>
                  <a:pt x="9019977" y="1303048"/>
                  <a:pt x="9033805" y="1305280"/>
                </a:cubicBezTo>
                <a:cubicBezTo>
                  <a:pt x="9078415" y="1312863"/>
                  <a:pt x="9092243" y="1299481"/>
                  <a:pt x="9083322" y="1259778"/>
                </a:cubicBezTo>
                <a:cubicBezTo>
                  <a:pt x="9081092" y="1249964"/>
                  <a:pt x="9080645" y="1241934"/>
                  <a:pt x="9088228" y="1233458"/>
                </a:cubicBezTo>
                <a:cubicBezTo>
                  <a:pt x="9122132" y="1195541"/>
                  <a:pt x="9157819" y="1158961"/>
                  <a:pt x="9196629" y="1124611"/>
                </a:cubicBezTo>
                <a:cubicBezTo>
                  <a:pt x="9268451" y="1061266"/>
                  <a:pt x="9345625" y="1002828"/>
                  <a:pt x="9412538" y="935022"/>
                </a:cubicBezTo>
                <a:cubicBezTo>
                  <a:pt x="9432166" y="914501"/>
                  <a:pt x="9446888" y="891304"/>
                  <a:pt x="9455363" y="864985"/>
                </a:cubicBezTo>
                <a:cubicBezTo>
                  <a:pt x="9458040" y="856063"/>
                  <a:pt x="9459378" y="844911"/>
                  <a:pt x="9448672" y="838220"/>
                </a:cubicBezTo>
                <a:cubicBezTo>
                  <a:pt x="9438412" y="831528"/>
                  <a:pt x="9430829" y="839112"/>
                  <a:pt x="9423691" y="844465"/>
                </a:cubicBezTo>
                <a:cubicBezTo>
                  <a:pt x="9393803" y="866323"/>
                  <a:pt x="9363468" y="888628"/>
                  <a:pt x="9333580" y="910932"/>
                </a:cubicBezTo>
                <a:cubicBezTo>
                  <a:pt x="9303246" y="933238"/>
                  <a:pt x="9273357" y="956434"/>
                  <a:pt x="9241685" y="980077"/>
                </a:cubicBezTo>
                <a:cubicBezTo>
                  <a:pt x="9239455" y="969817"/>
                  <a:pt x="9246146" y="967587"/>
                  <a:pt x="9249715" y="964018"/>
                </a:cubicBezTo>
                <a:cubicBezTo>
                  <a:pt x="9300123" y="913610"/>
                  <a:pt x="9355439" y="867662"/>
                  <a:pt x="9412538" y="823499"/>
                </a:cubicBezTo>
                <a:cubicBezTo>
                  <a:pt x="9456702" y="789149"/>
                  <a:pt x="9499526" y="753015"/>
                  <a:pt x="9528522" y="706176"/>
                </a:cubicBezTo>
                <a:cubicBezTo>
                  <a:pt x="9539675" y="687886"/>
                  <a:pt x="9545474" y="668704"/>
                  <a:pt x="9542798" y="647292"/>
                </a:cubicBezTo>
                <a:cubicBezTo>
                  <a:pt x="9541905" y="640600"/>
                  <a:pt x="9541014" y="633909"/>
                  <a:pt x="9532091" y="631679"/>
                </a:cubicBezTo>
                <a:cubicBezTo>
                  <a:pt x="9524953" y="629894"/>
                  <a:pt x="9520493" y="633909"/>
                  <a:pt x="9516924" y="638370"/>
                </a:cubicBezTo>
                <a:cubicBezTo>
                  <a:pt x="9510679" y="646399"/>
                  <a:pt x="9504434" y="654429"/>
                  <a:pt x="9495512" y="660675"/>
                </a:cubicBezTo>
                <a:cubicBezTo>
                  <a:pt x="9441980" y="698146"/>
                  <a:pt x="9392019" y="739187"/>
                  <a:pt x="9343394" y="781565"/>
                </a:cubicBezTo>
                <a:cubicBezTo>
                  <a:pt x="9263543" y="850710"/>
                  <a:pt x="9184585" y="921193"/>
                  <a:pt x="9090906" y="975617"/>
                </a:cubicBezTo>
                <a:cubicBezTo>
                  <a:pt x="9055664" y="996136"/>
                  <a:pt x="9019084" y="1014427"/>
                  <a:pt x="8976705" y="1023348"/>
                </a:cubicBezTo>
                <a:cubicBezTo>
                  <a:pt x="8978044" y="1018887"/>
                  <a:pt x="8980721" y="1016211"/>
                  <a:pt x="8983397" y="1013981"/>
                </a:cubicBezTo>
                <a:cubicBezTo>
                  <a:pt x="9073061" y="941713"/>
                  <a:pt x="9159604" y="867216"/>
                  <a:pt x="9238116" y="784688"/>
                </a:cubicBezTo>
                <a:cubicBezTo>
                  <a:pt x="9334918" y="682979"/>
                  <a:pt x="9417446" y="572348"/>
                  <a:pt x="9474545" y="446103"/>
                </a:cubicBezTo>
                <a:cubicBezTo>
                  <a:pt x="9477222" y="440751"/>
                  <a:pt x="9479007" y="435843"/>
                  <a:pt x="9486143" y="435843"/>
                </a:cubicBezTo>
                <a:cubicBezTo>
                  <a:pt x="9504434" y="436289"/>
                  <a:pt x="9506218" y="427368"/>
                  <a:pt x="9503541" y="412646"/>
                </a:cubicBezTo>
                <a:cubicBezTo>
                  <a:pt x="9496404" y="376512"/>
                  <a:pt x="9508449" y="346179"/>
                  <a:pt x="9539229" y="325658"/>
                </a:cubicBezTo>
                <a:cubicBezTo>
                  <a:pt x="9561533" y="310491"/>
                  <a:pt x="9580269" y="297108"/>
                  <a:pt x="9554396" y="268558"/>
                </a:cubicBezTo>
                <a:cubicBezTo>
                  <a:pt x="9548150" y="261867"/>
                  <a:pt x="9550382" y="252053"/>
                  <a:pt x="9552612" y="243131"/>
                </a:cubicBezTo>
                <a:cubicBezTo>
                  <a:pt x="9555734" y="229748"/>
                  <a:pt x="9562872" y="219042"/>
                  <a:pt x="9570901" y="207890"/>
                </a:cubicBezTo>
                <a:cubicBezTo>
                  <a:pt x="9575363" y="201645"/>
                  <a:pt x="9580715" y="193168"/>
                  <a:pt x="9574470" y="186031"/>
                </a:cubicBezTo>
                <a:cubicBezTo>
                  <a:pt x="9570901" y="181793"/>
                  <a:pt x="9566775" y="181124"/>
                  <a:pt x="9562593" y="1818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dobjekt 3" descr="En bild som visar text, växt, blomma&#10;&#10;Automatiskt genererad beskrivning">
            <a:extLst>
              <a:ext uri="{FF2B5EF4-FFF2-40B4-BE49-F238E27FC236}">
                <a16:creationId xmlns:a16="http://schemas.microsoft.com/office/drawing/2014/main" id="{26F80D99-0A1D-4F23-8296-4A29356A0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18" y="1820333"/>
            <a:ext cx="4052563" cy="34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16650BA7-CF07-48C2-A79B-1EE25831223C}"/>
              </a:ext>
            </a:extLst>
          </p:cNvPr>
          <p:cNvSpPr txBox="1">
            <a:spLocks/>
          </p:cNvSpPr>
          <p:nvPr/>
        </p:nvSpPr>
        <p:spPr>
          <a:xfrm>
            <a:off x="838200" y="60795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Utveckling 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Blissel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/</a:t>
            </a:r>
            <a:r>
              <a:rPr kumimoji="0" lang="sv-SE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Gelisse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2021</a:t>
            </a:r>
          </a:p>
        </p:txBody>
      </p:sp>
      <p:pic>
        <p:nvPicPr>
          <p:cNvPr id="4" name="Platshållare för innehåll 6">
            <a:extLst>
              <a:ext uri="{FF2B5EF4-FFF2-40B4-BE49-F238E27FC236}">
                <a16:creationId xmlns:a16="http://schemas.microsoft.com/office/drawing/2014/main" id="{CC044CEE-610C-4789-8D9B-76694FF2E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00" y="1933513"/>
            <a:ext cx="104622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2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>
            <a:extLst>
              <a:ext uri="{FF2B5EF4-FFF2-40B4-BE49-F238E27FC236}">
                <a16:creationId xmlns:a16="http://schemas.microsoft.com/office/drawing/2014/main" id="{D921FD5B-5655-43C1-AFFD-7818F8EDB563}"/>
              </a:ext>
            </a:extLst>
          </p:cNvPr>
          <p:cNvGrpSpPr/>
          <p:nvPr/>
        </p:nvGrpSpPr>
        <p:grpSpPr>
          <a:xfrm>
            <a:off x="705657" y="440076"/>
            <a:ext cx="4215042" cy="3967858"/>
            <a:chOff x="5873558" y="388705"/>
            <a:chExt cx="4215042" cy="3967858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45E97B11-848F-4594-A35A-690A8DDFA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894186">
              <a:off x="5873558" y="626723"/>
              <a:ext cx="2574580" cy="3729840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4819A34E-9A62-4880-8582-ED9C54C4A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245268">
              <a:off x="6589355" y="388705"/>
              <a:ext cx="2574580" cy="3729840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E89F7A8C-6B49-43F8-800E-2B8F14178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57261">
              <a:off x="7514020" y="464784"/>
              <a:ext cx="2574580" cy="3729840"/>
            </a:xfrm>
            <a:prstGeom prst="rect">
              <a:avLst/>
            </a:prstGeom>
          </p:spPr>
        </p:pic>
      </p:grpSp>
      <p:pic>
        <p:nvPicPr>
          <p:cNvPr id="7" name="Bildobjekt 6">
            <a:extLst>
              <a:ext uri="{FF2B5EF4-FFF2-40B4-BE49-F238E27FC236}">
                <a16:creationId xmlns:a16="http://schemas.microsoft.com/office/drawing/2014/main" id="{156A03D6-8F54-4AE9-81B2-D9C060ABD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2955">
            <a:off x="5425365" y="1072264"/>
            <a:ext cx="5818973" cy="89764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5D8AC52-5511-456D-932A-8839AF711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088" y="2543014"/>
            <a:ext cx="4943475" cy="149542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076E514D-822F-43B9-AC2F-F3EDBD521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823" y="4200377"/>
            <a:ext cx="3067050" cy="1876425"/>
          </a:xfrm>
          <a:prstGeom prst="rect">
            <a:avLst/>
          </a:prstGeom>
        </p:spPr>
      </p:pic>
      <p:grpSp>
        <p:nvGrpSpPr>
          <p:cNvPr id="21" name="Grupp 20">
            <a:extLst>
              <a:ext uri="{FF2B5EF4-FFF2-40B4-BE49-F238E27FC236}">
                <a16:creationId xmlns:a16="http://schemas.microsoft.com/office/drawing/2014/main" id="{8F6B8685-D3E7-4D38-A710-B6D9DB81CDF3}"/>
              </a:ext>
            </a:extLst>
          </p:cNvPr>
          <p:cNvGrpSpPr/>
          <p:nvPr/>
        </p:nvGrpSpPr>
        <p:grpSpPr>
          <a:xfrm rot="20591649">
            <a:off x="1518111" y="2047561"/>
            <a:ext cx="8991391" cy="2114550"/>
            <a:chOff x="1600304" y="4038439"/>
            <a:chExt cx="8991391" cy="2114550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536BB1C3-98C5-437E-8FC9-F0368C6FA8A5}"/>
                </a:ext>
              </a:extLst>
            </p:cNvPr>
            <p:cNvSpPr/>
            <p:nvPr/>
          </p:nvSpPr>
          <p:spPr>
            <a:xfrm>
              <a:off x="1600304" y="4038439"/>
              <a:ext cx="8991391" cy="2114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8B541BA5-960C-4199-939E-93111475A761}"/>
                </a:ext>
              </a:extLst>
            </p:cNvPr>
            <p:cNvSpPr txBox="1"/>
            <p:nvPr/>
          </p:nvSpPr>
          <p:spPr>
            <a:xfrm>
              <a:off x="1809047" y="4722116"/>
              <a:ext cx="77261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INSTÄLLT på grund av </a:t>
              </a:r>
            </a:p>
          </p:txBody>
        </p:sp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FB1BDF4C-1480-4AD9-A995-AFE798C5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98149" y="4082357"/>
              <a:ext cx="1893546" cy="1982864"/>
            </a:xfrm>
            <a:prstGeom prst="rect">
              <a:avLst/>
            </a:prstGeom>
          </p:spPr>
        </p:pic>
      </p:grpSp>
      <p:grpSp>
        <p:nvGrpSpPr>
          <p:cNvPr id="11" name="Grupp 10">
            <a:extLst>
              <a:ext uri="{FF2B5EF4-FFF2-40B4-BE49-F238E27FC236}">
                <a16:creationId xmlns:a16="http://schemas.microsoft.com/office/drawing/2014/main" id="{9A4F2857-E7ED-4EED-9711-C8C5D068FF78}"/>
              </a:ext>
            </a:extLst>
          </p:cNvPr>
          <p:cNvGrpSpPr/>
          <p:nvPr/>
        </p:nvGrpSpPr>
        <p:grpSpPr>
          <a:xfrm>
            <a:off x="313307" y="4246504"/>
            <a:ext cx="4012665" cy="1969855"/>
            <a:chOff x="313307" y="4246504"/>
            <a:chExt cx="4012665" cy="1969855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67E06AE5-48B8-4D13-930A-FDAD7E30D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3307" y="4246504"/>
              <a:ext cx="2353823" cy="1227242"/>
            </a:xfrm>
            <a:prstGeom prst="rect">
              <a:avLst/>
            </a:prstGeom>
          </p:spPr>
        </p:pic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3487EE44-1671-4B2C-9F73-6024583FF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80030" y="4880799"/>
              <a:ext cx="2845942" cy="1335560"/>
            </a:xfrm>
            <a:prstGeom prst="rect">
              <a:avLst/>
            </a:prstGeom>
          </p:spPr>
        </p:pic>
      </p:grp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2F0F667-070C-4D98-8F6C-5C64CE072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550" y="3565543"/>
            <a:ext cx="3074955" cy="184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6B298B9-AA3F-4E48-9ADE-DD1A49F40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78A6362C-DAA2-46F0-8F9D-238EA1E6F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998728 w 12192000"/>
              <a:gd name="connsiteY0" fmla="*/ 3612739 h 6858000"/>
              <a:gd name="connsiteX1" fmla="*/ 2014976 w 12192000"/>
              <a:gd name="connsiteY1" fmla="*/ 3645485 h 6858000"/>
              <a:gd name="connsiteX2" fmla="*/ 1987764 w 12192000"/>
              <a:gd name="connsiteY2" fmla="*/ 3715075 h 6858000"/>
              <a:gd name="connsiteX3" fmla="*/ 1970583 w 12192000"/>
              <a:gd name="connsiteY3" fmla="*/ 3648007 h 6858000"/>
              <a:gd name="connsiteX4" fmla="*/ 1968718 w 12192000"/>
              <a:gd name="connsiteY4" fmla="*/ 3632235 h 6858000"/>
              <a:gd name="connsiteX5" fmla="*/ 1979288 w 12192000"/>
              <a:gd name="connsiteY5" fmla="*/ 3624964 h 6858000"/>
              <a:gd name="connsiteX6" fmla="*/ 1998728 w 12192000"/>
              <a:gd name="connsiteY6" fmla="*/ 3612739 h 6858000"/>
              <a:gd name="connsiteX7" fmla="*/ 1955875 w 12192000"/>
              <a:gd name="connsiteY7" fmla="*/ 3516632 h 6858000"/>
              <a:gd name="connsiteX8" fmla="*/ 1956461 w 12192000"/>
              <a:gd name="connsiteY8" fmla="*/ 3521046 h 6858000"/>
              <a:gd name="connsiteX9" fmla="*/ 1965292 w 12192000"/>
              <a:gd name="connsiteY9" fmla="*/ 3603273 h 6858000"/>
              <a:gd name="connsiteX10" fmla="*/ 1968718 w 12192000"/>
              <a:gd name="connsiteY10" fmla="*/ 3632235 h 6858000"/>
              <a:gd name="connsiteX11" fmla="*/ 1963908 w 12192000"/>
              <a:gd name="connsiteY11" fmla="*/ 3635544 h 6858000"/>
              <a:gd name="connsiteX12" fmla="*/ 1955653 w 12192000"/>
              <a:gd name="connsiteY12" fmla="*/ 3635212 h 6858000"/>
              <a:gd name="connsiteX13" fmla="*/ 1954172 w 12192000"/>
              <a:gd name="connsiteY13" fmla="*/ 3607075 h 6858000"/>
              <a:gd name="connsiteX14" fmla="*/ 1951958 w 12192000"/>
              <a:gd name="connsiteY14" fmla="*/ 3553088 h 6858000"/>
              <a:gd name="connsiteX15" fmla="*/ 1951483 w 12192000"/>
              <a:gd name="connsiteY15" fmla="*/ 3534997 h 6858000"/>
              <a:gd name="connsiteX16" fmla="*/ 9184139 w 12192000"/>
              <a:gd name="connsiteY16" fmla="*/ 1751373 h 6858000"/>
              <a:gd name="connsiteX17" fmla="*/ 9188600 w 12192000"/>
              <a:gd name="connsiteY17" fmla="*/ 1756725 h 6858000"/>
              <a:gd name="connsiteX18" fmla="*/ 9161388 w 12192000"/>
              <a:gd name="connsiteY18" fmla="*/ 1779476 h 6858000"/>
              <a:gd name="connsiteX19" fmla="*/ 9129269 w 12192000"/>
              <a:gd name="connsiteY19" fmla="*/ 1788844 h 6858000"/>
              <a:gd name="connsiteX20" fmla="*/ 9184139 w 12192000"/>
              <a:gd name="connsiteY20" fmla="*/ 1751373 h 6858000"/>
              <a:gd name="connsiteX21" fmla="*/ 8855814 w 12192000"/>
              <a:gd name="connsiteY21" fmla="*/ 1125503 h 6858000"/>
              <a:gd name="connsiteX22" fmla="*/ 8531505 w 12192000"/>
              <a:gd name="connsiteY22" fmla="*/ 1356134 h 6858000"/>
              <a:gd name="connsiteX23" fmla="*/ 8526597 w 12192000"/>
              <a:gd name="connsiteY23" fmla="*/ 1350781 h 6858000"/>
              <a:gd name="connsiteX24" fmla="*/ 8855814 w 12192000"/>
              <a:gd name="connsiteY24" fmla="*/ 1125503 h 6858000"/>
              <a:gd name="connsiteX25" fmla="*/ 3255597 w 12192000"/>
              <a:gd name="connsiteY25" fmla="*/ 1016302 h 6858000"/>
              <a:gd name="connsiteX26" fmla="*/ 3252884 w 12192000"/>
              <a:gd name="connsiteY26" fmla="*/ 1018887 h 6858000"/>
              <a:gd name="connsiteX27" fmla="*/ 3250417 w 12192000"/>
              <a:gd name="connsiteY27" fmla="*/ 1017988 h 6858000"/>
              <a:gd name="connsiteX28" fmla="*/ 9562593 w 12192000"/>
              <a:gd name="connsiteY28" fmla="*/ 181849 h 6858000"/>
              <a:gd name="connsiteX29" fmla="*/ 9550382 w 12192000"/>
              <a:gd name="connsiteY29" fmla="*/ 186031 h 6858000"/>
              <a:gd name="connsiteX30" fmla="*/ 9486143 w 12192000"/>
              <a:gd name="connsiteY30" fmla="*/ 255175 h 6858000"/>
              <a:gd name="connsiteX31" fmla="*/ 9454471 w 12192000"/>
              <a:gd name="connsiteY31" fmla="*/ 262313 h 6858000"/>
              <a:gd name="connsiteX32" fmla="*/ 9405847 w 12192000"/>
              <a:gd name="connsiteY32" fmla="*/ 265436 h 6858000"/>
              <a:gd name="connsiteX33" fmla="*/ 9374174 w 12192000"/>
              <a:gd name="connsiteY33" fmla="*/ 312721 h 6858000"/>
              <a:gd name="connsiteX34" fmla="*/ 9235886 w 12192000"/>
              <a:gd name="connsiteY34" fmla="*/ 393018 h 6858000"/>
              <a:gd name="connsiteX35" fmla="*/ 9293432 w 12192000"/>
              <a:gd name="connsiteY35" fmla="*/ 372945 h 6858000"/>
              <a:gd name="connsiteX36" fmla="*/ 9306368 w 12192000"/>
              <a:gd name="connsiteY36" fmla="*/ 349747 h 6858000"/>
              <a:gd name="connsiteX37" fmla="*/ 9308153 w 12192000"/>
              <a:gd name="connsiteY37" fmla="*/ 316736 h 6858000"/>
              <a:gd name="connsiteX38" fmla="*/ 9376406 w 12192000"/>
              <a:gd name="connsiteY38" fmla="*/ 260083 h 6858000"/>
              <a:gd name="connsiteX39" fmla="*/ 9391126 w 12192000"/>
              <a:gd name="connsiteY39" fmla="*/ 251160 h 6858000"/>
              <a:gd name="connsiteX40" fmla="*/ 9399602 w 12192000"/>
              <a:gd name="connsiteY40" fmla="*/ 233317 h 6858000"/>
              <a:gd name="connsiteX41" fmla="*/ 9381312 w 12192000"/>
              <a:gd name="connsiteY41" fmla="*/ 220380 h 6858000"/>
              <a:gd name="connsiteX42" fmla="*/ 9358115 w 12192000"/>
              <a:gd name="connsiteY42" fmla="*/ 219934 h 6858000"/>
              <a:gd name="connsiteX43" fmla="*/ 9277818 w 12192000"/>
              <a:gd name="connsiteY43" fmla="*/ 261867 h 6858000"/>
              <a:gd name="connsiteX44" fmla="*/ 9050311 w 12192000"/>
              <a:gd name="connsiteY44" fmla="*/ 470639 h 6858000"/>
              <a:gd name="connsiteX45" fmla="*/ 8804067 w 12192000"/>
              <a:gd name="connsiteY45" fmla="*/ 657552 h 6858000"/>
              <a:gd name="connsiteX46" fmla="*/ 8216563 w 12192000"/>
              <a:gd name="connsiteY46" fmla="*/ 1067511 h 6858000"/>
              <a:gd name="connsiteX47" fmla="*/ 7204377 w 12192000"/>
              <a:gd name="connsiteY47" fmla="*/ 1356580 h 6858000"/>
              <a:gd name="connsiteX48" fmla="*/ 6221188 w 12192000"/>
              <a:gd name="connsiteY48" fmla="*/ 1405651 h 6858000"/>
              <a:gd name="connsiteX49" fmla="*/ 6081116 w 12192000"/>
              <a:gd name="connsiteY49" fmla="*/ 1413234 h 6858000"/>
              <a:gd name="connsiteX50" fmla="*/ 3680242 w 12192000"/>
              <a:gd name="connsiteY50" fmla="*/ 1085356 h 6858000"/>
              <a:gd name="connsiteX51" fmla="*/ 3335857 w 12192000"/>
              <a:gd name="connsiteY51" fmla="*/ 981416 h 6858000"/>
              <a:gd name="connsiteX52" fmla="*/ 3277977 w 12192000"/>
              <a:gd name="connsiteY52" fmla="*/ 1009017 h 6858000"/>
              <a:gd name="connsiteX53" fmla="*/ 3255597 w 12192000"/>
              <a:gd name="connsiteY53" fmla="*/ 1016302 h 6858000"/>
              <a:gd name="connsiteX54" fmla="*/ 3260022 w 12192000"/>
              <a:gd name="connsiteY54" fmla="*/ 1012084 h 6858000"/>
              <a:gd name="connsiteX55" fmla="*/ 3260468 w 12192000"/>
              <a:gd name="connsiteY55" fmla="*/ 1000598 h 6858000"/>
              <a:gd name="connsiteX56" fmla="*/ 3226565 w 12192000"/>
              <a:gd name="connsiteY56" fmla="*/ 956880 h 6858000"/>
              <a:gd name="connsiteX57" fmla="*/ 3162773 w 12192000"/>
              <a:gd name="connsiteY57" fmla="*/ 937252 h 6858000"/>
              <a:gd name="connsiteX58" fmla="*/ 3131101 w 12192000"/>
              <a:gd name="connsiteY58" fmla="*/ 953757 h 6858000"/>
              <a:gd name="connsiteX59" fmla="*/ 3089615 w 12192000"/>
              <a:gd name="connsiteY59" fmla="*/ 972493 h 6858000"/>
              <a:gd name="connsiteX60" fmla="*/ 2893779 w 12192000"/>
              <a:gd name="connsiteY60" fmla="*/ 842681 h 6858000"/>
              <a:gd name="connsiteX61" fmla="*/ 2759952 w 12192000"/>
              <a:gd name="connsiteY61" fmla="*/ 749000 h 6858000"/>
              <a:gd name="connsiteX62" fmla="*/ 2733632 w 12192000"/>
              <a:gd name="connsiteY62" fmla="*/ 739187 h 6858000"/>
              <a:gd name="connsiteX63" fmla="*/ 2723372 w 12192000"/>
              <a:gd name="connsiteY63" fmla="*/ 765506 h 6858000"/>
              <a:gd name="connsiteX64" fmla="*/ 2748353 w 12192000"/>
              <a:gd name="connsiteY64" fmla="*/ 806101 h 6858000"/>
              <a:gd name="connsiteX65" fmla="*/ 2710882 w 12192000"/>
              <a:gd name="connsiteY65" fmla="*/ 890859 h 6858000"/>
              <a:gd name="connsiteX66" fmla="*/ 2532890 w 12192000"/>
              <a:gd name="connsiteY66" fmla="*/ 894873 h 6858000"/>
              <a:gd name="connsiteX67" fmla="*/ 2513708 w 12192000"/>
              <a:gd name="connsiteY67" fmla="*/ 921639 h 6858000"/>
              <a:gd name="connsiteX68" fmla="*/ 2511032 w 12192000"/>
              <a:gd name="connsiteY68" fmla="*/ 1038515 h 6858000"/>
              <a:gd name="connsiteX69" fmla="*/ 2503448 w 12192000"/>
              <a:gd name="connsiteY69" fmla="*/ 1067511 h 6858000"/>
              <a:gd name="connsiteX70" fmla="*/ 2485157 w 12192000"/>
              <a:gd name="connsiteY70" fmla="*/ 1194648 h 6858000"/>
              <a:gd name="connsiteX71" fmla="*/ 2394602 w 12192000"/>
              <a:gd name="connsiteY71" fmla="*/ 1391375 h 6858000"/>
              <a:gd name="connsiteX72" fmla="*/ 2298245 w 12192000"/>
              <a:gd name="connsiteY72" fmla="*/ 1511374 h 6858000"/>
              <a:gd name="connsiteX73" fmla="*/ 2286201 w 12192000"/>
              <a:gd name="connsiteY73" fmla="*/ 1543493 h 6858000"/>
              <a:gd name="connsiteX74" fmla="*/ 2264789 w 12192000"/>
              <a:gd name="connsiteY74" fmla="*/ 1668400 h 6858000"/>
              <a:gd name="connsiteX75" fmla="*/ 2274156 w 12192000"/>
              <a:gd name="connsiteY75" fmla="*/ 1693827 h 6858000"/>
              <a:gd name="connsiteX76" fmla="*/ 2316535 w 12192000"/>
              <a:gd name="connsiteY76" fmla="*/ 1723714 h 6858000"/>
              <a:gd name="connsiteX77" fmla="*/ 2352223 w 12192000"/>
              <a:gd name="connsiteY77" fmla="*/ 1797320 h 6858000"/>
              <a:gd name="connsiteX78" fmla="*/ 2420922 w 12192000"/>
              <a:gd name="connsiteY78" fmla="*/ 1903044 h 6858000"/>
              <a:gd name="connsiteX79" fmla="*/ 2454378 w 12192000"/>
              <a:gd name="connsiteY79" fmla="*/ 1932933 h 6858000"/>
              <a:gd name="connsiteX80" fmla="*/ 2429397 w 12192000"/>
              <a:gd name="connsiteY80" fmla="*/ 1955683 h 6858000"/>
              <a:gd name="connsiteX81" fmla="*/ 2345531 w 12192000"/>
              <a:gd name="connsiteY81" fmla="*/ 2099325 h 6858000"/>
              <a:gd name="connsiteX82" fmla="*/ 2471776 w 12192000"/>
              <a:gd name="connsiteY82" fmla="*/ 2249659 h 6858000"/>
              <a:gd name="connsiteX83" fmla="*/ 2536904 w 12192000"/>
              <a:gd name="connsiteY83" fmla="*/ 2293822 h 6858000"/>
              <a:gd name="connsiteX84" fmla="*/ 2411552 w 12192000"/>
              <a:gd name="connsiteY84" fmla="*/ 2308990 h 6858000"/>
              <a:gd name="connsiteX85" fmla="*/ 2367836 w 12192000"/>
              <a:gd name="connsiteY85" fmla="*/ 2371888 h 6858000"/>
              <a:gd name="connsiteX86" fmla="*/ 2348654 w 12192000"/>
              <a:gd name="connsiteY86" fmla="*/ 2403561 h 6858000"/>
              <a:gd name="connsiteX87" fmla="*/ 2230439 w 12192000"/>
              <a:gd name="connsiteY87" fmla="*/ 2599842 h 6858000"/>
              <a:gd name="connsiteX88" fmla="*/ 2250067 w 12192000"/>
              <a:gd name="connsiteY88" fmla="*/ 2654712 h 6858000"/>
              <a:gd name="connsiteX89" fmla="*/ 2447240 w 12192000"/>
              <a:gd name="connsiteY89" fmla="*/ 2920137 h 6858000"/>
              <a:gd name="connsiteX90" fmla="*/ 2237577 w 12192000"/>
              <a:gd name="connsiteY90" fmla="*/ 2994189 h 6858000"/>
              <a:gd name="connsiteX91" fmla="*/ 2225086 w 12192000"/>
              <a:gd name="connsiteY91" fmla="*/ 3119541 h 6858000"/>
              <a:gd name="connsiteX92" fmla="*/ 2118023 w 12192000"/>
              <a:gd name="connsiteY92" fmla="*/ 3260060 h 6858000"/>
              <a:gd name="connsiteX93" fmla="*/ 1964679 w 12192000"/>
              <a:gd name="connsiteY93" fmla="*/ 3479817 h 6858000"/>
              <a:gd name="connsiteX94" fmla="*/ 1955875 w 12192000"/>
              <a:gd name="connsiteY94" fmla="*/ 3516632 h 6858000"/>
              <a:gd name="connsiteX95" fmla="*/ 1953287 w 12192000"/>
              <a:gd name="connsiteY95" fmla="*/ 3497155 h 6858000"/>
              <a:gd name="connsiteX96" fmla="*/ 1951185 w 12192000"/>
              <a:gd name="connsiteY96" fmla="*/ 3493814 h 6858000"/>
              <a:gd name="connsiteX97" fmla="*/ 1950905 w 12192000"/>
              <a:gd name="connsiteY97" fmla="*/ 3512985 h 6858000"/>
              <a:gd name="connsiteX98" fmla="*/ 1951483 w 12192000"/>
              <a:gd name="connsiteY98" fmla="*/ 3534997 h 6858000"/>
              <a:gd name="connsiteX99" fmla="*/ 1947593 w 12192000"/>
              <a:gd name="connsiteY99" fmla="*/ 3551262 h 6858000"/>
              <a:gd name="connsiteX100" fmla="*/ 1952901 w 12192000"/>
              <a:gd name="connsiteY100" fmla="*/ 3635101 h 6858000"/>
              <a:gd name="connsiteX101" fmla="*/ 1955653 w 12192000"/>
              <a:gd name="connsiteY101" fmla="*/ 3635212 h 6858000"/>
              <a:gd name="connsiteX102" fmla="*/ 1957374 w 12192000"/>
              <a:gd name="connsiteY102" fmla="*/ 3667901 h 6858000"/>
              <a:gd name="connsiteX103" fmla="*/ 1976612 w 12192000"/>
              <a:gd name="connsiteY103" fmla="*/ 3838643 h 6858000"/>
              <a:gd name="connsiteX104" fmla="*/ 2155495 w 12192000"/>
              <a:gd name="connsiteY104" fmla="*/ 4074180 h 6858000"/>
              <a:gd name="connsiteX105" fmla="*/ 2302706 w 12192000"/>
              <a:gd name="connsiteY105" fmla="*/ 4167860 h 6858000"/>
              <a:gd name="connsiteX106" fmla="*/ 2638168 w 12192000"/>
              <a:gd name="connsiteY106" fmla="*/ 4593433 h 6858000"/>
              <a:gd name="connsiteX107" fmla="*/ 2743893 w 12192000"/>
              <a:gd name="connsiteY107" fmla="*/ 4731276 h 6858000"/>
              <a:gd name="connsiteX108" fmla="*/ 2665826 w 12192000"/>
              <a:gd name="connsiteY108" fmla="*/ 4780346 h 6858000"/>
              <a:gd name="connsiteX109" fmla="*/ 2815268 w 12192000"/>
              <a:gd name="connsiteY109" fmla="*/ 4924880 h 6858000"/>
              <a:gd name="connsiteX110" fmla="*/ 2991474 w 12192000"/>
              <a:gd name="connsiteY110" fmla="*/ 5085474 h 6858000"/>
              <a:gd name="connsiteX111" fmla="*/ 6494644 w 12192000"/>
              <a:gd name="connsiteY111" fmla="*/ 6212306 h 6858000"/>
              <a:gd name="connsiteX112" fmla="*/ 8314257 w 12192000"/>
              <a:gd name="connsiteY112" fmla="*/ 5863906 h 6858000"/>
              <a:gd name="connsiteX113" fmla="*/ 8832618 w 12192000"/>
              <a:gd name="connsiteY113" fmla="*/ 5651566 h 6858000"/>
              <a:gd name="connsiteX114" fmla="*/ 9009270 w 12192000"/>
              <a:gd name="connsiteY114" fmla="*/ 5457516 h 6858000"/>
              <a:gd name="connsiteX115" fmla="*/ 9071277 w 12192000"/>
              <a:gd name="connsiteY115" fmla="*/ 5403093 h 6858000"/>
              <a:gd name="connsiteX116" fmla="*/ 9225625 w 12192000"/>
              <a:gd name="connsiteY116" fmla="*/ 5332164 h 6858000"/>
              <a:gd name="connsiteX117" fmla="*/ 9495066 w 12192000"/>
              <a:gd name="connsiteY117" fmla="*/ 5178707 h 6858000"/>
              <a:gd name="connsiteX118" fmla="*/ 9396033 w 12192000"/>
              <a:gd name="connsiteY118" fmla="*/ 5143912 h 6858000"/>
              <a:gd name="connsiteX119" fmla="*/ 9111425 w 12192000"/>
              <a:gd name="connsiteY119" fmla="*/ 5236700 h 6858000"/>
              <a:gd name="connsiteX120" fmla="*/ 8904438 w 12192000"/>
              <a:gd name="connsiteY120" fmla="*/ 5261234 h 6858000"/>
              <a:gd name="connsiteX121" fmla="*/ 9196183 w 12192000"/>
              <a:gd name="connsiteY121" fmla="*/ 5098857 h 6858000"/>
              <a:gd name="connsiteX122" fmla="*/ 9478560 w 12192000"/>
              <a:gd name="connsiteY122" fmla="*/ 4887855 h 6858000"/>
              <a:gd name="connsiteX123" fmla="*/ 9260867 w 12192000"/>
              <a:gd name="connsiteY123" fmla="*/ 4928449 h 6858000"/>
              <a:gd name="connsiteX124" fmla="*/ 9251499 w 12192000"/>
              <a:gd name="connsiteY124" fmla="*/ 4899899 h 6858000"/>
              <a:gd name="connsiteX125" fmla="*/ 9440197 w 12192000"/>
              <a:gd name="connsiteY125" fmla="*/ 4648749 h 6858000"/>
              <a:gd name="connsiteX126" fmla="*/ 9533430 w 12192000"/>
              <a:gd name="connsiteY126" fmla="*/ 4547485 h 6858000"/>
              <a:gd name="connsiteX127" fmla="*/ 9953203 w 12192000"/>
              <a:gd name="connsiteY127" fmla="*/ 4242804 h 6858000"/>
              <a:gd name="connsiteX128" fmla="*/ 9555288 w 12192000"/>
              <a:gd name="connsiteY128" fmla="*/ 4378862 h 6858000"/>
              <a:gd name="connsiteX129" fmla="*/ 9966586 w 12192000"/>
              <a:gd name="connsiteY129" fmla="*/ 4082655 h 6858000"/>
              <a:gd name="connsiteX130" fmla="*/ 10165990 w 12192000"/>
              <a:gd name="connsiteY130" fmla="*/ 3973363 h 6858000"/>
              <a:gd name="connsiteX131" fmla="*/ 10216399 w 12192000"/>
              <a:gd name="connsiteY131" fmla="*/ 3908679 h 6858000"/>
              <a:gd name="connsiteX132" fmla="*/ 10127626 w 12192000"/>
              <a:gd name="connsiteY132" fmla="*/ 3894850 h 6858000"/>
              <a:gd name="connsiteX133" fmla="*/ 9855955 w 12192000"/>
              <a:gd name="connsiteY133" fmla="*/ 3919832 h 6858000"/>
              <a:gd name="connsiteX134" fmla="*/ 10191863 w 12192000"/>
              <a:gd name="connsiteY134" fmla="*/ 3720428 h 6858000"/>
              <a:gd name="connsiteX135" fmla="*/ 9940267 w 12192000"/>
              <a:gd name="connsiteY135" fmla="*/ 3751209 h 6858000"/>
              <a:gd name="connsiteX136" fmla="*/ 9867999 w 12192000"/>
              <a:gd name="connsiteY136" fmla="*/ 3672696 h 6858000"/>
              <a:gd name="connsiteX137" fmla="*/ 9751124 w 12192000"/>
              <a:gd name="connsiteY137" fmla="*/ 3546005 h 6858000"/>
              <a:gd name="connsiteX138" fmla="*/ 9670381 w 12192000"/>
              <a:gd name="connsiteY138" fmla="*/ 3475523 h 6858000"/>
              <a:gd name="connsiteX139" fmla="*/ 9636477 w 12192000"/>
              <a:gd name="connsiteY139" fmla="*/ 3253369 h 6858000"/>
              <a:gd name="connsiteX140" fmla="*/ 9706514 w 12192000"/>
              <a:gd name="connsiteY140" fmla="*/ 3010694 h 6858000"/>
              <a:gd name="connsiteX141" fmla="*/ 9895211 w 12192000"/>
              <a:gd name="connsiteY141" fmla="*/ 2888019 h 6858000"/>
              <a:gd name="connsiteX142" fmla="*/ 9840788 w 12192000"/>
              <a:gd name="connsiteY142" fmla="*/ 2750175 h 6858000"/>
              <a:gd name="connsiteX143" fmla="*/ 9439750 w 12192000"/>
              <a:gd name="connsiteY143" fmla="*/ 2834041 h 6858000"/>
              <a:gd name="connsiteX144" fmla="*/ 10040191 w 12192000"/>
              <a:gd name="connsiteY144" fmla="*/ 2389286 h 6858000"/>
              <a:gd name="connsiteX145" fmla="*/ 9939374 w 12192000"/>
              <a:gd name="connsiteY145" fmla="*/ 2373227 h 6858000"/>
              <a:gd name="connsiteX146" fmla="*/ 9943389 w 12192000"/>
              <a:gd name="connsiteY146" fmla="*/ 2347353 h 6858000"/>
              <a:gd name="connsiteX147" fmla="*/ 9937144 w 12192000"/>
              <a:gd name="connsiteY147" fmla="*/ 2189436 h 6858000"/>
              <a:gd name="connsiteX148" fmla="*/ 9920638 w 12192000"/>
              <a:gd name="connsiteY148" fmla="*/ 2116723 h 6858000"/>
              <a:gd name="connsiteX149" fmla="*/ 9947404 w 12192000"/>
              <a:gd name="connsiteY149" fmla="*/ 2033304 h 6858000"/>
              <a:gd name="connsiteX150" fmla="*/ 9497296 w 12192000"/>
              <a:gd name="connsiteY150" fmla="*/ 2182299 h 6858000"/>
              <a:gd name="connsiteX151" fmla="*/ 9144883 w 12192000"/>
              <a:gd name="connsiteY151" fmla="*/ 2211295 h 6858000"/>
              <a:gd name="connsiteX152" fmla="*/ 9155589 w 12192000"/>
              <a:gd name="connsiteY152" fmla="*/ 2201927 h 6858000"/>
              <a:gd name="connsiteX153" fmla="*/ 9322428 w 12192000"/>
              <a:gd name="connsiteY153" fmla="*/ 1998954 h 6858000"/>
              <a:gd name="connsiteX154" fmla="*/ 9329119 w 12192000"/>
              <a:gd name="connsiteY154" fmla="*/ 1994047 h 6858000"/>
              <a:gd name="connsiteX155" fmla="*/ 9360345 w 12192000"/>
              <a:gd name="connsiteY155" fmla="*/ 1961483 h 6858000"/>
              <a:gd name="connsiteX156" fmla="*/ 9392465 w 12192000"/>
              <a:gd name="connsiteY156" fmla="*/ 1928918 h 6858000"/>
              <a:gd name="connsiteX157" fmla="*/ 9397371 w 12192000"/>
              <a:gd name="connsiteY157" fmla="*/ 1928025 h 6858000"/>
              <a:gd name="connsiteX158" fmla="*/ 9441534 w 12192000"/>
              <a:gd name="connsiteY158" fmla="*/ 1864680 h 6858000"/>
              <a:gd name="connsiteX159" fmla="*/ 9453133 w 12192000"/>
              <a:gd name="connsiteY159" fmla="*/ 1821855 h 6858000"/>
              <a:gd name="connsiteX160" fmla="*/ 9500865 w 12192000"/>
              <a:gd name="connsiteY160" fmla="*/ 1774123 h 6858000"/>
              <a:gd name="connsiteX161" fmla="*/ 9549935 w 12192000"/>
              <a:gd name="connsiteY161" fmla="*/ 1729961 h 6858000"/>
              <a:gd name="connsiteX162" fmla="*/ 9670381 w 12192000"/>
              <a:gd name="connsiteY162" fmla="*/ 1692042 h 6858000"/>
              <a:gd name="connsiteX163" fmla="*/ 9750231 w 12192000"/>
              <a:gd name="connsiteY163" fmla="*/ 1622006 h 6858000"/>
              <a:gd name="connsiteX164" fmla="*/ 9652537 w 12192000"/>
              <a:gd name="connsiteY164" fmla="*/ 1642080 h 6858000"/>
              <a:gd name="connsiteX165" fmla="*/ 9740417 w 12192000"/>
              <a:gd name="connsiteY165" fmla="*/ 1563121 h 6858000"/>
              <a:gd name="connsiteX166" fmla="*/ 9789041 w 12192000"/>
              <a:gd name="connsiteY166" fmla="*/ 1483271 h 6858000"/>
              <a:gd name="connsiteX167" fmla="*/ 9783687 w 12192000"/>
              <a:gd name="connsiteY167" fmla="*/ 1460966 h 6858000"/>
              <a:gd name="connsiteX168" fmla="*/ 9760491 w 12192000"/>
              <a:gd name="connsiteY168" fmla="*/ 1464534 h 6858000"/>
              <a:gd name="connsiteX169" fmla="*/ 9677518 w 12192000"/>
              <a:gd name="connsiteY169" fmla="*/ 1524757 h 6858000"/>
              <a:gd name="connsiteX170" fmla="*/ 9570010 w 12192000"/>
              <a:gd name="connsiteY170" fmla="*/ 1606839 h 6858000"/>
              <a:gd name="connsiteX171" fmla="*/ 9733726 w 12192000"/>
              <a:gd name="connsiteY171" fmla="*/ 1455166 h 6858000"/>
              <a:gd name="connsiteX172" fmla="*/ 9851495 w 12192000"/>
              <a:gd name="connsiteY172" fmla="*/ 1345427 h 6858000"/>
              <a:gd name="connsiteX173" fmla="*/ 9876922 w 12192000"/>
              <a:gd name="connsiteY173" fmla="*/ 1273161 h 6858000"/>
              <a:gd name="connsiteX174" fmla="*/ 9866661 w 12192000"/>
              <a:gd name="connsiteY174" fmla="*/ 1254870 h 6858000"/>
              <a:gd name="connsiteX175" fmla="*/ 9848372 w 12192000"/>
              <a:gd name="connsiteY175" fmla="*/ 1264238 h 6858000"/>
              <a:gd name="connsiteX176" fmla="*/ 9832313 w 12192000"/>
              <a:gd name="connsiteY176" fmla="*/ 1281636 h 6858000"/>
              <a:gd name="connsiteX177" fmla="*/ 9659674 w 12192000"/>
              <a:gd name="connsiteY177" fmla="*/ 1419479 h 6858000"/>
              <a:gd name="connsiteX178" fmla="*/ 9405847 w 12192000"/>
              <a:gd name="connsiteY178" fmla="*/ 1608623 h 6858000"/>
              <a:gd name="connsiteX179" fmla="*/ 9303246 w 12192000"/>
              <a:gd name="connsiteY179" fmla="*/ 1646987 h 6858000"/>
              <a:gd name="connsiteX180" fmla="*/ 9589192 w 12192000"/>
              <a:gd name="connsiteY180" fmla="*/ 1389145 h 6858000"/>
              <a:gd name="connsiteX181" fmla="*/ 9803762 w 12192000"/>
              <a:gd name="connsiteY181" fmla="*/ 1078218 h 6858000"/>
              <a:gd name="connsiteX182" fmla="*/ 9830974 w 12192000"/>
              <a:gd name="connsiteY182" fmla="*/ 1055913 h 6858000"/>
              <a:gd name="connsiteX183" fmla="*/ 9839896 w 12192000"/>
              <a:gd name="connsiteY183" fmla="*/ 1042084 h 6858000"/>
              <a:gd name="connsiteX184" fmla="*/ 9893427 w 12192000"/>
              <a:gd name="connsiteY184" fmla="*/ 933683 h 6858000"/>
              <a:gd name="connsiteX185" fmla="*/ 9897441 w 12192000"/>
              <a:gd name="connsiteY185" fmla="*/ 906472 h 6858000"/>
              <a:gd name="connsiteX186" fmla="*/ 9892535 w 12192000"/>
              <a:gd name="connsiteY186" fmla="*/ 856509 h 6858000"/>
              <a:gd name="connsiteX187" fmla="*/ 9906364 w 12192000"/>
              <a:gd name="connsiteY187" fmla="*/ 826622 h 6858000"/>
              <a:gd name="connsiteX188" fmla="*/ 9906809 w 12192000"/>
              <a:gd name="connsiteY188" fmla="*/ 806993 h 6858000"/>
              <a:gd name="connsiteX189" fmla="*/ 9884505 w 12192000"/>
              <a:gd name="connsiteY189" fmla="*/ 807440 h 6858000"/>
              <a:gd name="connsiteX190" fmla="*/ 9821160 w 12192000"/>
              <a:gd name="connsiteY190" fmla="*/ 874800 h 6858000"/>
              <a:gd name="connsiteX191" fmla="*/ 9787256 w 12192000"/>
              <a:gd name="connsiteY191" fmla="*/ 881491 h 6858000"/>
              <a:gd name="connsiteX192" fmla="*/ 9746216 w 12192000"/>
              <a:gd name="connsiteY192" fmla="*/ 880152 h 6858000"/>
              <a:gd name="connsiteX193" fmla="*/ 9730603 w 12192000"/>
              <a:gd name="connsiteY193" fmla="*/ 901118 h 6858000"/>
              <a:gd name="connsiteX194" fmla="*/ 9640046 w 12192000"/>
              <a:gd name="connsiteY194" fmla="*/ 998813 h 6858000"/>
              <a:gd name="connsiteX195" fmla="*/ 9575363 w 12192000"/>
              <a:gd name="connsiteY195" fmla="*/ 1010412 h 6858000"/>
              <a:gd name="connsiteX196" fmla="*/ 9626217 w 12192000"/>
              <a:gd name="connsiteY196" fmla="*/ 994352 h 6858000"/>
              <a:gd name="connsiteX197" fmla="*/ 9638707 w 12192000"/>
              <a:gd name="connsiteY197" fmla="*/ 966694 h 6858000"/>
              <a:gd name="connsiteX198" fmla="*/ 9638707 w 12192000"/>
              <a:gd name="connsiteY198" fmla="*/ 942606 h 6858000"/>
              <a:gd name="connsiteX199" fmla="*/ 9710975 w 12192000"/>
              <a:gd name="connsiteY199" fmla="*/ 881491 h 6858000"/>
              <a:gd name="connsiteX200" fmla="*/ 9717666 w 12192000"/>
              <a:gd name="connsiteY200" fmla="*/ 878367 h 6858000"/>
              <a:gd name="connsiteX201" fmla="*/ 9732387 w 12192000"/>
              <a:gd name="connsiteY201" fmla="*/ 856509 h 6858000"/>
              <a:gd name="connsiteX202" fmla="*/ 9706960 w 12192000"/>
              <a:gd name="connsiteY202" fmla="*/ 840896 h 6858000"/>
              <a:gd name="connsiteX203" fmla="*/ 9640492 w 12192000"/>
              <a:gd name="connsiteY203" fmla="*/ 861417 h 6858000"/>
              <a:gd name="connsiteX204" fmla="*/ 9512463 w 12192000"/>
              <a:gd name="connsiteY204" fmla="*/ 968925 h 6858000"/>
              <a:gd name="connsiteX205" fmla="*/ 9328673 w 12192000"/>
              <a:gd name="connsiteY205" fmla="*/ 1138886 h 6858000"/>
              <a:gd name="connsiteX206" fmla="*/ 8716634 w 12192000"/>
              <a:gd name="connsiteY206" fmla="*/ 1580073 h 6858000"/>
              <a:gd name="connsiteX207" fmla="*/ 8480649 w 12192000"/>
              <a:gd name="connsiteY207" fmla="*/ 1729961 h 6858000"/>
              <a:gd name="connsiteX208" fmla="*/ 8479312 w 12192000"/>
              <a:gd name="connsiteY208" fmla="*/ 1722377 h 6858000"/>
              <a:gd name="connsiteX209" fmla="*/ 8479312 w 12192000"/>
              <a:gd name="connsiteY209" fmla="*/ 1715239 h 6858000"/>
              <a:gd name="connsiteX210" fmla="*/ 8645704 w 12192000"/>
              <a:gd name="connsiteY210" fmla="*/ 1615314 h 6858000"/>
              <a:gd name="connsiteX211" fmla="*/ 9002133 w 12192000"/>
              <a:gd name="connsiteY211" fmla="*/ 1314647 h 6858000"/>
              <a:gd name="connsiteX212" fmla="*/ 9033805 w 12192000"/>
              <a:gd name="connsiteY212" fmla="*/ 1305280 h 6858000"/>
              <a:gd name="connsiteX213" fmla="*/ 9083322 w 12192000"/>
              <a:gd name="connsiteY213" fmla="*/ 1259778 h 6858000"/>
              <a:gd name="connsiteX214" fmla="*/ 9088228 w 12192000"/>
              <a:gd name="connsiteY214" fmla="*/ 1233458 h 6858000"/>
              <a:gd name="connsiteX215" fmla="*/ 9196629 w 12192000"/>
              <a:gd name="connsiteY215" fmla="*/ 1124611 h 6858000"/>
              <a:gd name="connsiteX216" fmla="*/ 9412538 w 12192000"/>
              <a:gd name="connsiteY216" fmla="*/ 935022 h 6858000"/>
              <a:gd name="connsiteX217" fmla="*/ 9455363 w 12192000"/>
              <a:gd name="connsiteY217" fmla="*/ 864985 h 6858000"/>
              <a:gd name="connsiteX218" fmla="*/ 9448672 w 12192000"/>
              <a:gd name="connsiteY218" fmla="*/ 838220 h 6858000"/>
              <a:gd name="connsiteX219" fmla="*/ 9423691 w 12192000"/>
              <a:gd name="connsiteY219" fmla="*/ 844465 h 6858000"/>
              <a:gd name="connsiteX220" fmla="*/ 9333580 w 12192000"/>
              <a:gd name="connsiteY220" fmla="*/ 910932 h 6858000"/>
              <a:gd name="connsiteX221" fmla="*/ 9241685 w 12192000"/>
              <a:gd name="connsiteY221" fmla="*/ 980077 h 6858000"/>
              <a:gd name="connsiteX222" fmla="*/ 9249715 w 12192000"/>
              <a:gd name="connsiteY222" fmla="*/ 964018 h 6858000"/>
              <a:gd name="connsiteX223" fmla="*/ 9412538 w 12192000"/>
              <a:gd name="connsiteY223" fmla="*/ 823499 h 6858000"/>
              <a:gd name="connsiteX224" fmla="*/ 9528522 w 12192000"/>
              <a:gd name="connsiteY224" fmla="*/ 706176 h 6858000"/>
              <a:gd name="connsiteX225" fmla="*/ 9542798 w 12192000"/>
              <a:gd name="connsiteY225" fmla="*/ 647292 h 6858000"/>
              <a:gd name="connsiteX226" fmla="*/ 9532091 w 12192000"/>
              <a:gd name="connsiteY226" fmla="*/ 631679 h 6858000"/>
              <a:gd name="connsiteX227" fmla="*/ 9516924 w 12192000"/>
              <a:gd name="connsiteY227" fmla="*/ 638370 h 6858000"/>
              <a:gd name="connsiteX228" fmla="*/ 9495512 w 12192000"/>
              <a:gd name="connsiteY228" fmla="*/ 660675 h 6858000"/>
              <a:gd name="connsiteX229" fmla="*/ 9343394 w 12192000"/>
              <a:gd name="connsiteY229" fmla="*/ 781565 h 6858000"/>
              <a:gd name="connsiteX230" fmla="*/ 9090906 w 12192000"/>
              <a:gd name="connsiteY230" fmla="*/ 975617 h 6858000"/>
              <a:gd name="connsiteX231" fmla="*/ 8976705 w 12192000"/>
              <a:gd name="connsiteY231" fmla="*/ 1023348 h 6858000"/>
              <a:gd name="connsiteX232" fmla="*/ 8983397 w 12192000"/>
              <a:gd name="connsiteY232" fmla="*/ 1013981 h 6858000"/>
              <a:gd name="connsiteX233" fmla="*/ 9238116 w 12192000"/>
              <a:gd name="connsiteY233" fmla="*/ 784688 h 6858000"/>
              <a:gd name="connsiteX234" fmla="*/ 9474545 w 12192000"/>
              <a:gd name="connsiteY234" fmla="*/ 446103 h 6858000"/>
              <a:gd name="connsiteX235" fmla="*/ 9486143 w 12192000"/>
              <a:gd name="connsiteY235" fmla="*/ 435843 h 6858000"/>
              <a:gd name="connsiteX236" fmla="*/ 9503541 w 12192000"/>
              <a:gd name="connsiteY236" fmla="*/ 412646 h 6858000"/>
              <a:gd name="connsiteX237" fmla="*/ 9539229 w 12192000"/>
              <a:gd name="connsiteY237" fmla="*/ 325658 h 6858000"/>
              <a:gd name="connsiteX238" fmla="*/ 9554396 w 12192000"/>
              <a:gd name="connsiteY238" fmla="*/ 268558 h 6858000"/>
              <a:gd name="connsiteX239" fmla="*/ 9552612 w 12192000"/>
              <a:gd name="connsiteY239" fmla="*/ 243131 h 6858000"/>
              <a:gd name="connsiteX240" fmla="*/ 9570901 w 12192000"/>
              <a:gd name="connsiteY240" fmla="*/ 207890 h 6858000"/>
              <a:gd name="connsiteX241" fmla="*/ 9574470 w 12192000"/>
              <a:gd name="connsiteY241" fmla="*/ 186031 h 6858000"/>
              <a:gd name="connsiteX242" fmla="*/ 9562593 w 12192000"/>
              <a:gd name="connsiteY242" fmla="*/ 181849 h 6858000"/>
              <a:gd name="connsiteX243" fmla="*/ 0 w 12192000"/>
              <a:gd name="connsiteY243" fmla="*/ 0 h 6858000"/>
              <a:gd name="connsiteX244" fmla="*/ 12192000 w 12192000"/>
              <a:gd name="connsiteY244" fmla="*/ 0 h 6858000"/>
              <a:gd name="connsiteX245" fmla="*/ 12192000 w 12192000"/>
              <a:gd name="connsiteY245" fmla="*/ 6858000 h 6858000"/>
              <a:gd name="connsiteX246" fmla="*/ 0 w 12192000"/>
              <a:gd name="connsiteY2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12192000" h="6858000">
                <a:moveTo>
                  <a:pt x="1998728" y="3612739"/>
                </a:moveTo>
                <a:cubicBezTo>
                  <a:pt x="2012550" y="3611108"/>
                  <a:pt x="2011630" y="3636451"/>
                  <a:pt x="2014976" y="3645485"/>
                </a:cubicBezTo>
                <a:cubicBezTo>
                  <a:pt x="2026128" y="3674035"/>
                  <a:pt x="2002932" y="3693217"/>
                  <a:pt x="1987764" y="3715075"/>
                </a:cubicBezTo>
                <a:cubicBezTo>
                  <a:pt x="1982076" y="3723105"/>
                  <a:pt x="1976075" y="3690547"/>
                  <a:pt x="1970583" y="3648007"/>
                </a:cubicBezTo>
                <a:lnTo>
                  <a:pt x="1968718" y="3632235"/>
                </a:lnTo>
                <a:lnTo>
                  <a:pt x="1979288" y="3624964"/>
                </a:lnTo>
                <a:cubicBezTo>
                  <a:pt x="1987875" y="3616823"/>
                  <a:pt x="1994121" y="3613282"/>
                  <a:pt x="1998728" y="3612739"/>
                </a:cubicBezTo>
                <a:close/>
                <a:moveTo>
                  <a:pt x="1955875" y="3516632"/>
                </a:moveTo>
                <a:lnTo>
                  <a:pt x="1956461" y="3521046"/>
                </a:lnTo>
                <a:cubicBezTo>
                  <a:pt x="1958894" y="3542312"/>
                  <a:pt x="1961919" y="3572744"/>
                  <a:pt x="1965292" y="3603273"/>
                </a:cubicBezTo>
                <a:lnTo>
                  <a:pt x="1968718" y="3632235"/>
                </a:lnTo>
                <a:lnTo>
                  <a:pt x="1963908" y="3635544"/>
                </a:lnTo>
                <a:lnTo>
                  <a:pt x="1955653" y="3635212"/>
                </a:lnTo>
                <a:lnTo>
                  <a:pt x="1954172" y="3607075"/>
                </a:lnTo>
                <a:cubicBezTo>
                  <a:pt x="1953260" y="3587548"/>
                  <a:pt x="1952512" y="3569161"/>
                  <a:pt x="1951958" y="3553088"/>
                </a:cubicBezTo>
                <a:lnTo>
                  <a:pt x="1951483" y="3534997"/>
                </a:lnTo>
                <a:close/>
                <a:moveTo>
                  <a:pt x="9184139" y="1751373"/>
                </a:moveTo>
                <a:cubicBezTo>
                  <a:pt x="9185478" y="1753157"/>
                  <a:pt x="9187262" y="1754941"/>
                  <a:pt x="9188600" y="1756725"/>
                </a:cubicBezTo>
                <a:cubicBezTo>
                  <a:pt x="9179678" y="1764756"/>
                  <a:pt x="9170310" y="1771892"/>
                  <a:pt x="9161388" y="1779476"/>
                </a:cubicBezTo>
                <a:cubicBezTo>
                  <a:pt x="9150682" y="1782599"/>
                  <a:pt x="9139530" y="1785722"/>
                  <a:pt x="9129269" y="1788844"/>
                </a:cubicBezTo>
                <a:cubicBezTo>
                  <a:pt x="9147559" y="1776354"/>
                  <a:pt x="9165848" y="1763863"/>
                  <a:pt x="9184139" y="1751373"/>
                </a:cubicBezTo>
                <a:close/>
                <a:moveTo>
                  <a:pt x="8855814" y="1125503"/>
                </a:moveTo>
                <a:cubicBezTo>
                  <a:pt x="8765703" y="1222306"/>
                  <a:pt x="8651949" y="1292789"/>
                  <a:pt x="8531505" y="1356134"/>
                </a:cubicBezTo>
                <a:cubicBezTo>
                  <a:pt x="8529720" y="1354350"/>
                  <a:pt x="8528382" y="1352565"/>
                  <a:pt x="8526597" y="1350781"/>
                </a:cubicBezTo>
                <a:cubicBezTo>
                  <a:pt x="8636336" y="1275837"/>
                  <a:pt x="8746075" y="1200447"/>
                  <a:pt x="8855814" y="1125503"/>
                </a:cubicBezTo>
                <a:close/>
                <a:moveTo>
                  <a:pt x="3255597" y="1016302"/>
                </a:moveTo>
                <a:lnTo>
                  <a:pt x="3252884" y="1018887"/>
                </a:lnTo>
                <a:cubicBezTo>
                  <a:pt x="3244631" y="1020337"/>
                  <a:pt x="3245022" y="1019835"/>
                  <a:pt x="3250417" y="1017988"/>
                </a:cubicBezTo>
                <a:close/>
                <a:moveTo>
                  <a:pt x="9562593" y="181849"/>
                </a:moveTo>
                <a:cubicBezTo>
                  <a:pt x="9558411" y="182574"/>
                  <a:pt x="9554174" y="184693"/>
                  <a:pt x="9550382" y="186031"/>
                </a:cubicBezTo>
                <a:cubicBezTo>
                  <a:pt x="9515586" y="198076"/>
                  <a:pt x="9495066" y="221718"/>
                  <a:pt x="9486143" y="255175"/>
                </a:cubicBezTo>
                <a:cubicBezTo>
                  <a:pt x="9480344" y="276589"/>
                  <a:pt x="9471869" y="277926"/>
                  <a:pt x="9454471" y="262313"/>
                </a:cubicBezTo>
                <a:cubicBezTo>
                  <a:pt x="9434843" y="244915"/>
                  <a:pt x="9419230" y="245808"/>
                  <a:pt x="9405847" y="265436"/>
                </a:cubicBezTo>
                <a:cubicBezTo>
                  <a:pt x="9395141" y="281495"/>
                  <a:pt x="9386665" y="298447"/>
                  <a:pt x="9374174" y="312721"/>
                </a:cubicBezTo>
                <a:cubicBezTo>
                  <a:pt x="9340718" y="351978"/>
                  <a:pt x="9309491" y="394357"/>
                  <a:pt x="9235886" y="393018"/>
                </a:cubicBezTo>
                <a:cubicBezTo>
                  <a:pt x="9255514" y="376960"/>
                  <a:pt x="9276035" y="377851"/>
                  <a:pt x="9293432" y="372945"/>
                </a:cubicBezTo>
                <a:cubicBezTo>
                  <a:pt x="9305922" y="369376"/>
                  <a:pt x="9318412" y="362684"/>
                  <a:pt x="9306368" y="349747"/>
                </a:cubicBezTo>
                <a:cubicBezTo>
                  <a:pt x="9292539" y="335026"/>
                  <a:pt x="9300569" y="326997"/>
                  <a:pt x="9308153" y="316736"/>
                </a:cubicBezTo>
                <a:cubicBezTo>
                  <a:pt x="9325550" y="292648"/>
                  <a:pt x="9339379" y="265436"/>
                  <a:pt x="9376406" y="260083"/>
                </a:cubicBezTo>
                <a:cubicBezTo>
                  <a:pt x="9382205" y="259191"/>
                  <a:pt x="9386665" y="254283"/>
                  <a:pt x="9391126" y="251160"/>
                </a:cubicBezTo>
                <a:cubicBezTo>
                  <a:pt x="9397371" y="246700"/>
                  <a:pt x="9402724" y="241793"/>
                  <a:pt x="9399602" y="233317"/>
                </a:cubicBezTo>
                <a:cubicBezTo>
                  <a:pt x="9396479" y="225733"/>
                  <a:pt x="9389787" y="221273"/>
                  <a:pt x="9381312" y="220380"/>
                </a:cubicBezTo>
                <a:cubicBezTo>
                  <a:pt x="9373728" y="219488"/>
                  <a:pt x="9365699" y="219042"/>
                  <a:pt x="9358115" y="219934"/>
                </a:cubicBezTo>
                <a:cubicBezTo>
                  <a:pt x="9324212" y="223057"/>
                  <a:pt x="9301015" y="243131"/>
                  <a:pt x="9277818" y="261867"/>
                </a:cubicBezTo>
                <a:cubicBezTo>
                  <a:pt x="9196629" y="326997"/>
                  <a:pt x="9125254" y="400156"/>
                  <a:pt x="9050311" y="470639"/>
                </a:cubicBezTo>
                <a:cubicBezTo>
                  <a:pt x="8975368" y="540675"/>
                  <a:pt x="8887041" y="596437"/>
                  <a:pt x="8804067" y="657552"/>
                </a:cubicBezTo>
                <a:cubicBezTo>
                  <a:pt x="8612694" y="798963"/>
                  <a:pt x="8420427" y="939928"/>
                  <a:pt x="8216563" y="1067511"/>
                </a:cubicBezTo>
                <a:cubicBezTo>
                  <a:pt x="8017159" y="1191972"/>
                  <a:pt x="7337313" y="1339182"/>
                  <a:pt x="7204377" y="1356580"/>
                </a:cubicBezTo>
                <a:cubicBezTo>
                  <a:pt x="7034416" y="1378438"/>
                  <a:pt x="6631594" y="1387360"/>
                  <a:pt x="6221188" y="1405651"/>
                </a:cubicBezTo>
                <a:cubicBezTo>
                  <a:pt x="6174795" y="1407434"/>
                  <a:pt x="6129294" y="1409666"/>
                  <a:pt x="6081116" y="1413234"/>
                </a:cubicBezTo>
                <a:cubicBezTo>
                  <a:pt x="4716070" y="1513158"/>
                  <a:pt x="3730203" y="1110783"/>
                  <a:pt x="3680242" y="1085356"/>
                </a:cubicBezTo>
                <a:cubicBezTo>
                  <a:pt x="3599945" y="1044761"/>
                  <a:pt x="3336303" y="980523"/>
                  <a:pt x="3335857" y="981416"/>
                </a:cubicBezTo>
                <a:cubicBezTo>
                  <a:pt x="3330504" y="990337"/>
                  <a:pt x="3301508" y="1001155"/>
                  <a:pt x="3277977" y="1009017"/>
                </a:cubicBezTo>
                <a:lnTo>
                  <a:pt x="3255597" y="1016302"/>
                </a:lnTo>
                <a:lnTo>
                  <a:pt x="3260022" y="1012084"/>
                </a:lnTo>
                <a:cubicBezTo>
                  <a:pt x="3261026" y="1008627"/>
                  <a:pt x="3260914" y="1004390"/>
                  <a:pt x="3260468" y="1000598"/>
                </a:cubicBezTo>
                <a:cubicBezTo>
                  <a:pt x="3258237" y="980523"/>
                  <a:pt x="3248424" y="964464"/>
                  <a:pt x="3226565" y="956880"/>
                </a:cubicBezTo>
                <a:cubicBezTo>
                  <a:pt x="3205599" y="949742"/>
                  <a:pt x="3184186" y="943497"/>
                  <a:pt x="3162773" y="937252"/>
                </a:cubicBezTo>
                <a:cubicBezTo>
                  <a:pt x="3144929" y="931899"/>
                  <a:pt x="3132885" y="931899"/>
                  <a:pt x="3131101" y="953757"/>
                </a:cubicBezTo>
                <a:cubicBezTo>
                  <a:pt x="3129316" y="975617"/>
                  <a:pt x="3104781" y="985431"/>
                  <a:pt x="3089615" y="972493"/>
                </a:cubicBezTo>
                <a:cubicBezTo>
                  <a:pt x="3030284" y="921639"/>
                  <a:pt x="2960248" y="884614"/>
                  <a:pt x="2893779" y="842681"/>
                </a:cubicBezTo>
                <a:cubicBezTo>
                  <a:pt x="2847385" y="813685"/>
                  <a:pt x="2798762" y="787365"/>
                  <a:pt x="2759952" y="749000"/>
                </a:cubicBezTo>
                <a:cubicBezTo>
                  <a:pt x="2752814" y="741864"/>
                  <a:pt x="2746123" y="732050"/>
                  <a:pt x="2733632" y="739187"/>
                </a:cubicBezTo>
                <a:cubicBezTo>
                  <a:pt x="2722926" y="744986"/>
                  <a:pt x="2719803" y="753462"/>
                  <a:pt x="2723372" y="765506"/>
                </a:cubicBezTo>
                <a:cubicBezTo>
                  <a:pt x="2728279" y="780674"/>
                  <a:pt x="2737646" y="794057"/>
                  <a:pt x="2748353" y="806101"/>
                </a:cubicBezTo>
                <a:cubicBezTo>
                  <a:pt x="2798316" y="862754"/>
                  <a:pt x="2776903" y="882382"/>
                  <a:pt x="2710882" y="890859"/>
                </a:cubicBezTo>
                <a:cubicBezTo>
                  <a:pt x="2651997" y="898442"/>
                  <a:pt x="2592666" y="896212"/>
                  <a:pt x="2532890" y="894873"/>
                </a:cubicBezTo>
                <a:cubicBezTo>
                  <a:pt x="2503448" y="893981"/>
                  <a:pt x="2502109" y="897104"/>
                  <a:pt x="2513708" y="921639"/>
                </a:cubicBezTo>
                <a:cubicBezTo>
                  <a:pt x="2532444" y="962234"/>
                  <a:pt x="2535567" y="1001489"/>
                  <a:pt x="2511032" y="1038515"/>
                </a:cubicBezTo>
                <a:cubicBezTo>
                  <a:pt x="2505232" y="1046991"/>
                  <a:pt x="2501218" y="1056360"/>
                  <a:pt x="2503448" y="1067511"/>
                </a:cubicBezTo>
                <a:cubicBezTo>
                  <a:pt x="2513262" y="1113013"/>
                  <a:pt x="2499433" y="1153608"/>
                  <a:pt x="2485157" y="1194648"/>
                </a:cubicBezTo>
                <a:cubicBezTo>
                  <a:pt x="2461069" y="1263347"/>
                  <a:pt x="2429397" y="1328030"/>
                  <a:pt x="2394602" y="1391375"/>
                </a:cubicBezTo>
                <a:cubicBezTo>
                  <a:pt x="2370066" y="1435984"/>
                  <a:pt x="2355792" y="1488624"/>
                  <a:pt x="2298245" y="1511374"/>
                </a:cubicBezTo>
                <a:cubicBezTo>
                  <a:pt x="2284415" y="1516727"/>
                  <a:pt x="2280401" y="1529219"/>
                  <a:pt x="2286201" y="1543493"/>
                </a:cubicBezTo>
                <a:cubicBezTo>
                  <a:pt x="2305382" y="1590778"/>
                  <a:pt x="2293785" y="1631373"/>
                  <a:pt x="2264789" y="1668400"/>
                </a:cubicBezTo>
                <a:cubicBezTo>
                  <a:pt x="2254528" y="1681335"/>
                  <a:pt x="2258990" y="1688473"/>
                  <a:pt x="2274156" y="1693827"/>
                </a:cubicBezTo>
                <a:cubicBezTo>
                  <a:pt x="2291553" y="1699626"/>
                  <a:pt x="2305382" y="1709886"/>
                  <a:pt x="2316535" y="1723714"/>
                </a:cubicBezTo>
                <a:cubicBezTo>
                  <a:pt x="2334825" y="1746020"/>
                  <a:pt x="2344193" y="1771447"/>
                  <a:pt x="2352223" y="1797320"/>
                </a:cubicBezTo>
                <a:cubicBezTo>
                  <a:pt x="2364713" y="1837914"/>
                  <a:pt x="2378988" y="1876725"/>
                  <a:pt x="2420922" y="1903044"/>
                </a:cubicBezTo>
                <a:cubicBezTo>
                  <a:pt x="2433412" y="1911073"/>
                  <a:pt x="2443671" y="1922226"/>
                  <a:pt x="2454378" y="1932933"/>
                </a:cubicBezTo>
                <a:cubicBezTo>
                  <a:pt x="2451701" y="1944085"/>
                  <a:pt x="2444117" y="1952561"/>
                  <a:pt x="2429397" y="1955683"/>
                </a:cubicBezTo>
                <a:cubicBezTo>
                  <a:pt x="2335717" y="1975758"/>
                  <a:pt x="2342855" y="2033749"/>
                  <a:pt x="2345531" y="2099325"/>
                </a:cubicBezTo>
                <a:cubicBezTo>
                  <a:pt x="2348654" y="2180514"/>
                  <a:pt x="2403970" y="2217986"/>
                  <a:pt x="2471776" y="2249659"/>
                </a:cubicBezTo>
                <a:cubicBezTo>
                  <a:pt x="2494973" y="2260365"/>
                  <a:pt x="2527983" y="2259919"/>
                  <a:pt x="2536904" y="2293822"/>
                </a:cubicBezTo>
                <a:cubicBezTo>
                  <a:pt x="2498987" y="2325940"/>
                  <a:pt x="2452594" y="2300067"/>
                  <a:pt x="2411552" y="2308990"/>
                </a:cubicBezTo>
                <a:cubicBezTo>
                  <a:pt x="2377650" y="2316572"/>
                  <a:pt x="2321888" y="2312558"/>
                  <a:pt x="2367836" y="2371888"/>
                </a:cubicBezTo>
                <a:cubicBezTo>
                  <a:pt x="2381219" y="2389286"/>
                  <a:pt x="2365606" y="2401777"/>
                  <a:pt x="2348654" y="2403561"/>
                </a:cubicBezTo>
                <a:cubicBezTo>
                  <a:pt x="2211257" y="2416497"/>
                  <a:pt x="2274603" y="2536943"/>
                  <a:pt x="2230439" y="2599842"/>
                </a:cubicBezTo>
                <a:cubicBezTo>
                  <a:pt x="2217948" y="2616793"/>
                  <a:pt x="2230885" y="2647128"/>
                  <a:pt x="2250067" y="2654712"/>
                </a:cubicBezTo>
                <a:cubicBezTo>
                  <a:pt x="2371851" y="2703781"/>
                  <a:pt x="2388355" y="2819766"/>
                  <a:pt x="2447240" y="2920137"/>
                </a:cubicBezTo>
                <a:cubicBezTo>
                  <a:pt x="2383449" y="2959840"/>
                  <a:pt x="2306721" y="2968315"/>
                  <a:pt x="2237577" y="2994189"/>
                </a:cubicBezTo>
                <a:cubicBezTo>
                  <a:pt x="2165755" y="3020953"/>
                  <a:pt x="2165755" y="3041028"/>
                  <a:pt x="2225086" y="3119541"/>
                </a:cubicBezTo>
                <a:cubicBezTo>
                  <a:pt x="2070738" y="3136492"/>
                  <a:pt x="2070738" y="3136492"/>
                  <a:pt x="2118023" y="3260060"/>
                </a:cubicBezTo>
                <a:cubicBezTo>
                  <a:pt x="2053116" y="3265636"/>
                  <a:pt x="1994902" y="3378944"/>
                  <a:pt x="1964679" y="3479817"/>
                </a:cubicBezTo>
                <a:lnTo>
                  <a:pt x="1955875" y="3516632"/>
                </a:lnTo>
                <a:lnTo>
                  <a:pt x="1953287" y="3497155"/>
                </a:lnTo>
                <a:cubicBezTo>
                  <a:pt x="1952397" y="3492238"/>
                  <a:pt x="1951687" y="3490747"/>
                  <a:pt x="1951185" y="3493814"/>
                </a:cubicBezTo>
                <a:cubicBezTo>
                  <a:pt x="1950850" y="3495932"/>
                  <a:pt x="1950766" y="3502714"/>
                  <a:pt x="1950905" y="3512985"/>
                </a:cubicBezTo>
                <a:lnTo>
                  <a:pt x="1951483" y="3534997"/>
                </a:lnTo>
                <a:lnTo>
                  <a:pt x="1947593" y="3551262"/>
                </a:lnTo>
                <a:cubicBezTo>
                  <a:pt x="1940145" y="3594834"/>
                  <a:pt x="1941027" y="3627788"/>
                  <a:pt x="1952901" y="3635101"/>
                </a:cubicBezTo>
                <a:lnTo>
                  <a:pt x="1955653" y="3635212"/>
                </a:lnTo>
                <a:lnTo>
                  <a:pt x="1957374" y="3667901"/>
                </a:lnTo>
                <a:cubicBezTo>
                  <a:pt x="1962225" y="3750428"/>
                  <a:pt x="1969251" y="3832398"/>
                  <a:pt x="1976612" y="3838643"/>
                </a:cubicBezTo>
                <a:cubicBezTo>
                  <a:pt x="2054679" y="3905111"/>
                  <a:pt x="2007838" y="4054998"/>
                  <a:pt x="2155495" y="4074180"/>
                </a:cubicBezTo>
                <a:cubicBezTo>
                  <a:pt x="2221963" y="4083102"/>
                  <a:pt x="2254082" y="4137526"/>
                  <a:pt x="2302706" y="4167860"/>
                </a:cubicBezTo>
                <a:cubicBezTo>
                  <a:pt x="2472222" y="4272692"/>
                  <a:pt x="2585528" y="4407858"/>
                  <a:pt x="2638168" y="4593433"/>
                </a:cubicBezTo>
                <a:cubicBezTo>
                  <a:pt x="2652890" y="4644734"/>
                  <a:pt x="2708205" y="4686220"/>
                  <a:pt x="2743893" y="4731276"/>
                </a:cubicBezTo>
                <a:cubicBezTo>
                  <a:pt x="2726495" y="4764733"/>
                  <a:pt x="2632815" y="4693358"/>
                  <a:pt x="2665826" y="4780346"/>
                </a:cubicBezTo>
                <a:cubicBezTo>
                  <a:pt x="2690807" y="4845922"/>
                  <a:pt x="2755044" y="4886516"/>
                  <a:pt x="2815268" y="4924880"/>
                </a:cubicBezTo>
                <a:cubicBezTo>
                  <a:pt x="2884412" y="4968597"/>
                  <a:pt x="2960693" y="5003839"/>
                  <a:pt x="2991474" y="5085474"/>
                </a:cubicBezTo>
                <a:cubicBezTo>
                  <a:pt x="2998165" y="5102871"/>
                  <a:pt x="4460905" y="6373345"/>
                  <a:pt x="6494644" y="6212306"/>
                </a:cubicBezTo>
                <a:cubicBezTo>
                  <a:pt x="6826983" y="6185986"/>
                  <a:pt x="8139389" y="5921007"/>
                  <a:pt x="8314257" y="5863906"/>
                </a:cubicBezTo>
                <a:cubicBezTo>
                  <a:pt x="8494032" y="5805022"/>
                  <a:pt x="8647935" y="5697514"/>
                  <a:pt x="8832618" y="5651566"/>
                </a:cubicBezTo>
                <a:cubicBezTo>
                  <a:pt x="8930311" y="5627477"/>
                  <a:pt x="9024437" y="5583314"/>
                  <a:pt x="9009270" y="5457516"/>
                </a:cubicBezTo>
                <a:cubicBezTo>
                  <a:pt x="9004809" y="5421829"/>
                  <a:pt x="9030682" y="5392832"/>
                  <a:pt x="9071277" y="5403093"/>
                </a:cubicBezTo>
                <a:cubicBezTo>
                  <a:pt x="9148005" y="5422721"/>
                  <a:pt x="9182800" y="5370974"/>
                  <a:pt x="9225625" y="5332164"/>
                </a:cubicBezTo>
                <a:cubicBezTo>
                  <a:pt x="9301462" y="5263465"/>
                  <a:pt x="9374174" y="5190305"/>
                  <a:pt x="9495066" y="5178707"/>
                </a:cubicBezTo>
                <a:cubicBezTo>
                  <a:pt x="9471869" y="5124284"/>
                  <a:pt x="9432166" y="5132760"/>
                  <a:pt x="9396033" y="5143912"/>
                </a:cubicBezTo>
                <a:cubicBezTo>
                  <a:pt x="9300569" y="5173800"/>
                  <a:pt x="9206890" y="5207257"/>
                  <a:pt x="9111425" y="5236700"/>
                </a:cubicBezTo>
                <a:cubicBezTo>
                  <a:pt x="9049418" y="5255881"/>
                  <a:pt x="8987412" y="5282647"/>
                  <a:pt x="8904438" y="5261234"/>
                </a:cubicBezTo>
                <a:cubicBezTo>
                  <a:pt x="8975813" y="5151941"/>
                  <a:pt x="9097597" y="5132760"/>
                  <a:pt x="9196183" y="5098857"/>
                </a:cubicBezTo>
                <a:cubicBezTo>
                  <a:pt x="9319305" y="5056478"/>
                  <a:pt x="9392019" y="4976627"/>
                  <a:pt x="9478560" y="4887855"/>
                </a:cubicBezTo>
                <a:cubicBezTo>
                  <a:pt x="9387557" y="4866441"/>
                  <a:pt x="9331795" y="4932018"/>
                  <a:pt x="9260867" y="4928449"/>
                </a:cubicBezTo>
                <a:cubicBezTo>
                  <a:pt x="9256852" y="4916851"/>
                  <a:pt x="9250606" y="4900345"/>
                  <a:pt x="9251499" y="4899899"/>
                </a:cubicBezTo>
                <a:cubicBezTo>
                  <a:pt x="9367929" y="4851275"/>
                  <a:pt x="9421906" y="4759379"/>
                  <a:pt x="9440197" y="4648749"/>
                </a:cubicBezTo>
                <a:cubicBezTo>
                  <a:pt x="9449564" y="4591648"/>
                  <a:pt x="9491943" y="4573805"/>
                  <a:pt x="9533430" y="4547485"/>
                </a:cubicBezTo>
                <a:cubicBezTo>
                  <a:pt x="9679302" y="4454252"/>
                  <a:pt x="9833204" y="4370832"/>
                  <a:pt x="9953203" y="4242804"/>
                </a:cubicBezTo>
                <a:cubicBezTo>
                  <a:pt x="9814915" y="4259755"/>
                  <a:pt x="9703837" y="4343175"/>
                  <a:pt x="9555288" y="4378862"/>
                </a:cubicBezTo>
                <a:cubicBezTo>
                  <a:pt x="9673502" y="4238788"/>
                  <a:pt x="9826959" y="4167860"/>
                  <a:pt x="9966586" y="4082655"/>
                </a:cubicBezTo>
                <a:cubicBezTo>
                  <a:pt x="10030377" y="4043845"/>
                  <a:pt x="10089262" y="3994330"/>
                  <a:pt x="10165990" y="3973363"/>
                </a:cubicBezTo>
                <a:cubicBezTo>
                  <a:pt x="10193202" y="3965780"/>
                  <a:pt x="10238703" y="3950166"/>
                  <a:pt x="10216399" y="3908679"/>
                </a:cubicBezTo>
                <a:cubicBezTo>
                  <a:pt x="10197663" y="3874331"/>
                  <a:pt x="10161083" y="3884591"/>
                  <a:pt x="10127626" y="3894850"/>
                </a:cubicBezTo>
                <a:cubicBezTo>
                  <a:pt x="10047329" y="3919832"/>
                  <a:pt x="9964356" y="3920278"/>
                  <a:pt x="9855955" y="3919832"/>
                </a:cubicBezTo>
                <a:cubicBezTo>
                  <a:pt x="9946958" y="3806078"/>
                  <a:pt x="10113798" y="3839981"/>
                  <a:pt x="10191863" y="3720428"/>
                </a:cubicBezTo>
                <a:cubicBezTo>
                  <a:pt x="10094168" y="3699908"/>
                  <a:pt x="10019226" y="3742732"/>
                  <a:pt x="9940267" y="3751209"/>
                </a:cubicBezTo>
                <a:cubicBezTo>
                  <a:pt x="9868892" y="3758793"/>
                  <a:pt x="9851048" y="3738272"/>
                  <a:pt x="9867999" y="3672696"/>
                </a:cubicBezTo>
                <a:cubicBezTo>
                  <a:pt x="9894319" y="3570541"/>
                  <a:pt x="9855062" y="3517902"/>
                  <a:pt x="9751124" y="3546005"/>
                </a:cubicBezTo>
                <a:cubicBezTo>
                  <a:pt x="9654767" y="3572325"/>
                  <a:pt x="9644954" y="3533961"/>
                  <a:pt x="9670381" y="3475523"/>
                </a:cubicBezTo>
                <a:cubicBezTo>
                  <a:pt x="9707406" y="3390319"/>
                  <a:pt x="9665473" y="3324744"/>
                  <a:pt x="9636477" y="3253369"/>
                </a:cubicBezTo>
                <a:cubicBezTo>
                  <a:pt x="9592761" y="3144969"/>
                  <a:pt x="9611496" y="3091437"/>
                  <a:pt x="9706514" y="3010694"/>
                </a:cubicBezTo>
                <a:cubicBezTo>
                  <a:pt x="9760045" y="2965639"/>
                  <a:pt x="9817591" y="2927274"/>
                  <a:pt x="9895211" y="2888019"/>
                </a:cubicBezTo>
                <a:cubicBezTo>
                  <a:pt x="9716328" y="2867052"/>
                  <a:pt x="9903688" y="2794785"/>
                  <a:pt x="9840788" y="2750175"/>
                </a:cubicBezTo>
                <a:cubicBezTo>
                  <a:pt x="9714544" y="2731886"/>
                  <a:pt x="9611496" y="2874636"/>
                  <a:pt x="9439750" y="2834041"/>
                </a:cubicBezTo>
                <a:cubicBezTo>
                  <a:pt x="9652090" y="2710474"/>
                  <a:pt x="9886290" y="2553894"/>
                  <a:pt x="10040191" y="2389286"/>
                </a:cubicBezTo>
                <a:cubicBezTo>
                  <a:pt x="10004504" y="2351814"/>
                  <a:pt x="9969263" y="2386610"/>
                  <a:pt x="9939374" y="2373227"/>
                </a:cubicBezTo>
                <a:cubicBezTo>
                  <a:pt x="9940713" y="2364304"/>
                  <a:pt x="9938036" y="2351368"/>
                  <a:pt x="9943389" y="2347353"/>
                </a:cubicBezTo>
                <a:cubicBezTo>
                  <a:pt x="10058482" y="2257688"/>
                  <a:pt x="10059820" y="2255458"/>
                  <a:pt x="9937144" y="2189436"/>
                </a:cubicBezTo>
                <a:cubicBezTo>
                  <a:pt x="9894319" y="2166240"/>
                  <a:pt x="9897888" y="2145719"/>
                  <a:pt x="9920638" y="2116723"/>
                </a:cubicBezTo>
                <a:cubicBezTo>
                  <a:pt x="9936698" y="2096202"/>
                  <a:pt x="9956772" y="2078359"/>
                  <a:pt x="9947404" y="2033304"/>
                </a:cubicBezTo>
                <a:cubicBezTo>
                  <a:pt x="9880044" y="2090850"/>
                  <a:pt x="9554842" y="2188098"/>
                  <a:pt x="9497296" y="2182299"/>
                </a:cubicBezTo>
                <a:cubicBezTo>
                  <a:pt x="9432613" y="2175607"/>
                  <a:pt x="9211796" y="2195682"/>
                  <a:pt x="9144883" y="2211295"/>
                </a:cubicBezTo>
                <a:cubicBezTo>
                  <a:pt x="9148451" y="2208172"/>
                  <a:pt x="9152020" y="2205050"/>
                  <a:pt x="9155589" y="2201927"/>
                </a:cubicBezTo>
                <a:cubicBezTo>
                  <a:pt x="9219380" y="2140366"/>
                  <a:pt x="9284064" y="2078804"/>
                  <a:pt x="9322428" y="1998954"/>
                </a:cubicBezTo>
                <a:cubicBezTo>
                  <a:pt x="9324212" y="1995831"/>
                  <a:pt x="9325104" y="1993155"/>
                  <a:pt x="9329119" y="1994047"/>
                </a:cubicBezTo>
                <a:cubicBezTo>
                  <a:pt x="9364360" y="2003415"/>
                  <a:pt x="9359900" y="1980218"/>
                  <a:pt x="9360345" y="1961483"/>
                </a:cubicBezTo>
                <a:cubicBezTo>
                  <a:pt x="9360791" y="1942301"/>
                  <a:pt x="9366590" y="1927134"/>
                  <a:pt x="9392465" y="1928918"/>
                </a:cubicBezTo>
                <a:cubicBezTo>
                  <a:pt x="9393803" y="1928918"/>
                  <a:pt x="9395586" y="1928471"/>
                  <a:pt x="9397371" y="1928025"/>
                </a:cubicBezTo>
                <a:cubicBezTo>
                  <a:pt x="9409416" y="1924903"/>
                  <a:pt x="9447334" y="1874048"/>
                  <a:pt x="9441534" y="1864680"/>
                </a:cubicBezTo>
                <a:cubicBezTo>
                  <a:pt x="9428598" y="1844160"/>
                  <a:pt x="9441980" y="1833899"/>
                  <a:pt x="9453133" y="1821855"/>
                </a:cubicBezTo>
                <a:cubicBezTo>
                  <a:pt x="9468746" y="1805350"/>
                  <a:pt x="9484359" y="1789737"/>
                  <a:pt x="9500865" y="1774123"/>
                </a:cubicBezTo>
                <a:cubicBezTo>
                  <a:pt x="9516924" y="1758957"/>
                  <a:pt x="9533430" y="1744681"/>
                  <a:pt x="9549935" y="1729961"/>
                </a:cubicBezTo>
                <a:cubicBezTo>
                  <a:pt x="9589192" y="1715239"/>
                  <a:pt x="9628893" y="1702302"/>
                  <a:pt x="9670381" y="1692042"/>
                </a:cubicBezTo>
                <a:cubicBezTo>
                  <a:pt x="9701161" y="1684013"/>
                  <a:pt x="9735511" y="1673752"/>
                  <a:pt x="9750231" y="1622006"/>
                </a:cubicBezTo>
                <a:cubicBezTo>
                  <a:pt x="9717666" y="1627805"/>
                  <a:pt x="9685101" y="1634942"/>
                  <a:pt x="9652537" y="1642080"/>
                </a:cubicBezTo>
                <a:cubicBezTo>
                  <a:pt x="9682871" y="1616207"/>
                  <a:pt x="9712314" y="1590333"/>
                  <a:pt x="9740417" y="1563121"/>
                </a:cubicBezTo>
                <a:cubicBezTo>
                  <a:pt x="9763614" y="1540370"/>
                  <a:pt x="9782350" y="1514943"/>
                  <a:pt x="9789041" y="1483271"/>
                </a:cubicBezTo>
                <a:cubicBezTo>
                  <a:pt x="9790825" y="1475241"/>
                  <a:pt x="9792164" y="1466765"/>
                  <a:pt x="9783687" y="1460966"/>
                </a:cubicBezTo>
                <a:cubicBezTo>
                  <a:pt x="9774320" y="1454275"/>
                  <a:pt x="9767183" y="1459628"/>
                  <a:pt x="9760491" y="1464534"/>
                </a:cubicBezTo>
                <a:cubicBezTo>
                  <a:pt x="9732833" y="1484608"/>
                  <a:pt x="9704730" y="1504237"/>
                  <a:pt x="9677518" y="1524757"/>
                </a:cubicBezTo>
                <a:cubicBezTo>
                  <a:pt x="9641385" y="1551968"/>
                  <a:pt x="9605696" y="1579627"/>
                  <a:pt x="9570010" y="1606839"/>
                </a:cubicBezTo>
                <a:cubicBezTo>
                  <a:pt x="9619525" y="1551077"/>
                  <a:pt x="9674395" y="1501114"/>
                  <a:pt x="9733726" y="1455166"/>
                </a:cubicBezTo>
                <a:cubicBezTo>
                  <a:pt x="9776551" y="1421710"/>
                  <a:pt x="9819376" y="1388253"/>
                  <a:pt x="9851495" y="1345427"/>
                </a:cubicBezTo>
                <a:cubicBezTo>
                  <a:pt x="9867999" y="1324015"/>
                  <a:pt x="9875583" y="1299926"/>
                  <a:pt x="9876922" y="1273161"/>
                </a:cubicBezTo>
                <a:cubicBezTo>
                  <a:pt x="9876922" y="1266023"/>
                  <a:pt x="9876029" y="1257993"/>
                  <a:pt x="9866661" y="1254870"/>
                </a:cubicBezTo>
                <a:cubicBezTo>
                  <a:pt x="9857294" y="1252194"/>
                  <a:pt x="9851940" y="1257993"/>
                  <a:pt x="9848372" y="1264238"/>
                </a:cubicBezTo>
                <a:cubicBezTo>
                  <a:pt x="9844357" y="1271376"/>
                  <a:pt x="9839449" y="1277175"/>
                  <a:pt x="9832313" y="1281636"/>
                </a:cubicBezTo>
                <a:cubicBezTo>
                  <a:pt x="9769859" y="1322677"/>
                  <a:pt x="9715436" y="1371747"/>
                  <a:pt x="9659674" y="1419479"/>
                </a:cubicBezTo>
                <a:cubicBezTo>
                  <a:pt x="9579824" y="1487731"/>
                  <a:pt x="9501311" y="1557322"/>
                  <a:pt x="9405847" y="1608623"/>
                </a:cubicBezTo>
                <a:cubicBezTo>
                  <a:pt x="9369714" y="1627805"/>
                  <a:pt x="9332242" y="1644310"/>
                  <a:pt x="9303246" y="1646987"/>
                </a:cubicBezTo>
                <a:cubicBezTo>
                  <a:pt x="9406293" y="1566690"/>
                  <a:pt x="9503095" y="1482825"/>
                  <a:pt x="9589192" y="1389145"/>
                </a:cubicBezTo>
                <a:cubicBezTo>
                  <a:pt x="9676180" y="1294573"/>
                  <a:pt x="9751570" y="1193756"/>
                  <a:pt x="9803762" y="1078218"/>
                </a:cubicBezTo>
                <a:cubicBezTo>
                  <a:pt x="9809116" y="1066174"/>
                  <a:pt x="9812238" y="1054575"/>
                  <a:pt x="9830974" y="1055913"/>
                </a:cubicBezTo>
                <a:cubicBezTo>
                  <a:pt x="9839449" y="1056360"/>
                  <a:pt x="9842126" y="1049222"/>
                  <a:pt x="9839896" y="1042084"/>
                </a:cubicBezTo>
                <a:cubicBezTo>
                  <a:pt x="9825621" y="991230"/>
                  <a:pt x="9851940" y="958665"/>
                  <a:pt x="9893427" y="933683"/>
                </a:cubicBezTo>
                <a:cubicBezTo>
                  <a:pt x="9906364" y="925654"/>
                  <a:pt x="9907256" y="918070"/>
                  <a:pt x="9897441" y="906472"/>
                </a:cubicBezTo>
                <a:cubicBezTo>
                  <a:pt x="9884058" y="890413"/>
                  <a:pt x="9885397" y="873015"/>
                  <a:pt x="9892535" y="856509"/>
                </a:cubicBezTo>
                <a:cubicBezTo>
                  <a:pt x="9896550" y="846249"/>
                  <a:pt x="9901903" y="836436"/>
                  <a:pt x="9906364" y="826622"/>
                </a:cubicBezTo>
                <a:cubicBezTo>
                  <a:pt x="9909487" y="820375"/>
                  <a:pt x="9914839" y="813685"/>
                  <a:pt x="9906809" y="806993"/>
                </a:cubicBezTo>
                <a:cubicBezTo>
                  <a:pt x="9899226" y="801193"/>
                  <a:pt x="9891642" y="804762"/>
                  <a:pt x="9884505" y="807440"/>
                </a:cubicBezTo>
                <a:cubicBezTo>
                  <a:pt x="9850156" y="819484"/>
                  <a:pt x="9830082" y="842235"/>
                  <a:pt x="9821160" y="874800"/>
                </a:cubicBezTo>
                <a:cubicBezTo>
                  <a:pt x="9814468" y="898888"/>
                  <a:pt x="9807331" y="900227"/>
                  <a:pt x="9787256" y="881491"/>
                </a:cubicBezTo>
                <a:cubicBezTo>
                  <a:pt x="9772090" y="867216"/>
                  <a:pt x="9758707" y="868554"/>
                  <a:pt x="9746216" y="880152"/>
                </a:cubicBezTo>
                <a:cubicBezTo>
                  <a:pt x="9739525" y="885951"/>
                  <a:pt x="9735511" y="893981"/>
                  <a:pt x="9730603" y="901118"/>
                </a:cubicBezTo>
                <a:cubicBezTo>
                  <a:pt x="9706067" y="938144"/>
                  <a:pt x="9680195" y="974278"/>
                  <a:pt x="9640046" y="998813"/>
                </a:cubicBezTo>
                <a:cubicBezTo>
                  <a:pt x="9622202" y="1009966"/>
                  <a:pt x="9603020" y="1018887"/>
                  <a:pt x="9575363" y="1010412"/>
                </a:cubicBezTo>
                <a:cubicBezTo>
                  <a:pt x="9592761" y="1000151"/>
                  <a:pt x="9610158" y="998813"/>
                  <a:pt x="9626217" y="994352"/>
                </a:cubicBezTo>
                <a:cubicBezTo>
                  <a:pt x="9642276" y="989891"/>
                  <a:pt x="9650753" y="982753"/>
                  <a:pt x="9638707" y="966694"/>
                </a:cubicBezTo>
                <a:cubicBezTo>
                  <a:pt x="9632016" y="957773"/>
                  <a:pt x="9632462" y="950189"/>
                  <a:pt x="9638707" y="942606"/>
                </a:cubicBezTo>
                <a:cubicBezTo>
                  <a:pt x="9658782" y="918070"/>
                  <a:pt x="9668596" y="884167"/>
                  <a:pt x="9710975" y="881491"/>
                </a:cubicBezTo>
                <a:cubicBezTo>
                  <a:pt x="9713205" y="881491"/>
                  <a:pt x="9715436" y="879706"/>
                  <a:pt x="9717666" y="878367"/>
                </a:cubicBezTo>
                <a:cubicBezTo>
                  <a:pt x="9726142" y="873461"/>
                  <a:pt x="9735511" y="868108"/>
                  <a:pt x="9732387" y="856509"/>
                </a:cubicBezTo>
                <a:cubicBezTo>
                  <a:pt x="9728818" y="844911"/>
                  <a:pt x="9717220" y="842235"/>
                  <a:pt x="9706960" y="840896"/>
                </a:cubicBezTo>
                <a:cubicBezTo>
                  <a:pt x="9680640" y="837773"/>
                  <a:pt x="9660120" y="848926"/>
                  <a:pt x="9640492" y="861417"/>
                </a:cubicBezTo>
                <a:cubicBezTo>
                  <a:pt x="9592761" y="892197"/>
                  <a:pt x="9553504" y="931453"/>
                  <a:pt x="9512463" y="968925"/>
                </a:cubicBezTo>
                <a:cubicBezTo>
                  <a:pt x="9450902" y="1025132"/>
                  <a:pt x="9396925" y="1088923"/>
                  <a:pt x="9328673" y="1138886"/>
                </a:cubicBezTo>
                <a:cubicBezTo>
                  <a:pt x="9125701" y="1286989"/>
                  <a:pt x="8925851" y="1438662"/>
                  <a:pt x="8716634" y="1580073"/>
                </a:cubicBezTo>
                <a:cubicBezTo>
                  <a:pt x="8639459" y="1632266"/>
                  <a:pt x="8560501" y="1681782"/>
                  <a:pt x="8480649" y="1729961"/>
                </a:cubicBezTo>
                <a:cubicBezTo>
                  <a:pt x="8480204" y="1727283"/>
                  <a:pt x="8479758" y="1725499"/>
                  <a:pt x="8479312" y="1722377"/>
                </a:cubicBezTo>
                <a:cubicBezTo>
                  <a:pt x="8479312" y="1720147"/>
                  <a:pt x="8479312" y="1717469"/>
                  <a:pt x="8479312" y="1715239"/>
                </a:cubicBezTo>
                <a:cubicBezTo>
                  <a:pt x="8535965" y="1684013"/>
                  <a:pt x="8591727" y="1650555"/>
                  <a:pt x="8645704" y="1615314"/>
                </a:cubicBezTo>
                <a:cubicBezTo>
                  <a:pt x="8778194" y="1528326"/>
                  <a:pt x="8899531" y="1430631"/>
                  <a:pt x="9002133" y="1314647"/>
                </a:cubicBezTo>
                <a:cubicBezTo>
                  <a:pt x="9010609" y="1305280"/>
                  <a:pt x="9019977" y="1303048"/>
                  <a:pt x="9033805" y="1305280"/>
                </a:cubicBezTo>
                <a:cubicBezTo>
                  <a:pt x="9078415" y="1312863"/>
                  <a:pt x="9092243" y="1299481"/>
                  <a:pt x="9083322" y="1259778"/>
                </a:cubicBezTo>
                <a:cubicBezTo>
                  <a:pt x="9081092" y="1249964"/>
                  <a:pt x="9080645" y="1241934"/>
                  <a:pt x="9088228" y="1233458"/>
                </a:cubicBezTo>
                <a:cubicBezTo>
                  <a:pt x="9122132" y="1195541"/>
                  <a:pt x="9157819" y="1158961"/>
                  <a:pt x="9196629" y="1124611"/>
                </a:cubicBezTo>
                <a:cubicBezTo>
                  <a:pt x="9268451" y="1061266"/>
                  <a:pt x="9345625" y="1002828"/>
                  <a:pt x="9412538" y="935022"/>
                </a:cubicBezTo>
                <a:cubicBezTo>
                  <a:pt x="9432166" y="914501"/>
                  <a:pt x="9446888" y="891304"/>
                  <a:pt x="9455363" y="864985"/>
                </a:cubicBezTo>
                <a:cubicBezTo>
                  <a:pt x="9458040" y="856063"/>
                  <a:pt x="9459378" y="844911"/>
                  <a:pt x="9448672" y="838220"/>
                </a:cubicBezTo>
                <a:cubicBezTo>
                  <a:pt x="9438412" y="831528"/>
                  <a:pt x="9430829" y="839112"/>
                  <a:pt x="9423691" y="844465"/>
                </a:cubicBezTo>
                <a:cubicBezTo>
                  <a:pt x="9393803" y="866323"/>
                  <a:pt x="9363468" y="888628"/>
                  <a:pt x="9333580" y="910932"/>
                </a:cubicBezTo>
                <a:cubicBezTo>
                  <a:pt x="9303246" y="933238"/>
                  <a:pt x="9273357" y="956434"/>
                  <a:pt x="9241685" y="980077"/>
                </a:cubicBezTo>
                <a:cubicBezTo>
                  <a:pt x="9239455" y="969817"/>
                  <a:pt x="9246146" y="967587"/>
                  <a:pt x="9249715" y="964018"/>
                </a:cubicBezTo>
                <a:cubicBezTo>
                  <a:pt x="9300123" y="913610"/>
                  <a:pt x="9355439" y="867662"/>
                  <a:pt x="9412538" y="823499"/>
                </a:cubicBezTo>
                <a:cubicBezTo>
                  <a:pt x="9456702" y="789149"/>
                  <a:pt x="9499526" y="753015"/>
                  <a:pt x="9528522" y="706176"/>
                </a:cubicBezTo>
                <a:cubicBezTo>
                  <a:pt x="9539675" y="687886"/>
                  <a:pt x="9545474" y="668704"/>
                  <a:pt x="9542798" y="647292"/>
                </a:cubicBezTo>
                <a:cubicBezTo>
                  <a:pt x="9541905" y="640600"/>
                  <a:pt x="9541014" y="633909"/>
                  <a:pt x="9532091" y="631679"/>
                </a:cubicBezTo>
                <a:cubicBezTo>
                  <a:pt x="9524953" y="629894"/>
                  <a:pt x="9520493" y="633909"/>
                  <a:pt x="9516924" y="638370"/>
                </a:cubicBezTo>
                <a:cubicBezTo>
                  <a:pt x="9510679" y="646399"/>
                  <a:pt x="9504434" y="654429"/>
                  <a:pt x="9495512" y="660675"/>
                </a:cubicBezTo>
                <a:cubicBezTo>
                  <a:pt x="9441980" y="698146"/>
                  <a:pt x="9392019" y="739187"/>
                  <a:pt x="9343394" y="781565"/>
                </a:cubicBezTo>
                <a:cubicBezTo>
                  <a:pt x="9263543" y="850710"/>
                  <a:pt x="9184585" y="921193"/>
                  <a:pt x="9090906" y="975617"/>
                </a:cubicBezTo>
                <a:cubicBezTo>
                  <a:pt x="9055664" y="996136"/>
                  <a:pt x="9019084" y="1014427"/>
                  <a:pt x="8976705" y="1023348"/>
                </a:cubicBezTo>
                <a:cubicBezTo>
                  <a:pt x="8978044" y="1018887"/>
                  <a:pt x="8980721" y="1016211"/>
                  <a:pt x="8983397" y="1013981"/>
                </a:cubicBezTo>
                <a:cubicBezTo>
                  <a:pt x="9073061" y="941713"/>
                  <a:pt x="9159604" y="867216"/>
                  <a:pt x="9238116" y="784688"/>
                </a:cubicBezTo>
                <a:cubicBezTo>
                  <a:pt x="9334918" y="682979"/>
                  <a:pt x="9417446" y="572348"/>
                  <a:pt x="9474545" y="446103"/>
                </a:cubicBezTo>
                <a:cubicBezTo>
                  <a:pt x="9477222" y="440751"/>
                  <a:pt x="9479007" y="435843"/>
                  <a:pt x="9486143" y="435843"/>
                </a:cubicBezTo>
                <a:cubicBezTo>
                  <a:pt x="9504434" y="436289"/>
                  <a:pt x="9506218" y="427368"/>
                  <a:pt x="9503541" y="412646"/>
                </a:cubicBezTo>
                <a:cubicBezTo>
                  <a:pt x="9496404" y="376512"/>
                  <a:pt x="9508449" y="346179"/>
                  <a:pt x="9539229" y="325658"/>
                </a:cubicBezTo>
                <a:cubicBezTo>
                  <a:pt x="9561533" y="310491"/>
                  <a:pt x="9580269" y="297108"/>
                  <a:pt x="9554396" y="268558"/>
                </a:cubicBezTo>
                <a:cubicBezTo>
                  <a:pt x="9548150" y="261867"/>
                  <a:pt x="9550382" y="252053"/>
                  <a:pt x="9552612" y="243131"/>
                </a:cubicBezTo>
                <a:cubicBezTo>
                  <a:pt x="9555734" y="229748"/>
                  <a:pt x="9562872" y="219042"/>
                  <a:pt x="9570901" y="207890"/>
                </a:cubicBezTo>
                <a:cubicBezTo>
                  <a:pt x="9575363" y="201645"/>
                  <a:pt x="9580715" y="193168"/>
                  <a:pt x="9574470" y="186031"/>
                </a:cubicBezTo>
                <a:cubicBezTo>
                  <a:pt x="9570901" y="181793"/>
                  <a:pt x="9566775" y="181124"/>
                  <a:pt x="9562593" y="1818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6F80D99-0A1D-4F23-8296-4A29356A0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18" y="1820333"/>
            <a:ext cx="4052563" cy="34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17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877D075A-9E40-B544-A25C-FF9B97767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9509"/>
            <a:ext cx="9144000" cy="1655762"/>
          </a:xfrm>
        </p:spPr>
        <p:txBody>
          <a:bodyPr>
            <a:normAutofit/>
          </a:bodyPr>
          <a:lstStyle/>
          <a:p>
            <a:r>
              <a:rPr lang="sv-SE" sz="2800" dirty="0">
                <a:solidFill>
                  <a:schemeClr val="bg1"/>
                </a:solidFill>
              </a:rPr>
              <a:t>Kosttillskott för dig som ska bli mamma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52FAB66-3E08-9046-AD8E-B7069C4D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342" y="2659024"/>
            <a:ext cx="1084730" cy="95635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168BDEA-14A5-264B-8D17-841BB4A01D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92389" y="2624730"/>
            <a:ext cx="4966590" cy="11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32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B82384F-A955-4A11-B21B-61E037C61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792842"/>
            <a:ext cx="10905066" cy="3272314"/>
          </a:xfrm>
          <a:prstGeom prst="rect">
            <a:avLst/>
          </a:prstGeom>
        </p:spPr>
      </p:pic>
      <p:sp>
        <p:nvSpPr>
          <p:cNvPr id="6" name="Shape 189">
            <a:extLst>
              <a:ext uri="{FF2B5EF4-FFF2-40B4-BE49-F238E27FC236}">
                <a16:creationId xmlns:a16="http://schemas.microsoft.com/office/drawing/2014/main" id="{4046600A-201C-4629-8E93-6DA89A8F8B5E}"/>
              </a:ext>
            </a:extLst>
          </p:cNvPr>
          <p:cNvSpPr/>
          <p:nvPr/>
        </p:nvSpPr>
        <p:spPr>
          <a:xfrm>
            <a:off x="3387245" y="406135"/>
            <a:ext cx="7866663" cy="48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650240">
              <a:defRPr sz="5000" b="1">
                <a:solidFill>
                  <a:srgbClr val="477DB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marL="0" marR="0" lvl="0" indent="0" algn="r" defTabSz="65024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Corbel"/>
              </a:rPr>
              <a:t>Mål 2021</a:t>
            </a:r>
          </a:p>
        </p:txBody>
      </p:sp>
    </p:spTree>
    <p:extLst>
      <p:ext uri="{BB962C8B-B14F-4D97-AF65-F5344CB8AC3E}">
        <p14:creationId xmlns:p14="http://schemas.microsoft.com/office/powerpoint/2010/main" val="3111887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93944" y="23053"/>
            <a:ext cx="7954962" cy="1234211"/>
          </a:xfrm>
        </p:spPr>
        <p:txBody>
          <a:bodyPr>
            <a:normAutofit/>
          </a:bodyPr>
          <a:lstStyle/>
          <a:p>
            <a:pPr algn="r" defTabSz="650240">
              <a:lnSpc>
                <a:spcPct val="70000"/>
              </a:lnSpc>
              <a:defRPr/>
            </a:pPr>
            <a:r>
              <a:rPr lang="sv-SE" sz="3600" dirty="0">
                <a:solidFill>
                  <a:schemeClr val="tx1">
                    <a:lumMod val="50000"/>
                    <a:lumOff val="50000"/>
                  </a:schemeClr>
                </a:solidFill>
                <a:sym typeface="Corbel"/>
              </a:rPr>
              <a:t>Natalben SE och FI 2021 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3041639" y="1513723"/>
          <a:ext cx="6379867" cy="4407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ruta 6"/>
          <p:cNvSpPr txBox="1"/>
          <p:nvPr/>
        </p:nvSpPr>
        <p:spPr>
          <a:xfrm>
            <a:off x="1391478" y="1229374"/>
            <a:ext cx="3161607" cy="13424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KAM gör personliga besök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Webinar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(Campus Talks) med dietist och barnmorska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Mailings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Varuprover till professionen </a:t>
            </a:r>
          </a:p>
        </p:txBody>
      </p:sp>
      <p:sp>
        <p:nvSpPr>
          <p:cNvPr id="10" name="Rektangel 9"/>
          <p:cNvSpPr/>
          <p:nvPr/>
        </p:nvSpPr>
        <p:spPr>
          <a:xfrm>
            <a:off x="8191763" y="1298215"/>
            <a:ext cx="3154016" cy="27171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Utveckla innehåll på natalben.se och natalben.fi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SoME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kampanj på FB,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Insta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Artikel gravid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90% gravida kvinnor använder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Annonsering tidningar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Google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Ads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kampanjer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Influencer marketing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Sponsring av 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podd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263302" y="4220183"/>
            <a:ext cx="2758129" cy="12141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Apotekskampanjer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KAM gör personliga besök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A6C8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aterial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till apotekspersonalen</a:t>
            </a:r>
          </a:p>
        </p:txBody>
      </p:sp>
      <p:sp>
        <p:nvSpPr>
          <p:cNvPr id="8" name="Pratbubbla: rektangel med rundade hörn 7">
            <a:extLst>
              <a:ext uri="{FF2B5EF4-FFF2-40B4-BE49-F238E27FC236}">
                <a16:creationId xmlns:a16="http://schemas.microsoft.com/office/drawing/2014/main" id="{A66B3E9C-908E-46FD-AD62-EE177BD89291}"/>
              </a:ext>
            </a:extLst>
          </p:cNvPr>
          <p:cNvSpPr/>
          <p:nvPr/>
        </p:nvSpPr>
        <p:spPr>
          <a:xfrm>
            <a:off x="7378377" y="1234973"/>
            <a:ext cx="4570529" cy="2537387"/>
          </a:xfrm>
          <a:prstGeom prst="wedgeRoundRectCallout">
            <a:avLst>
              <a:gd name="adj1" fmla="val -25501"/>
              <a:gd name="adj2" fmla="val 68106"/>
              <a:gd name="adj3" fmla="val 16667"/>
            </a:avLst>
          </a:prstGeom>
          <a:noFill/>
          <a:ln w="38100">
            <a:solidFill>
              <a:srgbClr val="F9D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Pratbubbla: rektangel med rundade hörn 8">
            <a:extLst>
              <a:ext uri="{FF2B5EF4-FFF2-40B4-BE49-F238E27FC236}">
                <a16:creationId xmlns:a16="http://schemas.microsoft.com/office/drawing/2014/main" id="{E22E033E-CCBE-4FC7-A75B-B81DAF69A982}"/>
              </a:ext>
            </a:extLst>
          </p:cNvPr>
          <p:cNvSpPr/>
          <p:nvPr/>
        </p:nvSpPr>
        <p:spPr>
          <a:xfrm>
            <a:off x="1106254" y="982334"/>
            <a:ext cx="3446832" cy="1994789"/>
          </a:xfrm>
          <a:prstGeom prst="wedgeRoundRectCallout">
            <a:avLst>
              <a:gd name="adj1" fmla="val 65280"/>
              <a:gd name="adj2" fmla="val 12586"/>
              <a:gd name="adj3" fmla="val 16667"/>
            </a:avLst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Pratbubbla: rektangel med rundade hörn 10">
            <a:extLst>
              <a:ext uri="{FF2B5EF4-FFF2-40B4-BE49-F238E27FC236}">
                <a16:creationId xmlns:a16="http://schemas.microsoft.com/office/drawing/2014/main" id="{41C1496C-1BAC-4E50-ADA1-2BF10A22B19F}"/>
              </a:ext>
            </a:extLst>
          </p:cNvPr>
          <p:cNvSpPr/>
          <p:nvPr/>
        </p:nvSpPr>
        <p:spPr>
          <a:xfrm>
            <a:off x="243094" y="3706562"/>
            <a:ext cx="2758129" cy="2345062"/>
          </a:xfrm>
          <a:prstGeom prst="wedgeRoundRectCallout">
            <a:avLst>
              <a:gd name="adj1" fmla="val 68149"/>
              <a:gd name="adj2" fmla="val -27707"/>
              <a:gd name="adj3" fmla="val 16667"/>
            </a:avLst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40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86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76FA7E3F-C23D-4AC0-BB94-E5C08CD5E14C}"/>
              </a:ext>
            </a:extLst>
          </p:cNvPr>
          <p:cNvSpPr txBox="1">
            <a:spLocks/>
          </p:cNvSpPr>
          <p:nvPr/>
        </p:nvSpPr>
        <p:spPr>
          <a:xfrm>
            <a:off x="4058954" y="288473"/>
            <a:ext cx="7378236" cy="637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5024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Mål 2021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E4C3C7A-EA53-4F02-895D-ADBF2DDB4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487" y="1258639"/>
            <a:ext cx="8096838" cy="468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91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6A9D9B2-AEDC-4D41-8C11-520369670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20" y="302664"/>
            <a:ext cx="2056118" cy="182984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8BB6BCE-56DE-4C81-B09C-DBB40064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159" y="356009"/>
            <a:ext cx="2128931" cy="1737717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7E034EA4-F46F-4B38-9333-97C5E5BF5971}"/>
              </a:ext>
            </a:extLst>
          </p:cNvPr>
          <p:cNvSpPr txBox="1"/>
          <p:nvPr/>
        </p:nvSpPr>
        <p:spPr>
          <a:xfrm>
            <a:off x="674862" y="1036438"/>
            <a:ext cx="135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Apotek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1DDA45D-16B1-442D-AC02-E6D0B113B192}"/>
              </a:ext>
            </a:extLst>
          </p:cNvPr>
          <p:cNvSpPr txBox="1"/>
          <p:nvPr/>
        </p:nvSpPr>
        <p:spPr>
          <a:xfrm>
            <a:off x="8353995" y="1016564"/>
            <a:ext cx="120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DTC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E51DE066-48E7-415E-89E0-D0CFAB28C195}"/>
              </a:ext>
            </a:extLst>
          </p:cNvPr>
          <p:cNvSpPr txBox="1"/>
          <p:nvPr/>
        </p:nvSpPr>
        <p:spPr>
          <a:xfrm>
            <a:off x="936" y="2606592"/>
            <a:ext cx="4878149" cy="1450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Apotekskampanjer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Låda  innehållande material: folder, 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vykort, införsäljningsblad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Affisch med motiv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Annons Apotekstidning D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anmark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448674F-806A-4D64-B4B1-E7C7CB91AC6A}"/>
              </a:ext>
            </a:extLst>
          </p:cNvPr>
          <p:cNvSpPr txBox="1"/>
          <p:nvPr/>
        </p:nvSpPr>
        <p:spPr>
          <a:xfrm>
            <a:off x="7763983" y="2606592"/>
            <a:ext cx="3731331" cy="4286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advertising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Google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AdWords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campaigns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kampanj i alla länder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Native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Artikel Familjeliv.se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Utveckla innehåll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postafen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 hemsidor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Traffic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advertising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Brickbords annons på tåg i Sverige och Norge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Annons på bussbaksida 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Vepa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Oscarsleden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Gbg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098E1A1B-6FB6-4C31-B25D-9D9AD435B047}"/>
              </a:ext>
            </a:extLst>
          </p:cNvPr>
          <p:cNvSpPr txBox="1">
            <a:spLocks/>
          </p:cNvSpPr>
          <p:nvPr/>
        </p:nvSpPr>
        <p:spPr>
          <a:xfrm>
            <a:off x="294519" y="378647"/>
            <a:ext cx="7571523" cy="6379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5024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Postafen</a:t>
            </a: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 2021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7A881D4-1955-41FF-94CA-5245564E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62" y="4231474"/>
            <a:ext cx="2548932" cy="177070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4665684-60D7-44CF-AE72-006F7EA8E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97" y="2776997"/>
            <a:ext cx="2418432" cy="330965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45398B9-A929-432B-A850-99C9763663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832"/>
          <a:stretch/>
        </p:blipFill>
        <p:spPr>
          <a:xfrm>
            <a:off x="10302799" y="479646"/>
            <a:ext cx="1513314" cy="2126946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E3832457-5F3D-4DE6-876C-762DE71FD3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2886" y="1495850"/>
            <a:ext cx="1972589" cy="11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00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9B7CB85-D112-4856-BF81-12C8A98B0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49496" y="-1149973"/>
            <a:ext cx="2134791" cy="5734147"/>
          </a:xfrm>
          <a:prstGeom prst="rect">
            <a:avLst/>
          </a:prstGeom>
        </p:spPr>
      </p:pic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86CDEC4-E9ED-4CA2-ABF2-1C7C012F7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1" y="4236066"/>
            <a:ext cx="5426764" cy="13295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0B22B25-FF55-428B-AE3C-7395C57B3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565" y="806116"/>
            <a:ext cx="5927195" cy="4282397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487BC63-96AD-41E3-B265-14CD497330EF}"/>
              </a:ext>
            </a:extLst>
          </p:cNvPr>
          <p:cNvSpPr txBox="1"/>
          <p:nvPr/>
        </p:nvSpPr>
        <p:spPr>
          <a:xfrm>
            <a:off x="457201" y="3811359"/>
            <a:ext cx="2557304" cy="24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Dragspelsfolder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BE9351CC-B824-4E41-8751-183F26557E4C}"/>
              </a:ext>
            </a:extLst>
          </p:cNvPr>
          <p:cNvSpPr txBox="1"/>
          <p:nvPr/>
        </p:nvSpPr>
        <p:spPr>
          <a:xfrm>
            <a:off x="298102" y="313066"/>
            <a:ext cx="2557304" cy="24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Vykort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57E9EE81-1428-4EDC-AC4C-2049E30D5109}"/>
              </a:ext>
            </a:extLst>
          </p:cNvPr>
          <p:cNvSpPr txBox="1"/>
          <p:nvPr/>
        </p:nvSpPr>
        <p:spPr>
          <a:xfrm>
            <a:off x="6449368" y="313066"/>
            <a:ext cx="2557304" cy="24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Låda</a:t>
            </a:r>
          </a:p>
        </p:txBody>
      </p:sp>
    </p:spTree>
    <p:extLst>
      <p:ext uri="{BB962C8B-B14F-4D97-AF65-F5344CB8AC3E}">
        <p14:creationId xmlns:p14="http://schemas.microsoft.com/office/powerpoint/2010/main" val="1487937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F37B1A-B135-4253-BB78-43302F01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" y="2218414"/>
            <a:ext cx="10534816" cy="1380587"/>
          </a:xfrm>
        </p:spPr>
        <p:txBody>
          <a:bodyPr/>
          <a:lstStyle/>
          <a:p>
            <a:r>
              <a:rPr lang="sv-SE" dirty="0"/>
              <a:t>Lanseringar 2021</a:t>
            </a:r>
          </a:p>
        </p:txBody>
      </p:sp>
    </p:spTree>
    <p:extLst>
      <p:ext uri="{BB962C8B-B14F-4D97-AF65-F5344CB8AC3E}">
        <p14:creationId xmlns:p14="http://schemas.microsoft.com/office/powerpoint/2010/main" val="3571982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F1F53D5-0EC9-4D0F-9C36-E23EBE30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339" y="2609636"/>
            <a:ext cx="7458398" cy="70891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FCF17B-7F6A-46A3-9643-2C6293D8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16653">
            <a:off x="9188843" y="1078366"/>
            <a:ext cx="1266825" cy="140017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77E94D0-E2F3-4DA8-A7F7-11028B70F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1469">
            <a:off x="653501" y="3471230"/>
            <a:ext cx="126682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41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AEA262C1-D3FE-4AE8-A994-9DB4FA86A7EA}"/>
              </a:ext>
            </a:extLst>
          </p:cNvPr>
          <p:cNvCxnSpPr>
            <a:cxnSpLocks/>
          </p:cNvCxnSpPr>
          <p:nvPr/>
        </p:nvCxnSpPr>
        <p:spPr>
          <a:xfrm>
            <a:off x="1227549" y="2424702"/>
            <a:ext cx="95911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A1ACDD20-CC05-4DCF-8CE6-6AEE3B365414}"/>
              </a:ext>
            </a:extLst>
          </p:cNvPr>
          <p:cNvCxnSpPr>
            <a:cxnSpLocks/>
          </p:cNvCxnSpPr>
          <p:nvPr/>
        </p:nvCxnSpPr>
        <p:spPr>
          <a:xfrm>
            <a:off x="1227549" y="4370478"/>
            <a:ext cx="96219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ruta 21">
            <a:extLst>
              <a:ext uri="{FF2B5EF4-FFF2-40B4-BE49-F238E27FC236}">
                <a16:creationId xmlns:a16="http://schemas.microsoft.com/office/drawing/2014/main" id="{1A9292C5-7842-49D4-A8B6-3C64648FAFC5}"/>
              </a:ext>
            </a:extLst>
          </p:cNvPr>
          <p:cNvSpPr txBox="1"/>
          <p:nvPr/>
        </p:nvSpPr>
        <p:spPr>
          <a:xfrm>
            <a:off x="4161034" y="1181529"/>
            <a:ext cx="5137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Innehåll: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Etinylestradiol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och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norgestimat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motsvarar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Amorest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Sverige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122CD09-689E-4654-9FC2-0F5C5287046C}"/>
              </a:ext>
            </a:extLst>
          </p:cNvPr>
          <p:cNvSpPr txBox="1"/>
          <p:nvPr/>
        </p:nvSpPr>
        <p:spPr>
          <a:xfrm>
            <a:off x="4161032" y="2940106"/>
            <a:ext cx="5137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Lansering: Juni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Länder: Norge och Danmark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0267FB06-D150-4151-BB6C-534BD2650C53}"/>
              </a:ext>
            </a:extLst>
          </p:cNvPr>
          <p:cNvSpPr txBox="1"/>
          <p:nvPr/>
        </p:nvSpPr>
        <p:spPr>
          <a:xfrm>
            <a:off x="4161032" y="4948912"/>
            <a:ext cx="5137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Konkurrenter Norge: Inga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Konkurrenter Danmark: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Liberelle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Exceltis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5" name="Pil: höger 24">
            <a:extLst>
              <a:ext uri="{FF2B5EF4-FFF2-40B4-BE49-F238E27FC236}">
                <a16:creationId xmlns:a16="http://schemas.microsoft.com/office/drawing/2014/main" id="{63342024-ABF5-4C42-A1F9-8507D001768F}"/>
              </a:ext>
            </a:extLst>
          </p:cNvPr>
          <p:cNvSpPr/>
          <p:nvPr/>
        </p:nvSpPr>
        <p:spPr>
          <a:xfrm>
            <a:off x="4274049" y="1777041"/>
            <a:ext cx="513708" cy="281238"/>
          </a:xfrm>
          <a:prstGeom prst="rightArrow">
            <a:avLst/>
          </a:prstGeom>
          <a:solidFill>
            <a:srgbClr val="F8DE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EDC707A1-4EF8-4C01-8B8C-7264A021F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797" y="916969"/>
            <a:ext cx="1762125" cy="1447800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831ECF64-B6AF-40EC-8737-21B726C73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810" y="2744546"/>
            <a:ext cx="1571625" cy="1409700"/>
          </a:xfrm>
          <a:prstGeom prst="rect">
            <a:avLst/>
          </a:prstGeom>
        </p:spPr>
      </p:pic>
      <p:pic>
        <p:nvPicPr>
          <p:cNvPr id="45" name="Bildobjekt 44">
            <a:extLst>
              <a:ext uri="{FF2B5EF4-FFF2-40B4-BE49-F238E27FC236}">
                <a16:creationId xmlns:a16="http://schemas.microsoft.com/office/drawing/2014/main" id="{2C6DED01-8F81-4D2F-8A4B-DBC61B757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349" y="4661288"/>
            <a:ext cx="15335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31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innehåll 2">
            <a:extLst>
              <a:ext uri="{FF2B5EF4-FFF2-40B4-BE49-F238E27FC236}">
                <a16:creationId xmlns:a16="http://schemas.microsoft.com/office/drawing/2014/main" id="{57A7C9D6-762C-4F18-803C-13352A9B1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6" y="1933513"/>
            <a:ext cx="10515600" cy="2187244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16650BA7-CF07-48C2-A79B-1EE25831223C}"/>
              </a:ext>
            </a:extLst>
          </p:cNvPr>
          <p:cNvSpPr txBox="1">
            <a:spLocks/>
          </p:cNvSpPr>
          <p:nvPr/>
        </p:nvSpPr>
        <p:spPr>
          <a:xfrm>
            <a:off x="838200" y="60795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Utveckling Blissel/Gelisse 2020</a:t>
            </a:r>
            <a:endParaRPr kumimoji="0" lang="sv-S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4849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7651553-705A-4CAA-910E-B248C501E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054" y="325669"/>
            <a:ext cx="7820025" cy="573405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042779A-DD77-4629-AA20-D21C07281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387" y="4152113"/>
            <a:ext cx="5095875" cy="20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F1F53D5-0EC9-4D0F-9C36-E23EBE30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32" y="1541124"/>
            <a:ext cx="7458398" cy="70891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FCF17B-7F6A-46A3-9643-2C6293D8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16653">
            <a:off x="9271036" y="9854"/>
            <a:ext cx="1266825" cy="140017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77E94D0-E2F3-4DA8-A7F7-11028B70F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1469">
            <a:off x="735694" y="2402718"/>
            <a:ext cx="1266825" cy="1400175"/>
          </a:xfrm>
          <a:prstGeom prst="rect">
            <a:avLst/>
          </a:prstGeom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88BE4E7E-D9FC-4B66-859A-A5C33185CD53}"/>
              </a:ext>
            </a:extLst>
          </p:cNvPr>
          <p:cNvGraphicFramePr>
            <a:graphicFrameLocks noGrp="1"/>
          </p:cNvGraphicFramePr>
          <p:nvPr/>
        </p:nvGraphicFramePr>
        <p:xfrm>
          <a:off x="2858528" y="2942167"/>
          <a:ext cx="6124833" cy="1365250"/>
        </p:xfrm>
        <a:graphic>
          <a:graphicData uri="http://schemas.openxmlformats.org/drawingml/2006/table">
            <a:tbl>
              <a:tblPr/>
              <a:tblGrid>
                <a:gridCol w="2454877">
                  <a:extLst>
                    <a:ext uri="{9D8B030D-6E8A-4147-A177-3AD203B41FA5}">
                      <a16:colId xmlns:a16="http://schemas.microsoft.com/office/drawing/2014/main" val="1803520147"/>
                    </a:ext>
                  </a:extLst>
                </a:gridCol>
                <a:gridCol w="1680519">
                  <a:extLst>
                    <a:ext uri="{9D8B030D-6E8A-4147-A177-3AD203B41FA5}">
                      <a16:colId xmlns:a16="http://schemas.microsoft.com/office/drawing/2014/main" val="270197660"/>
                    </a:ext>
                  </a:extLst>
                </a:gridCol>
                <a:gridCol w="1989437">
                  <a:extLst>
                    <a:ext uri="{9D8B030D-6E8A-4147-A177-3AD203B41FA5}">
                      <a16:colId xmlns:a16="http://schemas.microsoft.com/office/drawing/2014/main" val="2692859626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Produkt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88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Volume</a:t>
                      </a:r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2021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887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sv-S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2021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88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82146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Amorina</a:t>
                      </a:r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3x21 NO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325 000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128118"/>
                  </a:ext>
                </a:extLst>
              </a:tr>
              <a:tr h="85961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Amorina</a:t>
                      </a:r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3x21 DK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7 500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735 000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77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418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64BFDBF7-E768-4752-A84E-07479EACE077}"/>
              </a:ext>
            </a:extLst>
          </p:cNvPr>
          <p:cNvSpPr/>
          <p:nvPr/>
        </p:nvSpPr>
        <p:spPr>
          <a:xfrm>
            <a:off x="7832036" y="986915"/>
            <a:ext cx="4293704" cy="31093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140ED56-35D1-47F7-B7B6-67B116C84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80" y="3912955"/>
            <a:ext cx="1962480" cy="273783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C58D537-4AD5-4772-8D8B-1B88660E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5906" y="79513"/>
            <a:ext cx="2910178" cy="827571"/>
          </a:xfrm>
        </p:spPr>
        <p:txBody>
          <a:bodyPr>
            <a:noAutofit/>
          </a:bodyPr>
          <a:lstStyle/>
          <a:p>
            <a:r>
              <a:rPr lang="sv-SE" sz="6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Xonvea</a:t>
            </a:r>
            <a:endParaRPr lang="sv-SE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91C7430-8D56-4FF8-8EDB-51557AD81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40" y="79513"/>
            <a:ext cx="7008907" cy="6539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Substanser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  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Doxylamine succinate 10 mg/Pyridoxine hydrochloride 10 mg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Form: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      “Gastro resistant”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tablett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20/30/40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tabl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Dosering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      2-4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tabletter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per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Indikation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  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Graviditetsillamående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hyperemesis)</a:t>
            </a:r>
          </a:p>
          <a:p>
            <a:pPr marL="0" indent="0">
              <a:buNone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Lansering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Est.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Oktober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Länder: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Sverige, Norge, Finland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och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Danmark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Positionering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Xonvea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är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det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första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godkända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läkemedlet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graviditetsillamående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som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första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och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enda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indikation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Effektivt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Säkert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klinisk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erfarenhet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från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behandling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av &gt; 35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miljoner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kvinnor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Modified release,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innebär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effekt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när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illamåendet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är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värst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på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morgonen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033DC0A-1A74-4D85-AC44-F8A0C5581572}"/>
              </a:ext>
            </a:extLst>
          </p:cNvPr>
          <p:cNvSpPr txBox="1"/>
          <p:nvPr/>
        </p:nvSpPr>
        <p:spPr>
          <a:xfrm>
            <a:off x="7898296" y="986915"/>
            <a:ext cx="42937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NVP </a:t>
            </a:r>
            <a:r>
              <a:rPr lang="en-US" i="1" dirty="0" err="1">
                <a:solidFill>
                  <a:srgbClr val="002060"/>
                </a:solidFill>
              </a:rPr>
              <a:t>fakta</a:t>
            </a:r>
            <a:endParaRPr lang="en-US" i="1" dirty="0">
              <a:solidFill>
                <a:srgbClr val="002060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rgbClr val="002060"/>
                </a:solidFill>
              </a:rPr>
              <a:t>Illamående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och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kräkningar</a:t>
            </a:r>
            <a:r>
              <a:rPr lang="en-US" i="1" dirty="0">
                <a:solidFill>
                  <a:srgbClr val="002060"/>
                </a:solidFill>
              </a:rPr>
              <a:t> (NVP) </a:t>
            </a:r>
            <a:r>
              <a:rPr lang="en-US" i="1" dirty="0" err="1">
                <a:solidFill>
                  <a:srgbClr val="002060"/>
                </a:solidFill>
              </a:rPr>
              <a:t>drabbar</a:t>
            </a:r>
            <a:r>
              <a:rPr lang="en-US" i="1" dirty="0">
                <a:solidFill>
                  <a:srgbClr val="002060"/>
                </a:solidFill>
              </a:rPr>
              <a:t> 50-85% av </a:t>
            </a:r>
            <a:r>
              <a:rPr lang="en-US" i="1" dirty="0" err="1">
                <a:solidFill>
                  <a:srgbClr val="002060"/>
                </a:solidFill>
              </a:rPr>
              <a:t>alla</a:t>
            </a:r>
            <a:r>
              <a:rPr lang="en-US" i="1" dirty="0">
                <a:solidFill>
                  <a:srgbClr val="002060"/>
                </a:solidFill>
              </a:rPr>
              <a:t> gravida. </a:t>
            </a:r>
            <a:r>
              <a:rPr lang="en-US" i="1" dirty="0" err="1">
                <a:solidFill>
                  <a:srgbClr val="002060"/>
                </a:solidFill>
              </a:rPr>
              <a:t>Startar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oftast</a:t>
            </a:r>
            <a:r>
              <a:rPr lang="en-US" i="1" dirty="0">
                <a:solidFill>
                  <a:srgbClr val="002060"/>
                </a:solidFill>
              </a:rPr>
              <a:t> runt </a:t>
            </a:r>
            <a:r>
              <a:rPr lang="en-US" i="1" dirty="0" err="1">
                <a:solidFill>
                  <a:srgbClr val="002060"/>
                </a:solidFill>
              </a:rPr>
              <a:t>vecka</a:t>
            </a:r>
            <a:r>
              <a:rPr lang="en-US" i="1" dirty="0">
                <a:solidFill>
                  <a:srgbClr val="002060"/>
                </a:solidFill>
              </a:rPr>
              <a:t> 4-6, </a:t>
            </a:r>
            <a:r>
              <a:rPr lang="en-US" i="1" dirty="0" err="1">
                <a:solidFill>
                  <a:srgbClr val="002060"/>
                </a:solidFill>
              </a:rPr>
              <a:t>peakar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mellan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vecka</a:t>
            </a:r>
            <a:r>
              <a:rPr lang="en-US" i="1" dirty="0">
                <a:solidFill>
                  <a:srgbClr val="002060"/>
                </a:solidFill>
              </a:rPr>
              <a:t> 8-12 </a:t>
            </a:r>
            <a:r>
              <a:rPr lang="en-US" i="1" dirty="0" err="1">
                <a:solidFill>
                  <a:srgbClr val="002060"/>
                </a:solidFill>
              </a:rPr>
              <a:t>och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försvinner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vecka</a:t>
            </a:r>
            <a:r>
              <a:rPr lang="en-US" i="1" dirty="0">
                <a:solidFill>
                  <a:srgbClr val="002060"/>
                </a:solidFill>
              </a:rPr>
              <a:t> 16-20. </a:t>
            </a:r>
            <a:r>
              <a:rPr lang="en-US" i="1" dirty="0" err="1">
                <a:solidFill>
                  <a:srgbClr val="002060"/>
                </a:solidFill>
              </a:rPr>
              <a:t>Symtomen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är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värst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på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morgonen</a:t>
            </a:r>
            <a:r>
              <a:rPr lang="en-US" i="1" dirty="0">
                <a:solidFill>
                  <a:srgbClr val="002060"/>
                </a:solidFill>
              </a:rPr>
              <a:t>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i="1" dirty="0">
              <a:solidFill>
                <a:srgbClr val="002060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060"/>
                </a:solidFill>
              </a:rPr>
              <a:t>Finns </a:t>
            </a:r>
            <a:r>
              <a:rPr lang="en-US" i="1" dirty="0" err="1">
                <a:solidFill>
                  <a:srgbClr val="002060"/>
                </a:solidFill>
              </a:rPr>
              <a:t>inget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läkemedel</a:t>
            </a:r>
            <a:r>
              <a:rPr lang="en-US" i="1" dirty="0">
                <a:solidFill>
                  <a:srgbClr val="002060"/>
                </a:solidFill>
              </a:rPr>
              <a:t> med </a:t>
            </a:r>
            <a:r>
              <a:rPr lang="en-US" i="1" dirty="0" err="1">
                <a:solidFill>
                  <a:srgbClr val="002060"/>
                </a:solidFill>
              </a:rPr>
              <a:t>indikation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graviditetsillamående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i</a:t>
            </a:r>
            <a:r>
              <a:rPr lang="en-US" i="1" dirty="0">
                <a:solidFill>
                  <a:srgbClr val="002060"/>
                </a:solidFill>
              </a:rPr>
              <a:t> Norge, Finland &amp; </a:t>
            </a:r>
            <a:r>
              <a:rPr lang="en-US" i="1" dirty="0" err="1">
                <a:solidFill>
                  <a:srgbClr val="002060"/>
                </a:solidFill>
              </a:rPr>
              <a:t>Danmark</a:t>
            </a:r>
            <a:r>
              <a:rPr lang="en-US" i="1" dirty="0">
                <a:solidFill>
                  <a:srgbClr val="002060"/>
                </a:solidFill>
              </a:rPr>
              <a:t>. I </a:t>
            </a:r>
            <a:r>
              <a:rPr lang="en-US" i="1" dirty="0" err="1">
                <a:solidFill>
                  <a:srgbClr val="002060"/>
                </a:solidFill>
              </a:rPr>
              <a:t>Sverge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finns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Lergigan</a:t>
            </a:r>
            <a:r>
              <a:rPr lang="en-US" i="1" dirty="0">
                <a:solidFill>
                  <a:srgbClr val="002060"/>
                </a:solidFill>
              </a:rPr>
              <a:t> Comp med </a:t>
            </a:r>
            <a:r>
              <a:rPr lang="en-US" i="1" dirty="0" err="1">
                <a:solidFill>
                  <a:srgbClr val="002060"/>
                </a:solidFill>
              </a:rPr>
              <a:t>flera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andra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indikationer</a:t>
            </a:r>
            <a:r>
              <a:rPr lang="en-US" i="1" dirty="0">
                <a:solidFill>
                  <a:srgbClr val="002060"/>
                </a:solidFill>
              </a:rPr>
              <a:t>. </a:t>
            </a:r>
            <a:endParaRPr lang="sv-SE" i="1" dirty="0">
              <a:solidFill>
                <a:srgbClr val="002060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460C66F-3057-4A19-8EC7-558BADF5F7CF}"/>
              </a:ext>
            </a:extLst>
          </p:cNvPr>
          <p:cNvSpPr txBox="1"/>
          <p:nvPr/>
        </p:nvSpPr>
        <p:spPr>
          <a:xfrm>
            <a:off x="2378020" y="3989578"/>
            <a:ext cx="5520276" cy="258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SUCCESS FACTORS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Top Down Approach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etablera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kontakt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engagera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KOL                    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Öka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medvetenheten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om NVP &amp;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säker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behandling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finns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Targetering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viktigt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! – “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hitta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förskrivarna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Starkt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tydligt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budskap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(key message)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Rätt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prisstrategi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Digitala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lanseringsmöten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(GPs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stor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målgrupp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</a:p>
          <a:p>
            <a:pPr marL="0" indent="0">
              <a:buNone/>
            </a:pPr>
            <a:endParaRPr lang="en-US" sz="1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Est. </a:t>
            </a:r>
            <a:r>
              <a:rPr lang="en-US" sz="18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omsättning</a:t>
            </a:r>
            <a:r>
              <a:rPr lang="en-US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år</a:t>
            </a:r>
            <a:r>
              <a:rPr lang="en-US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5: 25-30 MSEK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6824433-199A-4CFB-98B5-EF69F38FEF87}"/>
              </a:ext>
            </a:extLst>
          </p:cNvPr>
          <p:cNvSpPr/>
          <p:nvPr/>
        </p:nvSpPr>
        <p:spPr>
          <a:xfrm>
            <a:off x="164494" y="3792071"/>
            <a:ext cx="7259953" cy="289076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7C0846B-9F25-4140-B40D-903EE1B5A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1" t="6154" r="-1" b="5937"/>
          <a:stretch/>
        </p:blipFill>
        <p:spPr>
          <a:xfrm>
            <a:off x="7832036" y="4096261"/>
            <a:ext cx="4293704" cy="258657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5E73F70A-57A4-4E4C-888C-7A21DB85C616}"/>
              </a:ext>
            </a:extLst>
          </p:cNvPr>
          <p:cNvSpPr/>
          <p:nvPr/>
        </p:nvSpPr>
        <p:spPr>
          <a:xfrm>
            <a:off x="7832036" y="986915"/>
            <a:ext cx="4293704" cy="5695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3366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E8378AF-B119-4D10-954F-5CDF29D3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875" y="42707"/>
            <a:ext cx="5998840" cy="64679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70000"/>
              </a:lnSpc>
              <a:buClr>
                <a:srgbClr val="DE5880"/>
              </a:buClr>
              <a:defRPr/>
            </a:pPr>
            <a:r>
              <a:rPr lang="sv-SE" sz="40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Natalben Amning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5BDBA3D3-FA90-4809-9AB1-10FF247155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" r="-3" b="17502"/>
          <a:stretch/>
        </p:blipFill>
        <p:spPr>
          <a:xfrm>
            <a:off x="21" y="1"/>
            <a:ext cx="4609618" cy="5432611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AD0472E-E06B-44B7-99CD-6208913A986C}"/>
              </a:ext>
            </a:extLst>
          </p:cNvPr>
          <p:cNvSpPr txBox="1"/>
          <p:nvPr/>
        </p:nvSpPr>
        <p:spPr>
          <a:xfrm>
            <a:off x="4719911" y="841433"/>
            <a:ext cx="735876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3:e produkten i Natalben familjen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Natalben Amning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är ett kosttillskott som är framtaget för att möta moderns och barnets näringsbehov under hela amningsperioden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Huvudkomponenter i Natalben Amning: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Omega-3 fettsyror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Aktiv Folsyra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Järn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Jod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D-Vitamin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Kalcium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Förpackning: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60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kapslar. 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Rekommenderad daglig dos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Ta två kapslar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Rekommenderat pris till konsument: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199 kr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Lansering: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December 2021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Länder: 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Sverige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Position: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Första kosttillskott på apotek särskilt framtaget för ammande kvinnor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</a:t>
            </a:r>
            <a:r>
              <a:rPr kumimoji="0" 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ey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Success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sv-S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factors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Lyckad införsäljning på apotekskedjorna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Utbildning av professionen (apotekspersonal och barnmorskor, BVC)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Distribution av varuprover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Kommunicera direkt med kvinnorna via vår hemsida natalben.se, nyhetsbrev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etc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DTC aktiviteter tillsammans med Natalben Gravid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588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25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4FDD6E5-3BDB-4172-AF8E-DEFD9EBBFC6A}"/>
              </a:ext>
            </a:extLst>
          </p:cNvPr>
          <p:cNvGraphicFramePr>
            <a:graphicFrameLocks noGrp="1"/>
          </p:cNvGraphicFramePr>
          <p:nvPr/>
        </p:nvGraphicFramePr>
        <p:xfrm>
          <a:off x="764276" y="227652"/>
          <a:ext cx="9439322" cy="6075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874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941BBA0-7197-4900-9D9F-2E2D5B91C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41427"/>
              </p:ext>
            </p:extLst>
          </p:nvPr>
        </p:nvGraphicFramePr>
        <p:xfrm>
          <a:off x="882934" y="295891"/>
          <a:ext cx="9307015" cy="6075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769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E8251F6-615C-4258-BB08-9C7D81156625}"/>
              </a:ext>
            </a:extLst>
          </p:cNvPr>
          <p:cNvGraphicFramePr>
            <a:graphicFrameLocks noGrp="1"/>
          </p:cNvGraphicFramePr>
          <p:nvPr/>
        </p:nvGraphicFramePr>
        <p:xfrm>
          <a:off x="846162" y="391425"/>
          <a:ext cx="9903346" cy="6075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Bildobjekt 2">
            <a:extLst>
              <a:ext uri="{FF2B5EF4-FFF2-40B4-BE49-F238E27FC236}">
                <a16:creationId xmlns:a16="http://schemas.microsoft.com/office/drawing/2014/main" id="{A9903F80-B939-497A-8EBE-37007D797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113" y="3428999"/>
            <a:ext cx="723898" cy="7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45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734C0A-E836-46FA-9192-2B5885236041}"/>
              </a:ext>
            </a:extLst>
          </p:cNvPr>
          <p:cNvGraphicFramePr>
            <a:graphicFrameLocks noGrp="1"/>
          </p:cNvGraphicFramePr>
          <p:nvPr/>
        </p:nvGraphicFramePr>
        <p:xfrm>
          <a:off x="972935" y="144290"/>
          <a:ext cx="9307015" cy="6075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447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38C0F9D-2537-492A-A5D2-51B7F0DE0D8C}"/>
              </a:ext>
            </a:extLst>
          </p:cNvPr>
          <p:cNvGraphicFramePr>
            <a:graphicFrameLocks/>
          </p:cNvGraphicFramePr>
          <p:nvPr/>
        </p:nvGraphicFramePr>
        <p:xfrm>
          <a:off x="1623315" y="523875"/>
          <a:ext cx="8178229" cy="4757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Koppling: böjd 5">
            <a:extLst>
              <a:ext uri="{FF2B5EF4-FFF2-40B4-BE49-F238E27FC236}">
                <a16:creationId xmlns:a16="http://schemas.microsoft.com/office/drawing/2014/main" id="{43BE0405-6FD1-4CE3-A7D0-8221DCD62E4B}"/>
              </a:ext>
            </a:extLst>
          </p:cNvPr>
          <p:cNvCxnSpPr>
            <a:cxnSpLocks/>
          </p:cNvCxnSpPr>
          <p:nvPr/>
        </p:nvCxnSpPr>
        <p:spPr>
          <a:xfrm>
            <a:off x="2856216" y="5152490"/>
            <a:ext cx="410966" cy="256854"/>
          </a:xfrm>
          <a:prstGeom prst="curvedConnector3">
            <a:avLst>
              <a:gd name="adj1" fmla="val -17500"/>
            </a:avLst>
          </a:prstGeom>
          <a:ln w="28575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Koppling: böjd 10">
            <a:extLst>
              <a:ext uri="{FF2B5EF4-FFF2-40B4-BE49-F238E27FC236}">
                <a16:creationId xmlns:a16="http://schemas.microsoft.com/office/drawing/2014/main" id="{F36F5652-E81D-4C29-ACC3-E0289553E7F6}"/>
              </a:ext>
            </a:extLst>
          </p:cNvPr>
          <p:cNvCxnSpPr>
            <a:cxnSpLocks/>
          </p:cNvCxnSpPr>
          <p:nvPr/>
        </p:nvCxnSpPr>
        <p:spPr>
          <a:xfrm>
            <a:off x="5506946" y="5152490"/>
            <a:ext cx="410966" cy="256854"/>
          </a:xfrm>
          <a:prstGeom prst="curvedConnector3">
            <a:avLst>
              <a:gd name="adj1" fmla="val -17500"/>
            </a:avLst>
          </a:prstGeom>
          <a:ln w="28575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Koppling: böjd 11">
            <a:extLst>
              <a:ext uri="{FF2B5EF4-FFF2-40B4-BE49-F238E27FC236}">
                <a16:creationId xmlns:a16="http://schemas.microsoft.com/office/drawing/2014/main" id="{74FA42BF-00D8-4B2B-A75F-ED4EEED463A2}"/>
              </a:ext>
            </a:extLst>
          </p:cNvPr>
          <p:cNvCxnSpPr>
            <a:cxnSpLocks/>
          </p:cNvCxnSpPr>
          <p:nvPr/>
        </p:nvCxnSpPr>
        <p:spPr>
          <a:xfrm>
            <a:off x="8073776" y="5152490"/>
            <a:ext cx="410966" cy="256854"/>
          </a:xfrm>
          <a:prstGeom prst="curvedConnector3">
            <a:avLst>
              <a:gd name="adj1" fmla="val -17500"/>
            </a:avLst>
          </a:prstGeom>
          <a:ln w="28575">
            <a:solidFill>
              <a:srgbClr val="7F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FD51E518-9A80-4542-B3A6-E583A11A6F5E}"/>
              </a:ext>
            </a:extLst>
          </p:cNvPr>
          <p:cNvSpPr txBox="1"/>
          <p:nvPr/>
        </p:nvSpPr>
        <p:spPr>
          <a:xfrm>
            <a:off x="3339101" y="5280917"/>
            <a:ext cx="851043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2%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DDEF6D43-D52B-4B61-B4E6-CCCF40475898}"/>
              </a:ext>
            </a:extLst>
          </p:cNvPr>
          <p:cNvSpPr txBox="1"/>
          <p:nvPr/>
        </p:nvSpPr>
        <p:spPr>
          <a:xfrm>
            <a:off x="5976138" y="5221841"/>
            <a:ext cx="851043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10%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42A47AFC-A69E-4439-ABEA-0226251E1098}"/>
              </a:ext>
            </a:extLst>
          </p:cNvPr>
          <p:cNvSpPr txBox="1"/>
          <p:nvPr/>
        </p:nvSpPr>
        <p:spPr>
          <a:xfrm>
            <a:off x="8484741" y="5221841"/>
            <a:ext cx="851043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258274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981</Words>
  <Application>Microsoft Office PowerPoint</Application>
  <PresentationFormat>Bredbild</PresentationFormat>
  <Paragraphs>264</Paragraphs>
  <Slides>43</Slides>
  <Notes>34</Notes>
  <HiddenSlides>2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43</vt:i4>
      </vt:variant>
    </vt:vector>
  </HeadingPairs>
  <TitlesOfParts>
    <vt:vector size="56" baseType="lpstr">
      <vt:lpstr>Arial</vt:lpstr>
      <vt:lpstr>Arial Black</vt:lpstr>
      <vt:lpstr>Calibri</vt:lpstr>
      <vt:lpstr>Calibri Light</vt:lpstr>
      <vt:lpstr>Cambria</vt:lpstr>
      <vt:lpstr>Corbel</vt:lpstr>
      <vt:lpstr>Wingdings</vt:lpstr>
      <vt:lpstr>Office-tema</vt:lpstr>
      <vt:lpstr>1_Office-tema</vt:lpstr>
      <vt:lpstr>2_Office-tema</vt:lpstr>
      <vt:lpstr>3_Office-tema</vt:lpstr>
      <vt:lpstr>Anpassad formgivning</vt:lpstr>
      <vt:lpstr>1_Anpassad formgivning</vt:lpstr>
      <vt:lpstr>Företagskonferens CampusMarketing 20 januari 2021</vt:lpstr>
      <vt:lpstr>Hur gick det 2020? Actual vs Budget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Utveckling Postafen SE</vt:lpstr>
      <vt:lpstr>Utveckling Postafen NO</vt:lpstr>
      <vt:lpstr>Utveckling Postafen DK</vt:lpstr>
      <vt:lpstr>Utveckling Postafen FI</vt:lpstr>
      <vt:lpstr>PowerPoint-presentation</vt:lpstr>
      <vt:lpstr>2021</vt:lpstr>
      <vt:lpstr>Vart ska vi nå 2021?</vt:lpstr>
      <vt:lpstr>Campus Talks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Natalben SE och FI 2021 </vt:lpstr>
      <vt:lpstr>PowerPoint-presentation</vt:lpstr>
      <vt:lpstr>PowerPoint-presentation</vt:lpstr>
      <vt:lpstr>PowerPoint-presentation</vt:lpstr>
      <vt:lpstr>PowerPoint-presentation</vt:lpstr>
      <vt:lpstr>Lanseringar 2021</vt:lpstr>
      <vt:lpstr>PowerPoint-presentation</vt:lpstr>
      <vt:lpstr>PowerPoint-presentation</vt:lpstr>
      <vt:lpstr>PowerPoint-presentation</vt:lpstr>
      <vt:lpstr>PowerPoint-presentation</vt:lpstr>
      <vt:lpstr>Xonvea</vt:lpstr>
      <vt:lpstr>Natalben Amning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 gick det 2020?</dc:title>
  <dc:creator>Pernilla Jäderqvist</dc:creator>
  <cp:lastModifiedBy>Pernilla Jäderqvist</cp:lastModifiedBy>
  <cp:revision>10</cp:revision>
  <dcterms:created xsi:type="dcterms:W3CDTF">2021-01-19T12:30:57Z</dcterms:created>
  <dcterms:modified xsi:type="dcterms:W3CDTF">2021-02-17T09:20:23Z</dcterms:modified>
</cp:coreProperties>
</file>