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drawings/drawing3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drawings/drawing4.xml" ContentType="application/vnd.openxmlformats-officedocument.drawingml.chartshapes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10.xml" ContentType="application/vnd.openxmlformats-officedocument.themeOverride+xml"/>
  <Override PartName="/ppt/drawings/drawing5.xml" ContentType="application/vnd.openxmlformats-officedocument.drawingml.chartshapes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11.xml" ContentType="application/vnd.openxmlformats-officedocument.themeOverride+xml"/>
  <Override PartName="/ppt/drawings/drawing6.xml" ContentType="application/vnd.openxmlformats-officedocument.drawingml.chartshapes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theme/themeOverride12.xml" ContentType="application/vnd.openxmlformats-officedocument.themeOverr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theme/themeOverride13.xml" ContentType="application/vnd.openxmlformats-officedocument.themeOverride+xml"/>
  <Override PartName="/ppt/drawings/drawing7.xml" ContentType="application/vnd.openxmlformats-officedocument.drawingml.chartshapes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theme/themeOverride14.xml" ContentType="application/vnd.openxmlformats-officedocument.themeOverr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theme/themeOverride15.xml" ContentType="application/vnd.openxmlformats-officedocument.themeOverr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theme/themeOverride16.xml" ContentType="application/vnd.openxmlformats-officedocument.themeOverride+xml"/>
  <Override PartName="/ppt/drawings/drawing8.xml" ContentType="application/vnd.openxmlformats-officedocument.drawingml.chartshapes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theme/themeOverride17.xml" ContentType="application/vnd.openxmlformats-officedocument.themeOverride+xml"/>
  <Override PartName="/ppt/drawings/drawing9.xml" ContentType="application/vnd.openxmlformats-officedocument.drawingml.chartshapes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theme/themeOverride18.xml" ContentType="application/vnd.openxmlformats-officedocument.themeOverrid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theme/themeOverride19.xml" ContentType="application/vnd.openxmlformats-officedocument.themeOverride+xml"/>
  <Override PartName="/ppt/drawings/drawing10.xml" ContentType="application/vnd.openxmlformats-officedocument.drawingml.chartshapes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theme/themeOverride20.xml" ContentType="application/vnd.openxmlformats-officedocument.themeOverrid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theme/themeOverride21.xml" ContentType="application/vnd.openxmlformats-officedocument.themeOverrid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theme/themeOverride2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1" r:id="rId5"/>
    <p:sldId id="274" r:id="rId6"/>
    <p:sldId id="267" r:id="rId7"/>
    <p:sldId id="275" r:id="rId8"/>
    <p:sldId id="270" r:id="rId9"/>
    <p:sldId id="265" r:id="rId10"/>
    <p:sldId id="262" r:id="rId11"/>
    <p:sldId id="276" r:id="rId12"/>
    <p:sldId id="268" r:id="rId13"/>
    <p:sldId id="277" r:id="rId14"/>
    <p:sldId id="271" r:id="rId15"/>
    <p:sldId id="266" r:id="rId16"/>
    <p:sldId id="263" r:id="rId17"/>
    <p:sldId id="278" r:id="rId18"/>
    <p:sldId id="269" r:id="rId19"/>
    <p:sldId id="279" r:id="rId20"/>
    <p:sldId id="272" r:id="rId21"/>
    <p:sldId id="273" r:id="rId22"/>
    <p:sldId id="258" r:id="rId23"/>
    <p:sldId id="259" r:id="rId24"/>
    <p:sldId id="260" r:id="rId2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21933"/>
    <a:srgbClr val="FDFDFD"/>
    <a:srgbClr val="D73B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/Relationships>

</file>

<file path=ppt/charts/_rels/chart10.xml.rels><?xml version="1.0" encoding="UTF-8" standalone="yes"?>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0.xml"/><Relationship Id="rId1" Type="http://schemas.microsoft.com/office/2011/relationships/chartStyle" Target="style10.xml"/><Relationship Id="rId5" Type="http://schemas.openxmlformats.org/officeDocument/2006/relationships/chartUserShapes" Target="../drawings/drawing5.xml"/></Relationships>

</file>

<file path=ppt/charts/_rels/chart11.xml.rels><?xml version="1.0" encoding="UTF-8" standalone="yes"?>
<Relationships xmlns="http://schemas.openxmlformats.org/package/2006/relationships"><Relationship Id="rId3" Type="http://schemas.openxmlformats.org/officeDocument/2006/relationships/themeOverride" Target="../theme/themeOverride11.xml"/><Relationship Id="rId2" Type="http://schemas.microsoft.com/office/2011/relationships/chartColorStyle" Target="colors11.xml"/><Relationship Id="rId1" Type="http://schemas.microsoft.com/office/2011/relationships/chartStyle" Target="style11.xml"/><Relationship Id="rId5" Type="http://schemas.openxmlformats.org/officeDocument/2006/relationships/chartUserShapes" Target="../drawings/drawing6.xml"/></Relationships>

</file>

<file path=ppt/charts/_rels/chart12.xml.rels><?xml version="1.0" encoding="UTF-8" standalone="yes"?>
<Relationships xmlns="http://schemas.openxmlformats.org/package/2006/relationships"><Relationship Id="rId3" Type="http://schemas.openxmlformats.org/officeDocument/2006/relationships/themeOverride" Target="../theme/themeOverride12.xml"/><Relationship Id="rId2" Type="http://schemas.microsoft.com/office/2011/relationships/chartColorStyle" Target="colors12.xml"/><Relationship Id="rId1" Type="http://schemas.microsoft.com/office/2011/relationships/chartStyle" Target="style12.xml"/></Relationships>

</file>

<file path=ppt/charts/_rels/chart13.xml.rels><?xml version="1.0" encoding="UTF-8" standalone="yes"?>
<Relationships xmlns="http://schemas.openxmlformats.org/package/2006/relationships"><Relationship Id="rId3" Type="http://schemas.openxmlformats.org/officeDocument/2006/relationships/themeOverride" Target="../theme/themeOverride13.xml"/><Relationship Id="rId2" Type="http://schemas.microsoft.com/office/2011/relationships/chartColorStyle" Target="colors13.xml"/><Relationship Id="rId1" Type="http://schemas.microsoft.com/office/2011/relationships/chartStyle" Target="style13.xml"/><Relationship Id="rId5" Type="http://schemas.openxmlformats.org/officeDocument/2006/relationships/chartUserShapes" Target="../drawings/drawing7.xml"/></Relationships>

</file>

<file path=ppt/charts/_rels/chart14.xml.rels><?xml version="1.0" encoding="UTF-8" standalone="yes"?>
<Relationships xmlns="http://schemas.openxmlformats.org/package/2006/relationships"><Relationship Id="rId3" Type="http://schemas.openxmlformats.org/officeDocument/2006/relationships/themeOverride" Target="../theme/themeOverride14.xml"/><Relationship Id="rId2" Type="http://schemas.microsoft.com/office/2011/relationships/chartColorStyle" Target="colors14.xml"/><Relationship Id="rId1" Type="http://schemas.microsoft.com/office/2011/relationships/chartStyle" Target="style14.xml"/></Relationships>

</file>

<file path=ppt/charts/_rels/chart15.xml.rels><?xml version="1.0" encoding="UTF-8" standalone="yes"?>
<Relationships xmlns="http://schemas.openxmlformats.org/package/2006/relationships"><Relationship Id="rId3" Type="http://schemas.openxmlformats.org/officeDocument/2006/relationships/themeOverride" Target="../theme/themeOverride15.xml"/><Relationship Id="rId2" Type="http://schemas.microsoft.com/office/2011/relationships/chartColorStyle" Target="colors15.xml"/><Relationship Id="rId1" Type="http://schemas.microsoft.com/office/2011/relationships/chartStyle" Target="style15.xml"/></Relationships>

</file>

<file path=ppt/charts/_rels/chart16.xml.rels><?xml version="1.0" encoding="UTF-8" standalone="yes"?>
<Relationships xmlns="http://schemas.openxmlformats.org/package/2006/relationships"><Relationship Id="rId3" Type="http://schemas.openxmlformats.org/officeDocument/2006/relationships/themeOverride" Target="../theme/themeOverride16.xml"/><Relationship Id="rId2" Type="http://schemas.microsoft.com/office/2011/relationships/chartColorStyle" Target="colors16.xml"/><Relationship Id="rId1" Type="http://schemas.microsoft.com/office/2011/relationships/chartStyle" Target="style16.xml"/><Relationship Id="rId5" Type="http://schemas.openxmlformats.org/officeDocument/2006/relationships/chartUserShapes" Target="../drawings/drawing8.xml"/></Relationships>

</file>

<file path=ppt/charts/_rels/chart17.xml.rels><?xml version="1.0" encoding="UTF-8" standalone="yes"?>
<Relationships xmlns="http://schemas.openxmlformats.org/package/2006/relationships"><Relationship Id="rId3" Type="http://schemas.openxmlformats.org/officeDocument/2006/relationships/themeOverride" Target="../theme/themeOverride17.xml"/><Relationship Id="rId2" Type="http://schemas.microsoft.com/office/2011/relationships/chartColorStyle" Target="colors17.xml"/><Relationship Id="rId1" Type="http://schemas.microsoft.com/office/2011/relationships/chartStyle" Target="style17.xml"/><Relationship Id="rId5" Type="http://schemas.openxmlformats.org/officeDocument/2006/relationships/chartUserShapes" Target="../drawings/drawing9.xml"/></Relationships>

</file>

<file path=ppt/charts/_rels/chart18.xml.rels><?xml version="1.0" encoding="UTF-8" standalone="yes"?>
<Relationships xmlns="http://schemas.openxmlformats.org/package/2006/relationships"><Relationship Id="rId3" Type="http://schemas.openxmlformats.org/officeDocument/2006/relationships/themeOverride" Target="../theme/themeOverride18.xml"/><Relationship Id="rId2" Type="http://schemas.microsoft.com/office/2011/relationships/chartColorStyle" Target="colors18.xml"/><Relationship Id="rId1" Type="http://schemas.microsoft.com/office/2011/relationships/chartStyle" Target="style18.xml"/></Relationships>

</file>

<file path=ppt/charts/_rels/chart19.xml.rels><?xml version="1.0" encoding="UTF-8" standalone="yes"?>
<Relationships xmlns="http://schemas.openxmlformats.org/package/2006/relationships"><Relationship Id="rId3" Type="http://schemas.openxmlformats.org/officeDocument/2006/relationships/themeOverride" Target="../theme/themeOverride19.xml"/><Relationship Id="rId2" Type="http://schemas.microsoft.com/office/2011/relationships/chartColorStyle" Target="colors19.xml"/><Relationship Id="rId1" Type="http://schemas.microsoft.com/office/2011/relationships/chartStyle" Target="style19.xml"/><Relationship Id="rId5" Type="http://schemas.openxmlformats.org/officeDocument/2006/relationships/chartUserShapes" Target="../drawings/drawing10.xml"/></Relationships>

</file>

<file path=ppt/charts/_rels/chart2.xml.rels><?xml version="1.0" encoding="UTF-8" standalone="yes"?>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/Relationships>

</file>

<file path=ppt/charts/_rels/chart20.xml.rels><?xml version="1.0" encoding="UTF-8" standalone="yes"?>
<Relationships xmlns="http://schemas.openxmlformats.org/package/2006/relationships"><Relationship Id="rId3" Type="http://schemas.openxmlformats.org/officeDocument/2006/relationships/themeOverride" Target="../theme/themeOverride20.xml"/><Relationship Id="rId2" Type="http://schemas.microsoft.com/office/2011/relationships/chartColorStyle" Target="colors20.xml"/><Relationship Id="rId1" Type="http://schemas.microsoft.com/office/2011/relationships/chartStyle" Target="style20.xml"/></Relationships>

</file>

<file path=ppt/charts/_rels/chart21.xml.rels><?xml version="1.0" encoding="UTF-8" standalone="yes"?>
<Relationships xmlns="http://schemas.openxmlformats.org/package/2006/relationships"><Relationship Id="rId3" Type="http://schemas.openxmlformats.org/officeDocument/2006/relationships/themeOverride" Target="../theme/themeOverride21.xml"/><Relationship Id="rId2" Type="http://schemas.microsoft.com/office/2011/relationships/chartColorStyle" Target="colors21.xml"/><Relationship Id="rId1" Type="http://schemas.microsoft.com/office/2011/relationships/chartStyle" Target="style21.xml"/></Relationships>

</file>

<file path=ppt/charts/_rels/chart22.xml.rels><?xml version="1.0" encoding="UTF-8" standalone="yes"?>
<Relationships xmlns="http://schemas.openxmlformats.org/package/2006/relationships"><Relationship Id="rId3" Type="http://schemas.openxmlformats.org/officeDocument/2006/relationships/themeOverride" Target="../theme/themeOverride22.xml"/><Relationship Id="rId2" Type="http://schemas.microsoft.com/office/2011/relationships/chartColorStyle" Target="colors22.xml"/><Relationship Id="rId1" Type="http://schemas.microsoft.com/office/2011/relationships/chartStyle" Target="style22.xml"/></Relationships>

</file>

<file path=ppt/charts/_rels/chart3.xml.rels><?xml version="1.0" encoding="UTF-8" standalone="yes"?>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/Relationships>

</file>

<file path=ppt/charts/_rels/chart4.xml.rels><?xml version="1.0" encoding="UTF-8" standalone="yes"?>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5" Type="http://schemas.openxmlformats.org/officeDocument/2006/relationships/chartUserShapes" Target="../drawings/drawing2.xml"/></Relationships>

</file>

<file path=ppt/charts/_rels/chart5.xml.rels><?xml version="1.0" encoding="UTF-8" standalone="yes"?>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5" Type="http://schemas.openxmlformats.org/officeDocument/2006/relationships/chartUserShapes" Target="../drawings/drawing3.xml"/></Relationships>

</file>

<file path=ppt/charts/_rels/chart6.xml.rels><?xml version="1.0" encoding="UTF-8" standalone="yes"?>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/Relationships>

</file>

<file path=ppt/charts/_rels/chart7.xml.rels><?xml version="1.0" encoding="UTF-8" standalone="yes"?>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5" Type="http://schemas.openxmlformats.org/officeDocument/2006/relationships/chartUserShapes" Target="../drawings/drawing4.xml"/></Relationships>

</file>

<file path=ppt/charts/_rels/chart8.xml.rels><?xml version="1.0" encoding="UTF-8" standalone="yes"?>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8.xml"/><Relationship Id="rId1" Type="http://schemas.microsoft.com/office/2011/relationships/chartStyle" Target="style8.xml"/></Relationships>

</file>

<file path=ppt/charts/_rels/chart9.xml.rels><?xml version="1.0" encoding="UTF-8" standalone="yes"?>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9.xml"/><Relationship Id="rId1" Type="http://schemas.microsoft.com/office/2011/relationships/chartStyle" Target="style9.xml"/></Relationships>
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338307717350837"/>
          <c:y val="0.18746042278140013"/>
          <c:w val="0.83749975949386546"/>
          <c:h val="0.68769363162704633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none"/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'Total VA market per Month'!$D$5:$AM$5</c:f>
              <c:strCache>
                <c:ptCount val="36"/>
                <c:pt idx="0">
                  <c:v>201802</c:v>
                </c:pt>
                <c:pt idx="1">
                  <c:v>201803</c:v>
                </c:pt>
                <c:pt idx="2">
                  <c:v>201804</c:v>
                </c:pt>
                <c:pt idx="3">
                  <c:v>201805</c:v>
                </c:pt>
                <c:pt idx="4">
                  <c:v>201806</c:v>
                </c:pt>
                <c:pt idx="5">
                  <c:v>201807</c:v>
                </c:pt>
                <c:pt idx="6">
                  <c:v>201808</c:v>
                </c:pt>
                <c:pt idx="7">
                  <c:v>201809</c:v>
                </c:pt>
                <c:pt idx="8">
                  <c:v>201810</c:v>
                </c:pt>
                <c:pt idx="9">
                  <c:v>201811</c:v>
                </c:pt>
                <c:pt idx="10">
                  <c:v>201812</c:v>
                </c:pt>
                <c:pt idx="11">
                  <c:v>201901</c:v>
                </c:pt>
                <c:pt idx="12">
                  <c:v>201902</c:v>
                </c:pt>
                <c:pt idx="13">
                  <c:v>201903</c:v>
                </c:pt>
                <c:pt idx="14">
                  <c:v>201904</c:v>
                </c:pt>
                <c:pt idx="15">
                  <c:v>201905</c:v>
                </c:pt>
                <c:pt idx="16">
                  <c:v>201906</c:v>
                </c:pt>
                <c:pt idx="17">
                  <c:v>201907</c:v>
                </c:pt>
                <c:pt idx="18">
                  <c:v>201908</c:v>
                </c:pt>
                <c:pt idx="19">
                  <c:v>201909</c:v>
                </c:pt>
                <c:pt idx="20">
                  <c:v>201910</c:v>
                </c:pt>
                <c:pt idx="21">
                  <c:v>201911</c:v>
                </c:pt>
                <c:pt idx="22">
                  <c:v>201912</c:v>
                </c:pt>
                <c:pt idx="23">
                  <c:v>202001</c:v>
                </c:pt>
                <c:pt idx="24">
                  <c:v>202002</c:v>
                </c:pt>
                <c:pt idx="25">
                  <c:v>202003</c:v>
                </c:pt>
                <c:pt idx="26">
                  <c:v>202004</c:v>
                </c:pt>
                <c:pt idx="27">
                  <c:v>202005</c:v>
                </c:pt>
                <c:pt idx="28">
                  <c:v>202006</c:v>
                </c:pt>
                <c:pt idx="29">
                  <c:v>202007</c:v>
                </c:pt>
                <c:pt idx="30">
                  <c:v>202008</c:v>
                </c:pt>
                <c:pt idx="31">
                  <c:v>202009</c:v>
                </c:pt>
                <c:pt idx="32">
                  <c:v> 202010 </c:v>
                </c:pt>
                <c:pt idx="33">
                  <c:v>202011</c:v>
                </c:pt>
                <c:pt idx="34">
                  <c:v>202012</c:v>
                </c:pt>
                <c:pt idx="35">
                  <c:v>202101</c:v>
                </c:pt>
              </c:strCache>
            </c:strRef>
          </c:cat>
          <c:val>
            <c:numRef>
              <c:f>'Total VA market per Month'!$D$14:$AM$14</c:f>
              <c:numCache>
                <c:formatCode>#,##0</c:formatCode>
                <c:ptCount val="36"/>
                <c:pt idx="0">
                  <c:v>90430</c:v>
                </c:pt>
                <c:pt idx="1">
                  <c:v>102197</c:v>
                </c:pt>
                <c:pt idx="2">
                  <c:v>93967</c:v>
                </c:pt>
                <c:pt idx="3">
                  <c:v>95306</c:v>
                </c:pt>
                <c:pt idx="4">
                  <c:v>91470</c:v>
                </c:pt>
                <c:pt idx="5">
                  <c:v>84237</c:v>
                </c:pt>
                <c:pt idx="6">
                  <c:v>96663</c:v>
                </c:pt>
                <c:pt idx="7">
                  <c:v>90784</c:v>
                </c:pt>
                <c:pt idx="8">
                  <c:v>109916</c:v>
                </c:pt>
                <c:pt idx="9">
                  <c:v>105587</c:v>
                </c:pt>
                <c:pt idx="10">
                  <c:v>92770</c:v>
                </c:pt>
                <c:pt idx="11">
                  <c:v>108088</c:v>
                </c:pt>
                <c:pt idx="12">
                  <c:v>91827</c:v>
                </c:pt>
                <c:pt idx="13">
                  <c:v>97328</c:v>
                </c:pt>
                <c:pt idx="14">
                  <c:v>98033</c:v>
                </c:pt>
                <c:pt idx="15">
                  <c:v>106725</c:v>
                </c:pt>
                <c:pt idx="16">
                  <c:v>83629</c:v>
                </c:pt>
                <c:pt idx="17">
                  <c:v>103695</c:v>
                </c:pt>
                <c:pt idx="18">
                  <c:v>101117</c:v>
                </c:pt>
                <c:pt idx="19">
                  <c:v>97618</c:v>
                </c:pt>
                <c:pt idx="20">
                  <c:v>108668</c:v>
                </c:pt>
                <c:pt idx="21">
                  <c:v>101058</c:v>
                </c:pt>
                <c:pt idx="22">
                  <c:v>94220</c:v>
                </c:pt>
                <c:pt idx="23">
                  <c:v>110255</c:v>
                </c:pt>
                <c:pt idx="24">
                  <c:v>99870</c:v>
                </c:pt>
                <c:pt idx="25">
                  <c:v>129785</c:v>
                </c:pt>
                <c:pt idx="26">
                  <c:v>89170</c:v>
                </c:pt>
                <c:pt idx="27">
                  <c:v>88366</c:v>
                </c:pt>
                <c:pt idx="28">
                  <c:v>93770</c:v>
                </c:pt>
                <c:pt idx="29">
                  <c:v>91360</c:v>
                </c:pt>
                <c:pt idx="30">
                  <c:v>93958</c:v>
                </c:pt>
                <c:pt idx="31">
                  <c:v>104729</c:v>
                </c:pt>
                <c:pt idx="32">
                  <c:v>101058</c:v>
                </c:pt>
                <c:pt idx="33">
                  <c:v>112264</c:v>
                </c:pt>
                <c:pt idx="34">
                  <c:v>94334</c:v>
                </c:pt>
                <c:pt idx="35">
                  <c:v>105356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7FD-4C19-B0C8-F7A797C8F5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46010160"/>
        <c:axId val="874223936"/>
      </c:lineChart>
      <c:catAx>
        <c:axId val="54601016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sz="1600">
                    <a:solidFill>
                      <a:sysClr val="windowText" lastClr="000000"/>
                    </a:solidFill>
                  </a:rPr>
                  <a:t>Month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874223936"/>
        <c:crosses val="autoZero"/>
        <c:auto val="1"/>
        <c:lblAlgn val="ctr"/>
        <c:lblOffset val="100"/>
        <c:noMultiLvlLbl val="0"/>
      </c:catAx>
      <c:valAx>
        <c:axId val="874223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sz="1600">
                    <a:solidFill>
                      <a:sysClr val="windowText" lastClr="000000"/>
                    </a:solidFill>
                  </a:rPr>
                  <a:t>Units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46010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userShapes r:id="rId5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8372554375078"/>
          <c:y val="0.17700989731732814"/>
          <c:w val="0.83749975949386546"/>
          <c:h val="0.68769363162704633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FF0066"/>
              </a:solidFill>
              <a:round/>
            </a:ln>
            <a:effectLst/>
          </c:spPr>
          <c:marker>
            <c:symbol val="none"/>
          </c:marker>
          <c:trendline>
            <c:spPr>
              <a:ln w="19050" cap="rnd">
                <a:solidFill>
                  <a:srgbClr val="FF0066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'Total VA market per Month'!$I$18:$AM$18</c:f>
              <c:strCache>
                <c:ptCount val="31"/>
                <c:pt idx="0">
                  <c:v>201807</c:v>
                </c:pt>
                <c:pt idx="1">
                  <c:v>201808</c:v>
                </c:pt>
                <c:pt idx="2">
                  <c:v>201809</c:v>
                </c:pt>
                <c:pt idx="3">
                  <c:v>201810</c:v>
                </c:pt>
                <c:pt idx="4">
                  <c:v>201811</c:v>
                </c:pt>
                <c:pt idx="5">
                  <c:v>201812</c:v>
                </c:pt>
                <c:pt idx="6">
                  <c:v>201901</c:v>
                </c:pt>
                <c:pt idx="7">
                  <c:v>201902</c:v>
                </c:pt>
                <c:pt idx="8">
                  <c:v>201903</c:v>
                </c:pt>
                <c:pt idx="9">
                  <c:v>201904</c:v>
                </c:pt>
                <c:pt idx="10">
                  <c:v>201905</c:v>
                </c:pt>
                <c:pt idx="11">
                  <c:v>201906</c:v>
                </c:pt>
                <c:pt idx="12">
                  <c:v>201907</c:v>
                </c:pt>
                <c:pt idx="13">
                  <c:v>201908</c:v>
                </c:pt>
                <c:pt idx="14">
                  <c:v>201909</c:v>
                </c:pt>
                <c:pt idx="15">
                  <c:v>201910</c:v>
                </c:pt>
                <c:pt idx="16">
                  <c:v>201911</c:v>
                </c:pt>
                <c:pt idx="17">
                  <c:v>201912</c:v>
                </c:pt>
                <c:pt idx="18">
                  <c:v>202001</c:v>
                </c:pt>
                <c:pt idx="19">
                  <c:v>202002</c:v>
                </c:pt>
                <c:pt idx="20">
                  <c:v>202003</c:v>
                </c:pt>
                <c:pt idx="21">
                  <c:v>202004</c:v>
                </c:pt>
                <c:pt idx="22">
                  <c:v>202005</c:v>
                </c:pt>
                <c:pt idx="23">
                  <c:v>202006</c:v>
                </c:pt>
                <c:pt idx="24">
                  <c:v>202007</c:v>
                </c:pt>
                <c:pt idx="25">
                  <c:v>202008</c:v>
                </c:pt>
                <c:pt idx="26">
                  <c:v>202009</c:v>
                </c:pt>
                <c:pt idx="27">
                  <c:v> 202010 </c:v>
                </c:pt>
                <c:pt idx="28">
                  <c:v>202011</c:v>
                </c:pt>
                <c:pt idx="29">
                  <c:v>202012</c:v>
                </c:pt>
                <c:pt idx="30">
                  <c:v>202101</c:v>
                </c:pt>
              </c:strCache>
              <c:extLst/>
            </c:strRef>
          </c:cat>
          <c:val>
            <c:numRef>
              <c:f>'Total VA market per Month'!$I$22:$AM$22</c:f>
              <c:numCache>
                <c:formatCode>#,##0</c:formatCode>
                <c:ptCount val="31"/>
                <c:pt idx="0">
                  <c:v>45</c:v>
                </c:pt>
                <c:pt idx="1">
                  <c:v>100</c:v>
                </c:pt>
                <c:pt idx="2">
                  <c:v>270</c:v>
                </c:pt>
                <c:pt idx="3">
                  <c:v>435</c:v>
                </c:pt>
                <c:pt idx="4">
                  <c:v>496</c:v>
                </c:pt>
                <c:pt idx="5">
                  <c:v>505</c:v>
                </c:pt>
                <c:pt idx="6">
                  <c:v>538</c:v>
                </c:pt>
                <c:pt idx="7">
                  <c:v>496</c:v>
                </c:pt>
                <c:pt idx="8">
                  <c:v>539</c:v>
                </c:pt>
                <c:pt idx="9">
                  <c:v>451</c:v>
                </c:pt>
                <c:pt idx="10">
                  <c:v>489</c:v>
                </c:pt>
                <c:pt idx="11">
                  <c:v>641</c:v>
                </c:pt>
                <c:pt idx="12">
                  <c:v>451</c:v>
                </c:pt>
                <c:pt idx="13">
                  <c:v>454</c:v>
                </c:pt>
                <c:pt idx="14">
                  <c:v>641</c:v>
                </c:pt>
                <c:pt idx="15">
                  <c:v>610</c:v>
                </c:pt>
                <c:pt idx="16">
                  <c:v>577</c:v>
                </c:pt>
                <c:pt idx="17">
                  <c:v>732</c:v>
                </c:pt>
                <c:pt idx="18">
                  <c:v>685</c:v>
                </c:pt>
                <c:pt idx="19">
                  <c:v>840</c:v>
                </c:pt>
                <c:pt idx="20">
                  <c:v>890</c:v>
                </c:pt>
                <c:pt idx="21">
                  <c:v>631</c:v>
                </c:pt>
                <c:pt idx="22">
                  <c:v>739</c:v>
                </c:pt>
                <c:pt idx="23">
                  <c:v>884</c:v>
                </c:pt>
                <c:pt idx="24">
                  <c:v>684</c:v>
                </c:pt>
                <c:pt idx="25">
                  <c:v>637</c:v>
                </c:pt>
                <c:pt idx="26">
                  <c:v>896</c:v>
                </c:pt>
                <c:pt idx="27" formatCode="_-* #\ ##0_-;\-* #\ ##0_-;_-* &quot;-&quot;??_-;_-@_-">
                  <c:v>855</c:v>
                </c:pt>
                <c:pt idx="28" formatCode="_-* #\ ##0_-;\-* #\ ##0_-;_-* &quot;-&quot;??_-;_-@_-">
                  <c:v>1041</c:v>
                </c:pt>
                <c:pt idx="29" formatCode="_-* #\ ##0_-;\-* #\ ##0_-;_-* &quot;-&quot;??_-;_-@_-">
                  <c:v>975</c:v>
                </c:pt>
                <c:pt idx="30">
                  <c:v>796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1-A398-4DAA-A60A-091D1A9ABD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46010160"/>
        <c:axId val="874223936"/>
      </c:lineChart>
      <c:catAx>
        <c:axId val="54601016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sz="1600">
                    <a:solidFill>
                      <a:sysClr val="windowText" lastClr="000000"/>
                    </a:solidFill>
                  </a:rPr>
                  <a:t>Month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874223936"/>
        <c:crosses val="autoZero"/>
        <c:auto val="1"/>
        <c:lblAlgn val="ctr"/>
        <c:lblOffset val="100"/>
        <c:noMultiLvlLbl val="0"/>
      </c:catAx>
      <c:valAx>
        <c:axId val="874223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sz="1600">
                    <a:solidFill>
                      <a:sysClr val="windowText" lastClr="000000"/>
                    </a:solidFill>
                  </a:rPr>
                  <a:t>Units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46010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userShapes r:id="rId5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8372554375078"/>
          <c:y val="0.17700989731732814"/>
          <c:w val="0.83749975949386546"/>
          <c:h val="0.68769363162704633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FF0066"/>
              </a:solidFill>
              <a:round/>
            </a:ln>
            <a:effectLst/>
          </c:spPr>
          <c:marker>
            <c:symbol val="none"/>
          </c:marker>
          <c:trendline>
            <c:spPr>
              <a:ln w="19050" cap="rnd">
                <a:solidFill>
                  <a:srgbClr val="FF0066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'Total VA market per Month'!$I$18:$AM$18</c:f>
              <c:strCache>
                <c:ptCount val="13"/>
                <c:pt idx="0">
                  <c:v>202001</c:v>
                </c:pt>
                <c:pt idx="1">
                  <c:v>202002</c:v>
                </c:pt>
                <c:pt idx="2">
                  <c:v>202003</c:v>
                </c:pt>
                <c:pt idx="3">
                  <c:v>202004</c:v>
                </c:pt>
                <c:pt idx="4">
                  <c:v>202005</c:v>
                </c:pt>
                <c:pt idx="5">
                  <c:v>202006</c:v>
                </c:pt>
                <c:pt idx="6">
                  <c:v>202007</c:v>
                </c:pt>
                <c:pt idx="7">
                  <c:v>202008</c:v>
                </c:pt>
                <c:pt idx="8">
                  <c:v>202009</c:v>
                </c:pt>
                <c:pt idx="9">
                  <c:v> 202010 </c:v>
                </c:pt>
                <c:pt idx="10">
                  <c:v>202011</c:v>
                </c:pt>
                <c:pt idx="11">
                  <c:v>202012</c:v>
                </c:pt>
                <c:pt idx="12">
                  <c:v>202101</c:v>
                </c:pt>
              </c:strCache>
              <c:extLst/>
            </c:strRef>
          </c:cat>
          <c:val>
            <c:numRef>
              <c:f>'Total VA market per Month'!$I$22:$AM$22</c:f>
              <c:numCache>
                <c:formatCode>#,##0</c:formatCode>
                <c:ptCount val="13"/>
                <c:pt idx="0">
                  <c:v>685</c:v>
                </c:pt>
                <c:pt idx="1">
                  <c:v>840</c:v>
                </c:pt>
                <c:pt idx="2">
                  <c:v>890</c:v>
                </c:pt>
                <c:pt idx="3">
                  <c:v>631</c:v>
                </c:pt>
                <c:pt idx="4">
                  <c:v>739</c:v>
                </c:pt>
                <c:pt idx="5">
                  <c:v>884</c:v>
                </c:pt>
                <c:pt idx="6">
                  <c:v>684</c:v>
                </c:pt>
                <c:pt idx="7">
                  <c:v>637</c:v>
                </c:pt>
                <c:pt idx="8">
                  <c:v>896</c:v>
                </c:pt>
                <c:pt idx="9" formatCode="_-* #\ ##0_-;\-* #\ ##0_-;_-* &quot;-&quot;??_-;_-@_-">
                  <c:v>855</c:v>
                </c:pt>
                <c:pt idx="10" formatCode="_-* #\ ##0_-;\-* #\ ##0_-;_-* &quot;-&quot;??_-;_-@_-">
                  <c:v>1041</c:v>
                </c:pt>
                <c:pt idx="11" formatCode="_-* #\ ##0_-;\-* #\ ##0_-;_-* &quot;-&quot;??_-;_-@_-">
                  <c:v>975</c:v>
                </c:pt>
                <c:pt idx="12">
                  <c:v>796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1-CD0E-4DE3-8BA1-6583C2A03A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46010160"/>
        <c:axId val="874223936"/>
      </c:lineChart>
      <c:catAx>
        <c:axId val="54601016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sz="1600">
                    <a:solidFill>
                      <a:sysClr val="windowText" lastClr="000000"/>
                    </a:solidFill>
                  </a:rPr>
                  <a:t>Month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874223936"/>
        <c:crosses val="autoZero"/>
        <c:auto val="1"/>
        <c:lblAlgn val="ctr"/>
        <c:lblOffset val="100"/>
        <c:noMultiLvlLbl val="0"/>
      </c:catAx>
      <c:valAx>
        <c:axId val="874223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sz="1600">
                    <a:solidFill>
                      <a:sysClr val="windowText" lastClr="000000"/>
                    </a:solidFill>
                  </a:rPr>
                  <a:t>Units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46010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userShapes r:id="rId5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973766182032026"/>
          <c:y val="0.18328016769434918"/>
          <c:w val="0.83749975949386546"/>
          <c:h val="0.68769363162704633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FF66CC"/>
              </a:solidFill>
              <a:round/>
            </a:ln>
            <a:effectLst/>
          </c:spPr>
          <c:marker>
            <c:symbol val="none"/>
          </c:marker>
          <c:trendline>
            <c:spPr>
              <a:ln w="19050" cap="rnd">
                <a:solidFill>
                  <a:srgbClr val="FF0066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('Total VA market per Month'!$H$18:$AD$18,'Total VA market per Month'!$AE$18,'Total VA market per Month'!$AF$18,'Total VA market per Month'!$AG$18,'Total VA market per Month'!$AH$18,'Total VA market per Month'!$AI$18,'Total VA market per Month'!$AJ$18,'Total VA market per Month'!$AK$18,'Total VA market per Month'!$AL$18,'Total VA market per Month'!$AM$18)</c:f>
              <c:strCache>
                <c:ptCount val="32"/>
                <c:pt idx="0">
                  <c:v>201806</c:v>
                </c:pt>
                <c:pt idx="1">
                  <c:v>201807</c:v>
                </c:pt>
                <c:pt idx="2">
                  <c:v>201808</c:v>
                </c:pt>
                <c:pt idx="3">
                  <c:v>201809</c:v>
                </c:pt>
                <c:pt idx="4">
                  <c:v>201810</c:v>
                </c:pt>
                <c:pt idx="5">
                  <c:v>201811</c:v>
                </c:pt>
                <c:pt idx="6">
                  <c:v>201812</c:v>
                </c:pt>
                <c:pt idx="7">
                  <c:v>201901</c:v>
                </c:pt>
                <c:pt idx="8">
                  <c:v>201902</c:v>
                </c:pt>
                <c:pt idx="9">
                  <c:v>201903</c:v>
                </c:pt>
                <c:pt idx="10">
                  <c:v>201904</c:v>
                </c:pt>
                <c:pt idx="11">
                  <c:v>201905</c:v>
                </c:pt>
                <c:pt idx="12">
                  <c:v>201906</c:v>
                </c:pt>
                <c:pt idx="13">
                  <c:v>201907</c:v>
                </c:pt>
                <c:pt idx="14">
                  <c:v>201908</c:v>
                </c:pt>
                <c:pt idx="15">
                  <c:v>201909</c:v>
                </c:pt>
                <c:pt idx="16">
                  <c:v>201910</c:v>
                </c:pt>
                <c:pt idx="17">
                  <c:v>201911</c:v>
                </c:pt>
                <c:pt idx="18">
                  <c:v>201912</c:v>
                </c:pt>
                <c:pt idx="19">
                  <c:v>202001</c:v>
                </c:pt>
                <c:pt idx="20">
                  <c:v>202002</c:v>
                </c:pt>
                <c:pt idx="21">
                  <c:v>202003</c:v>
                </c:pt>
                <c:pt idx="22">
                  <c:v>202004</c:v>
                </c:pt>
                <c:pt idx="23">
                  <c:v>202005</c:v>
                </c:pt>
                <c:pt idx="24">
                  <c:v>202006</c:v>
                </c:pt>
                <c:pt idx="25">
                  <c:v>202007</c:v>
                </c:pt>
                <c:pt idx="26">
                  <c:v>202008</c:v>
                </c:pt>
                <c:pt idx="27">
                  <c:v>202009</c:v>
                </c:pt>
                <c:pt idx="28">
                  <c:v> 202010 </c:v>
                </c:pt>
                <c:pt idx="29">
                  <c:v>202011</c:v>
                </c:pt>
                <c:pt idx="30">
                  <c:v>202012</c:v>
                </c:pt>
                <c:pt idx="31">
                  <c:v>202101</c:v>
                </c:pt>
              </c:strCache>
            </c:strRef>
          </c:cat>
          <c:val>
            <c:numRef>
              <c:f>('Total VA market per Month'!$H$26:$AD$26,'Total VA market per Month'!$AE$26,'Total VA market per Month'!$AF$26,'Total VA market per Month'!$AG$26,'Total VA market per Month'!$AH$26,'Total VA market per Month'!$AI$26,'Total VA market per Month'!$AJ$26,'Total VA market per Month'!$AK$26,'Total VA market per Month'!$AL$26,'Total VA market per Month'!$AM$26)</c:f>
              <c:numCache>
                <c:formatCode>#,##0</c:formatCode>
                <c:ptCount val="32"/>
                <c:pt idx="0">
                  <c:v>0.63157894736842102</c:v>
                </c:pt>
                <c:pt idx="1">
                  <c:v>2.0454545454545454</c:v>
                </c:pt>
                <c:pt idx="2">
                  <c:v>4.3478260869565215</c:v>
                </c:pt>
                <c:pt idx="3">
                  <c:v>13.5</c:v>
                </c:pt>
                <c:pt idx="4">
                  <c:v>18.913043478260871</c:v>
                </c:pt>
                <c:pt idx="5">
                  <c:v>22.545454545454547</c:v>
                </c:pt>
                <c:pt idx="6">
                  <c:v>29.705882352941178</c:v>
                </c:pt>
                <c:pt idx="7">
                  <c:v>24.454545454545453</c:v>
                </c:pt>
                <c:pt idx="8">
                  <c:v>24.8</c:v>
                </c:pt>
                <c:pt idx="9">
                  <c:v>25.666666666666668</c:v>
                </c:pt>
                <c:pt idx="10">
                  <c:v>22.55</c:v>
                </c:pt>
                <c:pt idx="11">
                  <c:v>23.285714285714285</c:v>
                </c:pt>
                <c:pt idx="12">
                  <c:v>35.611111111111114</c:v>
                </c:pt>
                <c:pt idx="13">
                  <c:v>19.608695652173914</c:v>
                </c:pt>
                <c:pt idx="14">
                  <c:v>20.636363636363637</c:v>
                </c:pt>
                <c:pt idx="15">
                  <c:v>30.523809523809526</c:v>
                </c:pt>
                <c:pt idx="16">
                  <c:v>26.521739130434781</c:v>
                </c:pt>
                <c:pt idx="17">
                  <c:v>27.476190476190474</c:v>
                </c:pt>
                <c:pt idx="18">
                  <c:v>40.666666666666664</c:v>
                </c:pt>
                <c:pt idx="19">
                  <c:v>32.61904761904762</c:v>
                </c:pt>
                <c:pt idx="20">
                  <c:v>42</c:v>
                </c:pt>
                <c:pt idx="21">
                  <c:v>40.454545454545453</c:v>
                </c:pt>
                <c:pt idx="22">
                  <c:v>31.55</c:v>
                </c:pt>
                <c:pt idx="23">
                  <c:v>38.89473684210526</c:v>
                </c:pt>
                <c:pt idx="24">
                  <c:v>42.095238095238095</c:v>
                </c:pt>
                <c:pt idx="25">
                  <c:v>29.739130434782609</c:v>
                </c:pt>
                <c:pt idx="26">
                  <c:v>30.333333333333332</c:v>
                </c:pt>
                <c:pt idx="27">
                  <c:v>40.727272727272727</c:v>
                </c:pt>
                <c:pt idx="28">
                  <c:v>38.863636363636367</c:v>
                </c:pt>
                <c:pt idx="29">
                  <c:v>49.571428571428569</c:v>
                </c:pt>
                <c:pt idx="30">
                  <c:v>48.75</c:v>
                </c:pt>
                <c:pt idx="31">
                  <c:v>41.89473684210526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46A-40BB-8468-38BF76AA05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46010160"/>
        <c:axId val="874223936"/>
      </c:lineChart>
      <c:catAx>
        <c:axId val="54601016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sz="1600">
                    <a:solidFill>
                      <a:sysClr val="windowText" lastClr="000000"/>
                    </a:solidFill>
                  </a:rPr>
                  <a:t>Month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874223936"/>
        <c:crosses val="autoZero"/>
        <c:auto val="1"/>
        <c:lblAlgn val="ctr"/>
        <c:lblOffset val="100"/>
        <c:noMultiLvlLbl val="0"/>
      </c:catAx>
      <c:valAx>
        <c:axId val="874223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sz="1600">
                    <a:solidFill>
                      <a:sysClr val="windowText" lastClr="000000"/>
                    </a:solidFill>
                  </a:rPr>
                  <a:t>Units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46010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8372554375078"/>
          <c:y val="0.18746034794569649"/>
          <c:w val="0.83749975949386546"/>
          <c:h val="0.68769363162704633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'Total VA market per Month'!$D$30:$AM$30</c:f>
              <c:strCache>
                <c:ptCount val="36"/>
                <c:pt idx="0">
                  <c:v>201802</c:v>
                </c:pt>
                <c:pt idx="1">
                  <c:v>201803</c:v>
                </c:pt>
                <c:pt idx="2">
                  <c:v>201804</c:v>
                </c:pt>
                <c:pt idx="3">
                  <c:v>201805</c:v>
                </c:pt>
                <c:pt idx="4">
                  <c:v>201806</c:v>
                </c:pt>
                <c:pt idx="5">
                  <c:v>201807</c:v>
                </c:pt>
                <c:pt idx="6">
                  <c:v>201808</c:v>
                </c:pt>
                <c:pt idx="7">
                  <c:v>201809</c:v>
                </c:pt>
                <c:pt idx="8">
                  <c:v>201810</c:v>
                </c:pt>
                <c:pt idx="9">
                  <c:v>201811</c:v>
                </c:pt>
                <c:pt idx="10">
                  <c:v>201812</c:v>
                </c:pt>
                <c:pt idx="11">
                  <c:v>201901</c:v>
                </c:pt>
                <c:pt idx="12">
                  <c:v>201902</c:v>
                </c:pt>
                <c:pt idx="13">
                  <c:v>201903</c:v>
                </c:pt>
                <c:pt idx="14">
                  <c:v>201904</c:v>
                </c:pt>
                <c:pt idx="15">
                  <c:v>201905</c:v>
                </c:pt>
                <c:pt idx="16">
                  <c:v>201906</c:v>
                </c:pt>
                <c:pt idx="17">
                  <c:v>201907</c:v>
                </c:pt>
                <c:pt idx="18">
                  <c:v>201908</c:v>
                </c:pt>
                <c:pt idx="19">
                  <c:v>201909</c:v>
                </c:pt>
                <c:pt idx="20">
                  <c:v>201910</c:v>
                </c:pt>
                <c:pt idx="21">
                  <c:v>201911</c:v>
                </c:pt>
                <c:pt idx="22">
                  <c:v>201912</c:v>
                </c:pt>
                <c:pt idx="23">
                  <c:v>202001</c:v>
                </c:pt>
                <c:pt idx="24">
                  <c:v>202002</c:v>
                </c:pt>
                <c:pt idx="25">
                  <c:v>202003</c:v>
                </c:pt>
                <c:pt idx="26">
                  <c:v>202004</c:v>
                </c:pt>
                <c:pt idx="27">
                  <c:v>202005</c:v>
                </c:pt>
                <c:pt idx="28">
                  <c:v>202006</c:v>
                </c:pt>
                <c:pt idx="29">
                  <c:v>202007</c:v>
                </c:pt>
                <c:pt idx="30">
                  <c:v>202008</c:v>
                </c:pt>
                <c:pt idx="31">
                  <c:v>202009</c:v>
                </c:pt>
                <c:pt idx="32">
                  <c:v> 202010 </c:v>
                </c:pt>
                <c:pt idx="33">
                  <c:v>202011</c:v>
                </c:pt>
                <c:pt idx="34">
                  <c:v>202012</c:v>
                </c:pt>
                <c:pt idx="35">
                  <c:v>202101</c:v>
                </c:pt>
              </c:strCache>
            </c:strRef>
          </c:cat>
          <c:val>
            <c:numRef>
              <c:f>'Total VA market per Month'!$D$40:$AM$40</c:f>
              <c:numCache>
                <c:formatCode>#,##0</c:formatCode>
                <c:ptCount val="36"/>
                <c:pt idx="0">
                  <c:v>62643</c:v>
                </c:pt>
                <c:pt idx="1">
                  <c:v>74645</c:v>
                </c:pt>
                <c:pt idx="2">
                  <c:v>71726</c:v>
                </c:pt>
                <c:pt idx="3">
                  <c:v>76525</c:v>
                </c:pt>
                <c:pt idx="4">
                  <c:v>74190</c:v>
                </c:pt>
                <c:pt idx="5">
                  <c:v>70714</c:v>
                </c:pt>
                <c:pt idx="6">
                  <c:v>81864</c:v>
                </c:pt>
                <c:pt idx="7">
                  <c:v>73680</c:v>
                </c:pt>
                <c:pt idx="8">
                  <c:v>82954</c:v>
                </c:pt>
                <c:pt idx="9">
                  <c:v>81835</c:v>
                </c:pt>
                <c:pt idx="10">
                  <c:v>86607</c:v>
                </c:pt>
                <c:pt idx="11">
                  <c:v>74685</c:v>
                </c:pt>
                <c:pt idx="12">
                  <c:v>79712</c:v>
                </c:pt>
                <c:pt idx="13">
                  <c:v>72536</c:v>
                </c:pt>
                <c:pt idx="14">
                  <c:v>73831</c:v>
                </c:pt>
                <c:pt idx="15">
                  <c:v>76548</c:v>
                </c:pt>
                <c:pt idx="16">
                  <c:v>70001</c:v>
                </c:pt>
                <c:pt idx="17">
                  <c:v>77658</c:v>
                </c:pt>
                <c:pt idx="18">
                  <c:v>80760</c:v>
                </c:pt>
                <c:pt idx="19">
                  <c:v>86614</c:v>
                </c:pt>
                <c:pt idx="20">
                  <c:v>82882</c:v>
                </c:pt>
                <c:pt idx="21">
                  <c:v>75946</c:v>
                </c:pt>
                <c:pt idx="22">
                  <c:v>86314</c:v>
                </c:pt>
                <c:pt idx="23">
                  <c:v>74463</c:v>
                </c:pt>
                <c:pt idx="24">
                  <c:v>73501</c:v>
                </c:pt>
                <c:pt idx="25">
                  <c:v>97892</c:v>
                </c:pt>
                <c:pt idx="26" formatCode="General">
                  <c:v>73602</c:v>
                </c:pt>
                <c:pt idx="27">
                  <c:v>69822</c:v>
                </c:pt>
                <c:pt idx="28">
                  <c:v>76800</c:v>
                </c:pt>
                <c:pt idx="29">
                  <c:v>83512</c:v>
                </c:pt>
                <c:pt idx="30">
                  <c:v>74146</c:v>
                </c:pt>
                <c:pt idx="31">
                  <c:v>94063</c:v>
                </c:pt>
                <c:pt idx="32">
                  <c:v>88495</c:v>
                </c:pt>
                <c:pt idx="33">
                  <c:v>92191</c:v>
                </c:pt>
                <c:pt idx="34">
                  <c:v>102738</c:v>
                </c:pt>
                <c:pt idx="35">
                  <c:v>79512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0C6-4F7D-9E31-E2F30E8C71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46010160"/>
        <c:axId val="874223936"/>
      </c:lineChart>
      <c:catAx>
        <c:axId val="54601016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sz="1600">
                    <a:solidFill>
                      <a:sysClr val="windowText" lastClr="000000"/>
                    </a:solidFill>
                  </a:rPr>
                  <a:t>Month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874223936"/>
        <c:crosses val="autoZero"/>
        <c:auto val="1"/>
        <c:lblAlgn val="ctr"/>
        <c:lblOffset val="100"/>
        <c:noMultiLvlLbl val="0"/>
      </c:catAx>
      <c:valAx>
        <c:axId val="874223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sz="1600">
                    <a:solidFill>
                      <a:sysClr val="windowText" lastClr="000000"/>
                    </a:solidFill>
                  </a:rPr>
                  <a:t>Units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46010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userShapes r:id="rId5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8372554375078"/>
          <c:y val="0.18746034794569649"/>
          <c:w val="0.83613465204862314"/>
          <c:h val="0.62290083773116278"/>
        </c:manualLayout>
      </c:layout>
      <c:lineChart>
        <c:grouping val="standard"/>
        <c:varyColors val="0"/>
        <c:ser>
          <c:idx val="0"/>
          <c:order val="0"/>
          <c:tx>
            <c:strRef>
              <c:f>'Total VA market per Month'!$B$32</c:f>
              <c:strCache>
                <c:ptCount val="1"/>
                <c:pt idx="0">
                  <c:v>Vagifem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trendline>
            <c:spPr>
              <a:ln w="19050" cap="rnd">
                <a:solidFill>
                  <a:schemeClr val="accent6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'Total VA market per Month'!$D$30:$AM$30</c:f>
              <c:strCache>
                <c:ptCount val="36"/>
                <c:pt idx="0">
                  <c:v>201802</c:v>
                </c:pt>
                <c:pt idx="1">
                  <c:v>201803</c:v>
                </c:pt>
                <c:pt idx="2">
                  <c:v>201804</c:v>
                </c:pt>
                <c:pt idx="3">
                  <c:v>201805</c:v>
                </c:pt>
                <c:pt idx="4">
                  <c:v>201806</c:v>
                </c:pt>
                <c:pt idx="5">
                  <c:v>201807</c:v>
                </c:pt>
                <c:pt idx="6">
                  <c:v>201808</c:v>
                </c:pt>
                <c:pt idx="7">
                  <c:v>201809</c:v>
                </c:pt>
                <c:pt idx="8">
                  <c:v>201810</c:v>
                </c:pt>
                <c:pt idx="9">
                  <c:v>201811</c:v>
                </c:pt>
                <c:pt idx="10">
                  <c:v>201812</c:v>
                </c:pt>
                <c:pt idx="11">
                  <c:v>201901</c:v>
                </c:pt>
                <c:pt idx="12">
                  <c:v>201902</c:v>
                </c:pt>
                <c:pt idx="13">
                  <c:v>201903</c:v>
                </c:pt>
                <c:pt idx="14">
                  <c:v>201904</c:v>
                </c:pt>
                <c:pt idx="15">
                  <c:v>201905</c:v>
                </c:pt>
                <c:pt idx="16">
                  <c:v>201906</c:v>
                </c:pt>
                <c:pt idx="17">
                  <c:v>201907</c:v>
                </c:pt>
                <c:pt idx="18">
                  <c:v>201908</c:v>
                </c:pt>
                <c:pt idx="19">
                  <c:v>201909</c:v>
                </c:pt>
                <c:pt idx="20">
                  <c:v>201910</c:v>
                </c:pt>
                <c:pt idx="21">
                  <c:v>201911</c:v>
                </c:pt>
                <c:pt idx="22">
                  <c:v>201912</c:v>
                </c:pt>
                <c:pt idx="23">
                  <c:v>202001</c:v>
                </c:pt>
                <c:pt idx="24">
                  <c:v>202002</c:v>
                </c:pt>
                <c:pt idx="25">
                  <c:v>202003</c:v>
                </c:pt>
                <c:pt idx="26">
                  <c:v>202004</c:v>
                </c:pt>
                <c:pt idx="27">
                  <c:v>202005</c:v>
                </c:pt>
                <c:pt idx="28">
                  <c:v>202006</c:v>
                </c:pt>
                <c:pt idx="29">
                  <c:v>202007</c:v>
                </c:pt>
                <c:pt idx="30">
                  <c:v>202008</c:v>
                </c:pt>
                <c:pt idx="31">
                  <c:v>202009</c:v>
                </c:pt>
                <c:pt idx="32">
                  <c:v> 202010 </c:v>
                </c:pt>
                <c:pt idx="33">
                  <c:v>202011</c:v>
                </c:pt>
                <c:pt idx="34">
                  <c:v>202012</c:v>
                </c:pt>
                <c:pt idx="35">
                  <c:v>202101</c:v>
                </c:pt>
              </c:strCache>
            </c:strRef>
          </c:cat>
          <c:val>
            <c:numRef>
              <c:f>'Total VA market per Month'!$D$32:$AM$32</c:f>
              <c:numCache>
                <c:formatCode>#,##0</c:formatCode>
                <c:ptCount val="36"/>
                <c:pt idx="0">
                  <c:v>51731</c:v>
                </c:pt>
                <c:pt idx="1">
                  <c:v>62021</c:v>
                </c:pt>
                <c:pt idx="2">
                  <c:v>60311</c:v>
                </c:pt>
                <c:pt idx="3">
                  <c:v>63685</c:v>
                </c:pt>
                <c:pt idx="4">
                  <c:v>62535</c:v>
                </c:pt>
                <c:pt idx="5">
                  <c:v>59776</c:v>
                </c:pt>
                <c:pt idx="6">
                  <c:v>68780</c:v>
                </c:pt>
                <c:pt idx="7">
                  <c:v>61801</c:v>
                </c:pt>
                <c:pt idx="8">
                  <c:v>69801</c:v>
                </c:pt>
                <c:pt idx="9">
                  <c:v>68821</c:v>
                </c:pt>
                <c:pt idx="10">
                  <c:v>74186</c:v>
                </c:pt>
                <c:pt idx="11">
                  <c:v>62020</c:v>
                </c:pt>
                <c:pt idx="12">
                  <c:v>58600</c:v>
                </c:pt>
                <c:pt idx="13">
                  <c:v>63233</c:v>
                </c:pt>
                <c:pt idx="14">
                  <c:v>64066</c:v>
                </c:pt>
                <c:pt idx="15">
                  <c:v>65759</c:v>
                </c:pt>
                <c:pt idx="16">
                  <c:v>59567</c:v>
                </c:pt>
                <c:pt idx="17">
                  <c:v>65694</c:v>
                </c:pt>
                <c:pt idx="18">
                  <c:v>67438</c:v>
                </c:pt>
                <c:pt idx="19">
                  <c:v>66229</c:v>
                </c:pt>
                <c:pt idx="20">
                  <c:v>70636</c:v>
                </c:pt>
                <c:pt idx="21">
                  <c:v>65194</c:v>
                </c:pt>
                <c:pt idx="22">
                  <c:v>74674</c:v>
                </c:pt>
                <c:pt idx="23">
                  <c:v>61471</c:v>
                </c:pt>
                <c:pt idx="24">
                  <c:v>60198</c:v>
                </c:pt>
                <c:pt idx="25">
                  <c:v>80401</c:v>
                </c:pt>
                <c:pt idx="26">
                  <c:v>60874</c:v>
                </c:pt>
                <c:pt idx="27">
                  <c:v>57030</c:v>
                </c:pt>
                <c:pt idx="28">
                  <c:v>62912</c:v>
                </c:pt>
                <c:pt idx="29">
                  <c:v>64342</c:v>
                </c:pt>
                <c:pt idx="30">
                  <c:v>56868</c:v>
                </c:pt>
                <c:pt idx="31">
                  <c:v>76432</c:v>
                </c:pt>
                <c:pt idx="32" formatCode="_-* #\ ##0_-;\-* #\ ##0_-;_-* &quot;-&quot;??_-;_-@_-">
                  <c:v>68548</c:v>
                </c:pt>
                <c:pt idx="33" formatCode="_-* #\ ##0_-;\-* #\ ##0_-;_-* &quot;-&quot;??_-;_-@_-">
                  <c:v>73520</c:v>
                </c:pt>
                <c:pt idx="34" formatCode="_-* #\ ##0_-;\-* #\ ##0_-;_-* &quot;-&quot;??_-;_-@_-">
                  <c:v>83854</c:v>
                </c:pt>
                <c:pt idx="35">
                  <c:v>63380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40B-4F3E-85E4-1E3D5461E466}"/>
            </c:ext>
          </c:extLst>
        </c:ser>
        <c:ser>
          <c:idx val="1"/>
          <c:order val="1"/>
          <c:tx>
            <c:strRef>
              <c:f>'Total VA market per Month'!$B$33</c:f>
              <c:strCache>
                <c:ptCount val="1"/>
                <c:pt idx="0">
                  <c:v>Ovestin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trendline>
            <c:spPr>
              <a:ln w="19050" cap="rnd">
                <a:solidFill>
                  <a:schemeClr val="accent5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'Total VA market per Month'!$D$30:$AM$30</c:f>
              <c:strCache>
                <c:ptCount val="36"/>
                <c:pt idx="0">
                  <c:v>201802</c:v>
                </c:pt>
                <c:pt idx="1">
                  <c:v>201803</c:v>
                </c:pt>
                <c:pt idx="2">
                  <c:v>201804</c:v>
                </c:pt>
                <c:pt idx="3">
                  <c:v>201805</c:v>
                </c:pt>
                <c:pt idx="4">
                  <c:v>201806</c:v>
                </c:pt>
                <c:pt idx="5">
                  <c:v>201807</c:v>
                </c:pt>
                <c:pt idx="6">
                  <c:v>201808</c:v>
                </c:pt>
                <c:pt idx="7">
                  <c:v>201809</c:v>
                </c:pt>
                <c:pt idx="8">
                  <c:v>201810</c:v>
                </c:pt>
                <c:pt idx="9">
                  <c:v>201811</c:v>
                </c:pt>
                <c:pt idx="10">
                  <c:v>201812</c:v>
                </c:pt>
                <c:pt idx="11">
                  <c:v>201901</c:v>
                </c:pt>
                <c:pt idx="12">
                  <c:v>201902</c:v>
                </c:pt>
                <c:pt idx="13">
                  <c:v>201903</c:v>
                </c:pt>
                <c:pt idx="14">
                  <c:v>201904</c:v>
                </c:pt>
                <c:pt idx="15">
                  <c:v>201905</c:v>
                </c:pt>
                <c:pt idx="16">
                  <c:v>201906</c:v>
                </c:pt>
                <c:pt idx="17">
                  <c:v>201907</c:v>
                </c:pt>
                <c:pt idx="18">
                  <c:v>201908</c:v>
                </c:pt>
                <c:pt idx="19">
                  <c:v>201909</c:v>
                </c:pt>
                <c:pt idx="20">
                  <c:v>201910</c:v>
                </c:pt>
                <c:pt idx="21">
                  <c:v>201911</c:v>
                </c:pt>
                <c:pt idx="22">
                  <c:v>201912</c:v>
                </c:pt>
                <c:pt idx="23">
                  <c:v>202001</c:v>
                </c:pt>
                <c:pt idx="24">
                  <c:v>202002</c:v>
                </c:pt>
                <c:pt idx="25">
                  <c:v>202003</c:v>
                </c:pt>
                <c:pt idx="26">
                  <c:v>202004</c:v>
                </c:pt>
                <c:pt idx="27">
                  <c:v>202005</c:v>
                </c:pt>
                <c:pt idx="28">
                  <c:v>202006</c:v>
                </c:pt>
                <c:pt idx="29">
                  <c:v>202007</c:v>
                </c:pt>
                <c:pt idx="30">
                  <c:v>202008</c:v>
                </c:pt>
                <c:pt idx="31">
                  <c:v>202009</c:v>
                </c:pt>
                <c:pt idx="32">
                  <c:v> 202010 </c:v>
                </c:pt>
                <c:pt idx="33">
                  <c:v>202011</c:v>
                </c:pt>
                <c:pt idx="34">
                  <c:v>202012</c:v>
                </c:pt>
                <c:pt idx="35">
                  <c:v>202101</c:v>
                </c:pt>
              </c:strCache>
            </c:strRef>
          </c:cat>
          <c:val>
            <c:numRef>
              <c:f>'Total VA market per Month'!$D$33:$AM$33</c:f>
              <c:numCache>
                <c:formatCode>#,##0</c:formatCode>
                <c:ptCount val="36"/>
                <c:pt idx="0">
                  <c:v>10136</c:v>
                </c:pt>
                <c:pt idx="1">
                  <c:v>11494</c:v>
                </c:pt>
                <c:pt idx="2">
                  <c:v>10920</c:v>
                </c:pt>
                <c:pt idx="3">
                  <c:v>10977</c:v>
                </c:pt>
                <c:pt idx="4">
                  <c:v>10598</c:v>
                </c:pt>
                <c:pt idx="5">
                  <c:v>10020</c:v>
                </c:pt>
                <c:pt idx="6">
                  <c:v>11829</c:v>
                </c:pt>
                <c:pt idx="7">
                  <c:v>10542</c:v>
                </c:pt>
                <c:pt idx="8">
                  <c:v>11751</c:v>
                </c:pt>
                <c:pt idx="9">
                  <c:v>11561</c:v>
                </c:pt>
                <c:pt idx="10">
                  <c:v>11080</c:v>
                </c:pt>
                <c:pt idx="11">
                  <c:v>11216</c:v>
                </c:pt>
                <c:pt idx="12">
                  <c:v>19688</c:v>
                </c:pt>
                <c:pt idx="13">
                  <c:v>7601</c:v>
                </c:pt>
                <c:pt idx="14">
                  <c:v>8091</c:v>
                </c:pt>
                <c:pt idx="15">
                  <c:v>9156</c:v>
                </c:pt>
                <c:pt idx="16">
                  <c:v>8799</c:v>
                </c:pt>
                <c:pt idx="17">
                  <c:v>10113</c:v>
                </c:pt>
                <c:pt idx="18">
                  <c:v>11162</c:v>
                </c:pt>
                <c:pt idx="19">
                  <c:v>17940</c:v>
                </c:pt>
                <c:pt idx="20">
                  <c:v>9582</c:v>
                </c:pt>
                <c:pt idx="21">
                  <c:v>8037</c:v>
                </c:pt>
                <c:pt idx="22">
                  <c:v>8933</c:v>
                </c:pt>
                <c:pt idx="23">
                  <c:v>9973</c:v>
                </c:pt>
                <c:pt idx="24">
                  <c:v>10278</c:v>
                </c:pt>
                <c:pt idx="25">
                  <c:v>13880</c:v>
                </c:pt>
                <c:pt idx="26">
                  <c:v>10054</c:v>
                </c:pt>
                <c:pt idx="27">
                  <c:v>10093</c:v>
                </c:pt>
                <c:pt idx="28">
                  <c:v>10687</c:v>
                </c:pt>
                <c:pt idx="29">
                  <c:v>9455</c:v>
                </c:pt>
                <c:pt idx="30">
                  <c:v>9449</c:v>
                </c:pt>
                <c:pt idx="31">
                  <c:v>9921</c:v>
                </c:pt>
                <c:pt idx="32" formatCode="_-* #\ ##0_-;\-* #\ ##0_-;_-* &quot;-&quot;??_-;_-@_-">
                  <c:v>9651</c:v>
                </c:pt>
                <c:pt idx="33" formatCode="_-* #\ ##0_-;\-* #\ ##0_-;_-* &quot;-&quot;??_-;_-@_-">
                  <c:v>9593</c:v>
                </c:pt>
                <c:pt idx="34" formatCode="_-* #\ ##0_-;\-* #\ ##0_-;_-* &quot;-&quot;??_-;_-@_-">
                  <c:v>9666</c:v>
                </c:pt>
                <c:pt idx="35">
                  <c:v>8226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40B-4F3E-85E4-1E3D5461E466}"/>
            </c:ext>
          </c:extLst>
        </c:ser>
        <c:ser>
          <c:idx val="2"/>
          <c:order val="2"/>
          <c:tx>
            <c:strRef>
              <c:f>'Total VA market per Month'!$B$34</c:f>
              <c:strCache>
                <c:ptCount val="1"/>
                <c:pt idx="0">
                  <c:v>Estring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'Total VA market per Month'!$D$30:$AM$30</c:f>
              <c:strCache>
                <c:ptCount val="36"/>
                <c:pt idx="0">
                  <c:v>201802</c:v>
                </c:pt>
                <c:pt idx="1">
                  <c:v>201803</c:v>
                </c:pt>
                <c:pt idx="2">
                  <c:v>201804</c:v>
                </c:pt>
                <c:pt idx="3">
                  <c:v>201805</c:v>
                </c:pt>
                <c:pt idx="4">
                  <c:v>201806</c:v>
                </c:pt>
                <c:pt idx="5">
                  <c:v>201807</c:v>
                </c:pt>
                <c:pt idx="6">
                  <c:v>201808</c:v>
                </c:pt>
                <c:pt idx="7">
                  <c:v>201809</c:v>
                </c:pt>
                <c:pt idx="8">
                  <c:v>201810</c:v>
                </c:pt>
                <c:pt idx="9">
                  <c:v>201811</c:v>
                </c:pt>
                <c:pt idx="10">
                  <c:v>201812</c:v>
                </c:pt>
                <c:pt idx="11">
                  <c:v>201901</c:v>
                </c:pt>
                <c:pt idx="12">
                  <c:v>201902</c:v>
                </c:pt>
                <c:pt idx="13">
                  <c:v>201903</c:v>
                </c:pt>
                <c:pt idx="14">
                  <c:v>201904</c:v>
                </c:pt>
                <c:pt idx="15">
                  <c:v>201905</c:v>
                </c:pt>
                <c:pt idx="16">
                  <c:v>201906</c:v>
                </c:pt>
                <c:pt idx="17">
                  <c:v>201907</c:v>
                </c:pt>
                <c:pt idx="18">
                  <c:v>201908</c:v>
                </c:pt>
                <c:pt idx="19">
                  <c:v>201909</c:v>
                </c:pt>
                <c:pt idx="20">
                  <c:v>201910</c:v>
                </c:pt>
                <c:pt idx="21">
                  <c:v>201911</c:v>
                </c:pt>
                <c:pt idx="22">
                  <c:v>201912</c:v>
                </c:pt>
                <c:pt idx="23">
                  <c:v>202001</c:v>
                </c:pt>
                <c:pt idx="24">
                  <c:v>202002</c:v>
                </c:pt>
                <c:pt idx="25">
                  <c:v>202003</c:v>
                </c:pt>
                <c:pt idx="26">
                  <c:v>202004</c:v>
                </c:pt>
                <c:pt idx="27">
                  <c:v>202005</c:v>
                </c:pt>
                <c:pt idx="28">
                  <c:v>202006</c:v>
                </c:pt>
                <c:pt idx="29">
                  <c:v>202007</c:v>
                </c:pt>
                <c:pt idx="30">
                  <c:v>202008</c:v>
                </c:pt>
                <c:pt idx="31">
                  <c:v>202009</c:v>
                </c:pt>
                <c:pt idx="32">
                  <c:v> 202010 </c:v>
                </c:pt>
                <c:pt idx="33">
                  <c:v>202011</c:v>
                </c:pt>
                <c:pt idx="34">
                  <c:v>202012</c:v>
                </c:pt>
                <c:pt idx="35">
                  <c:v>202101</c:v>
                </c:pt>
              </c:strCache>
            </c:strRef>
          </c:cat>
          <c:val>
            <c:numRef>
              <c:f>'Total VA market per Month'!$D$34:$AM$34</c:f>
              <c:numCache>
                <c:formatCode>#,##0</c:formatCode>
                <c:ptCount val="36"/>
                <c:pt idx="0">
                  <c:v>557</c:v>
                </c:pt>
                <c:pt idx="1">
                  <c:v>400</c:v>
                </c:pt>
                <c:pt idx="2">
                  <c:v>0</c:v>
                </c:pt>
                <c:pt idx="3">
                  <c:v>1300</c:v>
                </c:pt>
                <c:pt idx="4">
                  <c:v>586</c:v>
                </c:pt>
                <c:pt idx="5">
                  <c:v>437</c:v>
                </c:pt>
                <c:pt idx="6">
                  <c:v>725</c:v>
                </c:pt>
                <c:pt idx="7">
                  <c:v>675</c:v>
                </c:pt>
                <c:pt idx="8">
                  <c:v>595</c:v>
                </c:pt>
                <c:pt idx="9">
                  <c:v>710</c:v>
                </c:pt>
                <c:pt idx="10">
                  <c:v>620</c:v>
                </c:pt>
                <c:pt idx="11">
                  <c:v>654</c:v>
                </c:pt>
                <c:pt idx="12">
                  <c:v>628</c:v>
                </c:pt>
                <c:pt idx="13">
                  <c:v>661</c:v>
                </c:pt>
                <c:pt idx="14">
                  <c:v>664</c:v>
                </c:pt>
                <c:pt idx="15">
                  <c:v>664</c:v>
                </c:pt>
                <c:pt idx="16">
                  <c:v>653</c:v>
                </c:pt>
                <c:pt idx="17">
                  <c:v>599</c:v>
                </c:pt>
                <c:pt idx="18">
                  <c:v>674</c:v>
                </c:pt>
                <c:pt idx="19">
                  <c:v>734</c:v>
                </c:pt>
                <c:pt idx="20">
                  <c:v>677</c:v>
                </c:pt>
                <c:pt idx="21">
                  <c:v>666</c:v>
                </c:pt>
                <c:pt idx="22">
                  <c:v>675</c:v>
                </c:pt>
                <c:pt idx="23">
                  <c:v>755</c:v>
                </c:pt>
                <c:pt idx="24">
                  <c:v>594</c:v>
                </c:pt>
                <c:pt idx="25">
                  <c:v>738</c:v>
                </c:pt>
                <c:pt idx="26">
                  <c:v>604</c:v>
                </c:pt>
                <c:pt idx="27">
                  <c:v>546</c:v>
                </c:pt>
                <c:pt idx="28" formatCode="General">
                  <c:v>653</c:v>
                </c:pt>
                <c:pt idx="29" formatCode="General">
                  <c:v>577</c:v>
                </c:pt>
                <c:pt idx="30" formatCode="General">
                  <c:v>632</c:v>
                </c:pt>
                <c:pt idx="31" formatCode="General">
                  <c:v>741</c:v>
                </c:pt>
                <c:pt idx="32" formatCode="_-* #\ ##0_-;\-* #\ ##0_-;_-* &quot;-&quot;??_-;_-@_-">
                  <c:v>623</c:v>
                </c:pt>
                <c:pt idx="33" formatCode="_-* #\ ##0_-;\-* #\ ##0_-;_-* &quot;-&quot;??_-;_-@_-">
                  <c:v>642</c:v>
                </c:pt>
                <c:pt idx="34" formatCode="_-* #\ ##0_-;\-* #\ ##0_-;_-* &quot;-&quot;??_-;_-@_-">
                  <c:v>689</c:v>
                </c:pt>
                <c:pt idx="35">
                  <c:v>578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240B-4F3E-85E4-1E3D5461E466}"/>
            </c:ext>
          </c:extLst>
        </c:ser>
        <c:ser>
          <c:idx val="3"/>
          <c:order val="3"/>
          <c:tx>
            <c:strRef>
              <c:f>'Total VA market per Month'!$B$35</c:f>
              <c:strCache>
                <c:ptCount val="1"/>
                <c:pt idx="0">
                  <c:v>Intrarosa</c:v>
                </c:pt>
              </c:strCache>
            </c:strRef>
          </c:tx>
          <c:spPr>
            <a:ln w="28575" cap="rnd">
              <a:solidFill>
                <a:schemeClr val="accent6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'Total VA market per Month'!$D$30:$AM$30</c:f>
              <c:strCache>
                <c:ptCount val="36"/>
                <c:pt idx="0">
                  <c:v>201802</c:v>
                </c:pt>
                <c:pt idx="1">
                  <c:v>201803</c:v>
                </c:pt>
                <c:pt idx="2">
                  <c:v>201804</c:v>
                </c:pt>
                <c:pt idx="3">
                  <c:v>201805</c:v>
                </c:pt>
                <c:pt idx="4">
                  <c:v>201806</c:v>
                </c:pt>
                <c:pt idx="5">
                  <c:v>201807</c:v>
                </c:pt>
                <c:pt idx="6">
                  <c:v>201808</c:v>
                </c:pt>
                <c:pt idx="7">
                  <c:v>201809</c:v>
                </c:pt>
                <c:pt idx="8">
                  <c:v>201810</c:v>
                </c:pt>
                <c:pt idx="9">
                  <c:v>201811</c:v>
                </c:pt>
                <c:pt idx="10">
                  <c:v>201812</c:v>
                </c:pt>
                <c:pt idx="11">
                  <c:v>201901</c:v>
                </c:pt>
                <c:pt idx="12">
                  <c:v>201902</c:v>
                </c:pt>
                <c:pt idx="13">
                  <c:v>201903</c:v>
                </c:pt>
                <c:pt idx="14">
                  <c:v>201904</c:v>
                </c:pt>
                <c:pt idx="15">
                  <c:v>201905</c:v>
                </c:pt>
                <c:pt idx="16">
                  <c:v>201906</c:v>
                </c:pt>
                <c:pt idx="17">
                  <c:v>201907</c:v>
                </c:pt>
                <c:pt idx="18">
                  <c:v>201908</c:v>
                </c:pt>
                <c:pt idx="19">
                  <c:v>201909</c:v>
                </c:pt>
                <c:pt idx="20">
                  <c:v>201910</c:v>
                </c:pt>
                <c:pt idx="21">
                  <c:v>201911</c:v>
                </c:pt>
                <c:pt idx="22">
                  <c:v>201912</c:v>
                </c:pt>
                <c:pt idx="23">
                  <c:v>202001</c:v>
                </c:pt>
                <c:pt idx="24">
                  <c:v>202002</c:v>
                </c:pt>
                <c:pt idx="25">
                  <c:v>202003</c:v>
                </c:pt>
                <c:pt idx="26">
                  <c:v>202004</c:v>
                </c:pt>
                <c:pt idx="27">
                  <c:v>202005</c:v>
                </c:pt>
                <c:pt idx="28">
                  <c:v>202006</c:v>
                </c:pt>
                <c:pt idx="29">
                  <c:v>202007</c:v>
                </c:pt>
                <c:pt idx="30">
                  <c:v>202008</c:v>
                </c:pt>
                <c:pt idx="31">
                  <c:v>202009</c:v>
                </c:pt>
                <c:pt idx="32">
                  <c:v> 202010 </c:v>
                </c:pt>
                <c:pt idx="33">
                  <c:v>202011</c:v>
                </c:pt>
                <c:pt idx="34">
                  <c:v>202012</c:v>
                </c:pt>
                <c:pt idx="35">
                  <c:v>202101</c:v>
                </c:pt>
              </c:strCache>
            </c:strRef>
          </c:cat>
          <c:val>
            <c:numRef>
              <c:f>'Total VA market per Month'!$D$35:$AM$35</c:f>
              <c:numCache>
                <c:formatCode>#,##0</c:formatCode>
                <c:ptCount val="36"/>
                <c:pt idx="12">
                  <c:v>18</c:v>
                </c:pt>
                <c:pt idx="13">
                  <c:v>34</c:v>
                </c:pt>
                <c:pt idx="14">
                  <c:v>32</c:v>
                </c:pt>
                <c:pt idx="15">
                  <c:v>36</c:v>
                </c:pt>
                <c:pt idx="16">
                  <c:v>25</c:v>
                </c:pt>
                <c:pt idx="17">
                  <c:v>20</c:v>
                </c:pt>
                <c:pt idx="18">
                  <c:v>29</c:v>
                </c:pt>
                <c:pt idx="19">
                  <c:v>46</c:v>
                </c:pt>
                <c:pt idx="20">
                  <c:v>102</c:v>
                </c:pt>
                <c:pt idx="21">
                  <c:v>119</c:v>
                </c:pt>
                <c:pt idx="22">
                  <c:v>145</c:v>
                </c:pt>
                <c:pt idx="23">
                  <c:v>190</c:v>
                </c:pt>
                <c:pt idx="24">
                  <c:v>192</c:v>
                </c:pt>
                <c:pt idx="25">
                  <c:v>205</c:v>
                </c:pt>
                <c:pt idx="26">
                  <c:v>163</c:v>
                </c:pt>
                <c:pt idx="27">
                  <c:v>195</c:v>
                </c:pt>
                <c:pt idx="28" formatCode="General">
                  <c:v>213</c:v>
                </c:pt>
                <c:pt idx="29" formatCode="General">
                  <c:v>241</c:v>
                </c:pt>
                <c:pt idx="30" formatCode="General">
                  <c:v>398</c:v>
                </c:pt>
                <c:pt idx="31" formatCode="General">
                  <c:v>386</c:v>
                </c:pt>
                <c:pt idx="32" formatCode="_-* #\ ##0_-;\-* #\ ##0_-;_-* &quot;-&quot;??_-;_-@_-">
                  <c:v>503</c:v>
                </c:pt>
                <c:pt idx="33" formatCode="_-* #\ ##0_-;\-* #\ ##0_-;_-* &quot;-&quot;??_-;_-@_-">
                  <c:v>531</c:v>
                </c:pt>
                <c:pt idx="34" formatCode="_-* #\ ##0_-;\-* #\ ##0_-;_-* &quot;-&quot;??_-;_-@_-">
                  <c:v>575</c:v>
                </c:pt>
                <c:pt idx="35">
                  <c:v>542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240B-4F3E-85E4-1E3D5461E466}"/>
            </c:ext>
          </c:extLst>
        </c:ser>
        <c:ser>
          <c:idx val="4"/>
          <c:order val="4"/>
          <c:tx>
            <c:strRef>
              <c:f>'Total VA market per Month'!$B$36</c:f>
              <c:strCache>
                <c:ptCount val="1"/>
                <c:pt idx="0">
                  <c:v>Blissel</c:v>
                </c:pt>
              </c:strCache>
            </c:strRef>
          </c:tx>
          <c:spPr>
            <a:ln w="28575" cap="rnd">
              <a:solidFill>
                <a:schemeClr val="accent5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'Total VA market per Month'!$D$30:$AM$30</c:f>
              <c:strCache>
                <c:ptCount val="36"/>
                <c:pt idx="0">
                  <c:v>201802</c:v>
                </c:pt>
                <c:pt idx="1">
                  <c:v>201803</c:v>
                </c:pt>
                <c:pt idx="2">
                  <c:v>201804</c:v>
                </c:pt>
                <c:pt idx="3">
                  <c:v>201805</c:v>
                </c:pt>
                <c:pt idx="4">
                  <c:v>201806</c:v>
                </c:pt>
                <c:pt idx="5">
                  <c:v>201807</c:v>
                </c:pt>
                <c:pt idx="6">
                  <c:v>201808</c:v>
                </c:pt>
                <c:pt idx="7">
                  <c:v>201809</c:v>
                </c:pt>
                <c:pt idx="8">
                  <c:v>201810</c:v>
                </c:pt>
                <c:pt idx="9">
                  <c:v>201811</c:v>
                </c:pt>
                <c:pt idx="10">
                  <c:v>201812</c:v>
                </c:pt>
                <c:pt idx="11">
                  <c:v>201901</c:v>
                </c:pt>
                <c:pt idx="12">
                  <c:v>201902</c:v>
                </c:pt>
                <c:pt idx="13">
                  <c:v>201903</c:v>
                </c:pt>
                <c:pt idx="14">
                  <c:v>201904</c:v>
                </c:pt>
                <c:pt idx="15">
                  <c:v>201905</c:v>
                </c:pt>
                <c:pt idx="16">
                  <c:v>201906</c:v>
                </c:pt>
                <c:pt idx="17">
                  <c:v>201907</c:v>
                </c:pt>
                <c:pt idx="18">
                  <c:v>201908</c:v>
                </c:pt>
                <c:pt idx="19">
                  <c:v>201909</c:v>
                </c:pt>
                <c:pt idx="20">
                  <c:v>201910</c:v>
                </c:pt>
                <c:pt idx="21">
                  <c:v>201911</c:v>
                </c:pt>
                <c:pt idx="22">
                  <c:v>201912</c:v>
                </c:pt>
                <c:pt idx="23">
                  <c:v>202001</c:v>
                </c:pt>
                <c:pt idx="24">
                  <c:v>202002</c:v>
                </c:pt>
                <c:pt idx="25">
                  <c:v>202003</c:v>
                </c:pt>
                <c:pt idx="26">
                  <c:v>202004</c:v>
                </c:pt>
                <c:pt idx="27">
                  <c:v>202005</c:v>
                </c:pt>
                <c:pt idx="28">
                  <c:v>202006</c:v>
                </c:pt>
                <c:pt idx="29">
                  <c:v>202007</c:v>
                </c:pt>
                <c:pt idx="30">
                  <c:v>202008</c:v>
                </c:pt>
                <c:pt idx="31">
                  <c:v>202009</c:v>
                </c:pt>
                <c:pt idx="32">
                  <c:v> 202010 </c:v>
                </c:pt>
                <c:pt idx="33">
                  <c:v>202011</c:v>
                </c:pt>
                <c:pt idx="34">
                  <c:v>202012</c:v>
                </c:pt>
                <c:pt idx="35">
                  <c:v>202101</c:v>
                </c:pt>
              </c:strCache>
            </c:strRef>
          </c:cat>
          <c:val>
            <c:numRef>
              <c:f>'Total VA market per Month'!$D$36:$AM$36</c:f>
              <c:numCache>
                <c:formatCode>#,##0</c:formatCode>
                <c:ptCount val="36"/>
                <c:pt idx="14">
                  <c:v>35</c:v>
                </c:pt>
                <c:pt idx="15">
                  <c:v>92</c:v>
                </c:pt>
                <c:pt idx="16">
                  <c:v>219</c:v>
                </c:pt>
                <c:pt idx="17">
                  <c:v>319</c:v>
                </c:pt>
                <c:pt idx="18">
                  <c:v>515</c:v>
                </c:pt>
                <c:pt idx="19">
                  <c:v>648</c:v>
                </c:pt>
                <c:pt idx="20">
                  <c:v>747</c:v>
                </c:pt>
                <c:pt idx="21">
                  <c:v>918</c:v>
                </c:pt>
                <c:pt idx="22">
                  <c:v>898</c:v>
                </c:pt>
                <c:pt idx="23">
                  <c:v>1044</c:v>
                </c:pt>
                <c:pt idx="24">
                  <c:v>1130</c:v>
                </c:pt>
                <c:pt idx="25">
                  <c:v>1395</c:v>
                </c:pt>
                <c:pt idx="26">
                  <c:v>971</c:v>
                </c:pt>
                <c:pt idx="27">
                  <c:v>1044</c:v>
                </c:pt>
                <c:pt idx="28" formatCode="General">
                  <c:v>1295</c:v>
                </c:pt>
                <c:pt idx="29" formatCode="General">
                  <c:v>1153</c:v>
                </c:pt>
                <c:pt idx="30" formatCode="General">
                  <c:v>362</c:v>
                </c:pt>
                <c:pt idx="31" formatCode="General">
                  <c:v>0</c:v>
                </c:pt>
                <c:pt idx="32" formatCode="_-* #\ ##0_-;\-* #\ ##0_-;_-* &quot;-&quot;??_-;_-@_-">
                  <c:v>3301</c:v>
                </c:pt>
                <c:pt idx="33" formatCode="_-* #\ ##0_-;\-* #\ ##0_-;_-* &quot;-&quot;??_-;_-@_-">
                  <c:v>1364</c:v>
                </c:pt>
                <c:pt idx="34" formatCode="_-* #\ ##0_-;\-* #\ ##0_-;_-* &quot;-&quot;??_-;_-@_-">
                  <c:v>1299</c:v>
                </c:pt>
                <c:pt idx="35">
                  <c:v>1125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240B-4F3E-85E4-1E3D5461E466}"/>
            </c:ext>
          </c:extLst>
        </c:ser>
        <c:ser>
          <c:idx val="5"/>
          <c:order val="5"/>
          <c:tx>
            <c:strRef>
              <c:f>'Total VA market per Month'!$B$37</c:f>
              <c:strCache>
                <c:ptCount val="1"/>
                <c:pt idx="0">
                  <c:v>Estrokad</c:v>
                </c:pt>
              </c:strCache>
            </c:strRef>
          </c:tx>
          <c:spPr>
            <a:ln w="28575" cap="rnd">
              <a:solidFill>
                <a:schemeClr val="accent4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'Total VA market per Month'!$D$30:$AM$30</c:f>
              <c:strCache>
                <c:ptCount val="36"/>
                <c:pt idx="0">
                  <c:v>201802</c:v>
                </c:pt>
                <c:pt idx="1">
                  <c:v>201803</c:v>
                </c:pt>
                <c:pt idx="2">
                  <c:v>201804</c:v>
                </c:pt>
                <c:pt idx="3">
                  <c:v>201805</c:v>
                </c:pt>
                <c:pt idx="4">
                  <c:v>201806</c:v>
                </c:pt>
                <c:pt idx="5">
                  <c:v>201807</c:v>
                </c:pt>
                <c:pt idx="6">
                  <c:v>201808</c:v>
                </c:pt>
                <c:pt idx="7">
                  <c:v>201809</c:v>
                </c:pt>
                <c:pt idx="8">
                  <c:v>201810</c:v>
                </c:pt>
                <c:pt idx="9">
                  <c:v>201811</c:v>
                </c:pt>
                <c:pt idx="10">
                  <c:v>201812</c:v>
                </c:pt>
                <c:pt idx="11">
                  <c:v>201901</c:v>
                </c:pt>
                <c:pt idx="12">
                  <c:v>201902</c:v>
                </c:pt>
                <c:pt idx="13">
                  <c:v>201903</c:v>
                </c:pt>
                <c:pt idx="14">
                  <c:v>201904</c:v>
                </c:pt>
                <c:pt idx="15">
                  <c:v>201905</c:v>
                </c:pt>
                <c:pt idx="16">
                  <c:v>201906</c:v>
                </c:pt>
                <c:pt idx="17">
                  <c:v>201907</c:v>
                </c:pt>
                <c:pt idx="18">
                  <c:v>201908</c:v>
                </c:pt>
                <c:pt idx="19">
                  <c:v>201909</c:v>
                </c:pt>
                <c:pt idx="20">
                  <c:v>201910</c:v>
                </c:pt>
                <c:pt idx="21">
                  <c:v>201911</c:v>
                </c:pt>
                <c:pt idx="22">
                  <c:v>201912</c:v>
                </c:pt>
                <c:pt idx="23">
                  <c:v>202001</c:v>
                </c:pt>
                <c:pt idx="24">
                  <c:v>202002</c:v>
                </c:pt>
                <c:pt idx="25">
                  <c:v>202003</c:v>
                </c:pt>
                <c:pt idx="26">
                  <c:v>202004</c:v>
                </c:pt>
                <c:pt idx="27">
                  <c:v>202005</c:v>
                </c:pt>
                <c:pt idx="28">
                  <c:v>202006</c:v>
                </c:pt>
                <c:pt idx="29">
                  <c:v>202007</c:v>
                </c:pt>
                <c:pt idx="30">
                  <c:v>202008</c:v>
                </c:pt>
                <c:pt idx="31">
                  <c:v>202009</c:v>
                </c:pt>
                <c:pt idx="32">
                  <c:v> 202010 </c:v>
                </c:pt>
                <c:pt idx="33">
                  <c:v>202011</c:v>
                </c:pt>
                <c:pt idx="34">
                  <c:v>202012</c:v>
                </c:pt>
                <c:pt idx="35">
                  <c:v>202101</c:v>
                </c:pt>
              </c:strCache>
            </c:strRef>
          </c:cat>
          <c:val>
            <c:numRef>
              <c:f>'Total VA market per Month'!$D$37:$AM$37</c:f>
              <c:numCache>
                <c:formatCode>#,##0</c:formatCode>
                <c:ptCount val="36"/>
                <c:pt idx="0">
                  <c:v>219</c:v>
                </c:pt>
                <c:pt idx="1">
                  <c:v>730</c:v>
                </c:pt>
                <c:pt idx="2">
                  <c:v>495</c:v>
                </c:pt>
                <c:pt idx="3">
                  <c:v>563</c:v>
                </c:pt>
                <c:pt idx="4">
                  <c:v>471</c:v>
                </c:pt>
                <c:pt idx="5">
                  <c:v>481</c:v>
                </c:pt>
                <c:pt idx="6">
                  <c:v>530</c:v>
                </c:pt>
                <c:pt idx="7">
                  <c:v>662</c:v>
                </c:pt>
                <c:pt idx="8">
                  <c:v>807</c:v>
                </c:pt>
                <c:pt idx="9">
                  <c:v>743</c:v>
                </c:pt>
                <c:pt idx="10">
                  <c:v>721</c:v>
                </c:pt>
                <c:pt idx="11">
                  <c:v>795</c:v>
                </c:pt>
                <c:pt idx="12">
                  <c:v>778</c:v>
                </c:pt>
                <c:pt idx="13">
                  <c:v>1007</c:v>
                </c:pt>
                <c:pt idx="14">
                  <c:v>943</c:v>
                </c:pt>
                <c:pt idx="15">
                  <c:v>841</c:v>
                </c:pt>
                <c:pt idx="16">
                  <c:v>738</c:v>
                </c:pt>
                <c:pt idx="17">
                  <c:v>913</c:v>
                </c:pt>
                <c:pt idx="18">
                  <c:v>942</c:v>
                </c:pt>
                <c:pt idx="19">
                  <c:v>1017</c:v>
                </c:pt>
                <c:pt idx="20">
                  <c:v>1138</c:v>
                </c:pt>
                <c:pt idx="21">
                  <c:v>1012</c:v>
                </c:pt>
                <c:pt idx="22">
                  <c:v>989</c:v>
                </c:pt>
                <c:pt idx="23">
                  <c:v>1030</c:v>
                </c:pt>
                <c:pt idx="24">
                  <c:v>1109</c:v>
                </c:pt>
                <c:pt idx="25">
                  <c:v>1273</c:v>
                </c:pt>
                <c:pt idx="26">
                  <c:v>936</c:v>
                </c:pt>
                <c:pt idx="27">
                  <c:v>914</c:v>
                </c:pt>
                <c:pt idx="28" formatCode="General">
                  <c:v>1040</c:v>
                </c:pt>
                <c:pt idx="29" formatCode="General">
                  <c:v>949</c:v>
                </c:pt>
                <c:pt idx="30" formatCode="General">
                  <c:v>1003</c:v>
                </c:pt>
                <c:pt idx="31" formatCode="General">
                  <c:v>990</c:v>
                </c:pt>
                <c:pt idx="32" formatCode="_-* #\ ##0_-;\-* #\ ##0_-;_-* &quot;-&quot;??_-;_-@_-">
                  <c:v>855</c:v>
                </c:pt>
                <c:pt idx="33" formatCode="_-* #\ ##0_-;\-* #\ ##0_-;_-* &quot;-&quot;??_-;_-@_-">
                  <c:v>876</c:v>
                </c:pt>
                <c:pt idx="34" formatCode="_-* #\ ##0_-;\-* #\ ##0_-;_-* &quot;-&quot;??_-;_-@_-">
                  <c:v>899</c:v>
                </c:pt>
                <c:pt idx="35">
                  <c:v>743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240B-4F3E-85E4-1E3D5461E466}"/>
            </c:ext>
          </c:extLst>
        </c:ser>
        <c:ser>
          <c:idx val="6"/>
          <c:order val="6"/>
          <c:tx>
            <c:strRef>
              <c:f>'Total VA market per Month'!$B$38</c:f>
              <c:strCache>
                <c:ptCount val="1"/>
                <c:pt idx="0">
                  <c:v>Pausanol</c:v>
                </c:pt>
              </c:strCache>
            </c:strRef>
          </c:tx>
          <c:spPr>
            <a:ln w="28575" cap="rnd">
              <a:solidFill>
                <a:schemeClr val="accent6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'Total VA market per Month'!$D$30:$AM$30</c:f>
              <c:strCache>
                <c:ptCount val="36"/>
                <c:pt idx="0">
                  <c:v>201802</c:v>
                </c:pt>
                <c:pt idx="1">
                  <c:v>201803</c:v>
                </c:pt>
                <c:pt idx="2">
                  <c:v>201804</c:v>
                </c:pt>
                <c:pt idx="3">
                  <c:v>201805</c:v>
                </c:pt>
                <c:pt idx="4">
                  <c:v>201806</c:v>
                </c:pt>
                <c:pt idx="5">
                  <c:v>201807</c:v>
                </c:pt>
                <c:pt idx="6">
                  <c:v>201808</c:v>
                </c:pt>
                <c:pt idx="7">
                  <c:v>201809</c:v>
                </c:pt>
                <c:pt idx="8">
                  <c:v>201810</c:v>
                </c:pt>
                <c:pt idx="9">
                  <c:v>201811</c:v>
                </c:pt>
                <c:pt idx="10">
                  <c:v>201812</c:v>
                </c:pt>
                <c:pt idx="11">
                  <c:v>201901</c:v>
                </c:pt>
                <c:pt idx="12">
                  <c:v>201902</c:v>
                </c:pt>
                <c:pt idx="13">
                  <c:v>201903</c:v>
                </c:pt>
                <c:pt idx="14">
                  <c:v>201904</c:v>
                </c:pt>
                <c:pt idx="15">
                  <c:v>201905</c:v>
                </c:pt>
                <c:pt idx="16">
                  <c:v>201906</c:v>
                </c:pt>
                <c:pt idx="17">
                  <c:v>201907</c:v>
                </c:pt>
                <c:pt idx="18">
                  <c:v>201908</c:v>
                </c:pt>
                <c:pt idx="19">
                  <c:v>201909</c:v>
                </c:pt>
                <c:pt idx="20">
                  <c:v>201910</c:v>
                </c:pt>
                <c:pt idx="21">
                  <c:v>201911</c:v>
                </c:pt>
                <c:pt idx="22">
                  <c:v>201912</c:v>
                </c:pt>
                <c:pt idx="23">
                  <c:v>202001</c:v>
                </c:pt>
                <c:pt idx="24">
                  <c:v>202002</c:v>
                </c:pt>
                <c:pt idx="25">
                  <c:v>202003</c:v>
                </c:pt>
                <c:pt idx="26">
                  <c:v>202004</c:v>
                </c:pt>
                <c:pt idx="27">
                  <c:v>202005</c:v>
                </c:pt>
                <c:pt idx="28">
                  <c:v>202006</c:v>
                </c:pt>
                <c:pt idx="29">
                  <c:v>202007</c:v>
                </c:pt>
                <c:pt idx="30">
                  <c:v>202008</c:v>
                </c:pt>
                <c:pt idx="31">
                  <c:v>202009</c:v>
                </c:pt>
                <c:pt idx="32">
                  <c:v> 202010 </c:v>
                </c:pt>
                <c:pt idx="33">
                  <c:v>202011</c:v>
                </c:pt>
                <c:pt idx="34">
                  <c:v>202012</c:v>
                </c:pt>
                <c:pt idx="35">
                  <c:v>202101</c:v>
                </c:pt>
              </c:strCache>
            </c:strRef>
          </c:cat>
          <c:val>
            <c:numRef>
              <c:f>'Total VA market per Month'!$D$38:$AM$38</c:f>
              <c:numCache>
                <c:formatCode>General</c:formatCode>
                <c:ptCount val="36"/>
                <c:pt idx="27">
                  <c:v>0</c:v>
                </c:pt>
                <c:pt idx="28">
                  <c:v>0</c:v>
                </c:pt>
                <c:pt idx="29">
                  <c:v>6795</c:v>
                </c:pt>
                <c:pt idx="30">
                  <c:v>5434</c:v>
                </c:pt>
                <c:pt idx="31">
                  <c:v>5593</c:v>
                </c:pt>
                <c:pt idx="32" formatCode="_-* #\ ##0_-;\-* #\ ##0_-;_-* &quot;-&quot;??_-;_-@_-">
                  <c:v>5014</c:v>
                </c:pt>
                <c:pt idx="33" formatCode="_-* #\ ##0_-;\-* #\ ##0_-;_-* &quot;-&quot;??_-;_-@_-">
                  <c:v>5665</c:v>
                </c:pt>
                <c:pt idx="34" formatCode="_-* #\ ##0_-;\-* #\ ##0_-;_-* &quot;-&quot;??_-;_-@_-">
                  <c:v>5756</c:v>
                </c:pt>
                <c:pt idx="35" formatCode="#,##0">
                  <c:v>4918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240B-4F3E-85E4-1E3D5461E466}"/>
            </c:ext>
          </c:extLst>
        </c:ser>
        <c:ser>
          <c:idx val="7"/>
          <c:order val="7"/>
          <c:tx>
            <c:strRef>
              <c:f>'Total VA market per Month'!$B$39</c:f>
              <c:strCache>
                <c:ptCount val="1"/>
                <c:pt idx="0">
                  <c:v>Vagidonna</c:v>
                </c:pt>
              </c:strCache>
            </c:strRef>
          </c:tx>
          <c:spPr>
            <a:ln w="28575" cap="rnd">
              <a:solidFill>
                <a:schemeClr val="accent5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'Total VA market per Month'!$D$30:$AM$30</c:f>
              <c:strCache>
                <c:ptCount val="36"/>
                <c:pt idx="0">
                  <c:v>201802</c:v>
                </c:pt>
                <c:pt idx="1">
                  <c:v>201803</c:v>
                </c:pt>
                <c:pt idx="2">
                  <c:v>201804</c:v>
                </c:pt>
                <c:pt idx="3">
                  <c:v>201805</c:v>
                </c:pt>
                <c:pt idx="4">
                  <c:v>201806</c:v>
                </c:pt>
                <c:pt idx="5">
                  <c:v>201807</c:v>
                </c:pt>
                <c:pt idx="6">
                  <c:v>201808</c:v>
                </c:pt>
                <c:pt idx="7">
                  <c:v>201809</c:v>
                </c:pt>
                <c:pt idx="8">
                  <c:v>201810</c:v>
                </c:pt>
                <c:pt idx="9">
                  <c:v>201811</c:v>
                </c:pt>
                <c:pt idx="10">
                  <c:v>201812</c:v>
                </c:pt>
                <c:pt idx="11">
                  <c:v>201901</c:v>
                </c:pt>
                <c:pt idx="12">
                  <c:v>201902</c:v>
                </c:pt>
                <c:pt idx="13">
                  <c:v>201903</c:v>
                </c:pt>
                <c:pt idx="14">
                  <c:v>201904</c:v>
                </c:pt>
                <c:pt idx="15">
                  <c:v>201905</c:v>
                </c:pt>
                <c:pt idx="16">
                  <c:v>201906</c:v>
                </c:pt>
                <c:pt idx="17">
                  <c:v>201907</c:v>
                </c:pt>
                <c:pt idx="18">
                  <c:v>201908</c:v>
                </c:pt>
                <c:pt idx="19">
                  <c:v>201909</c:v>
                </c:pt>
                <c:pt idx="20">
                  <c:v>201910</c:v>
                </c:pt>
                <c:pt idx="21">
                  <c:v>201911</c:v>
                </c:pt>
                <c:pt idx="22">
                  <c:v>201912</c:v>
                </c:pt>
                <c:pt idx="23">
                  <c:v>202001</c:v>
                </c:pt>
                <c:pt idx="24">
                  <c:v>202002</c:v>
                </c:pt>
                <c:pt idx="25">
                  <c:v>202003</c:v>
                </c:pt>
                <c:pt idx="26">
                  <c:v>202004</c:v>
                </c:pt>
                <c:pt idx="27">
                  <c:v>202005</c:v>
                </c:pt>
                <c:pt idx="28">
                  <c:v>202006</c:v>
                </c:pt>
                <c:pt idx="29">
                  <c:v>202007</c:v>
                </c:pt>
                <c:pt idx="30">
                  <c:v>202008</c:v>
                </c:pt>
                <c:pt idx="31">
                  <c:v>202009</c:v>
                </c:pt>
                <c:pt idx="32">
                  <c:v> 202010 </c:v>
                </c:pt>
                <c:pt idx="33">
                  <c:v>202011</c:v>
                </c:pt>
                <c:pt idx="34">
                  <c:v>202012</c:v>
                </c:pt>
                <c:pt idx="35">
                  <c:v>202101</c:v>
                </c:pt>
              </c:strCache>
            </c:strRef>
          </c:cat>
          <c:val>
            <c:numRef>
              <c:f>'Total VA market per Month'!$D$39:$AM$39</c:f>
              <c:numCache>
                <c:formatCode>General</c:formatCode>
                <c:ptCount val="36"/>
                <c:pt idx="33" formatCode="_-* #\ ##0_-;\-* #\ ##0_-;_-* &quot;-&quot;??_-;_-@_-">
                  <c:v>1862</c:v>
                </c:pt>
                <c:pt idx="34" formatCode="_-* #\ ##0_-;\-* #\ ##0_-;_-* &quot;-&quot;??_-;_-@_-">
                  <c:v>4975</c:v>
                </c:pt>
                <c:pt idx="35" formatCode="#,##0">
                  <c:v>3388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240B-4F3E-85E4-1E3D5461E4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46010160"/>
        <c:axId val="874223936"/>
      </c:lineChart>
      <c:catAx>
        <c:axId val="54601016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sz="1600">
                    <a:solidFill>
                      <a:sysClr val="windowText" lastClr="000000"/>
                    </a:solidFill>
                  </a:rPr>
                  <a:t>Month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874223936"/>
        <c:crosses val="autoZero"/>
        <c:auto val="1"/>
        <c:lblAlgn val="ctr"/>
        <c:lblOffset val="100"/>
        <c:noMultiLvlLbl val="0"/>
      </c:catAx>
      <c:valAx>
        <c:axId val="874223936"/>
        <c:scaling>
          <c:orientation val="minMax"/>
          <c:max val="85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sz="1600">
                    <a:solidFill>
                      <a:sysClr val="windowText" lastClr="000000"/>
                    </a:solidFill>
                  </a:rPr>
                  <a:t>Units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46010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8"/>
        <c:delete val="1"/>
      </c:legendEntry>
      <c:legendEntry>
        <c:idx val="9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3384130269067876"/>
          <c:y val="0.18746033228630926"/>
          <c:w val="0.83613465204862314"/>
          <c:h val="0.62290083773116278"/>
        </c:manualLayout>
      </c:layout>
      <c:lineChart>
        <c:grouping val="standard"/>
        <c:varyColors val="0"/>
        <c:ser>
          <c:idx val="0"/>
          <c:order val="0"/>
          <c:tx>
            <c:strRef>
              <c:f>'Total VA market per Month'!$B$32</c:f>
              <c:strCache>
                <c:ptCount val="1"/>
                <c:pt idx="0">
                  <c:v>Vagifem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trendline>
            <c:spPr>
              <a:ln w="19050" cap="rnd">
                <a:solidFill>
                  <a:schemeClr val="accent6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'Total VA market per Month'!$D$30:$AM$30</c:f>
              <c:strCache>
                <c:ptCount val="13"/>
                <c:pt idx="0">
                  <c:v>202001</c:v>
                </c:pt>
                <c:pt idx="1">
                  <c:v>202002</c:v>
                </c:pt>
                <c:pt idx="2">
                  <c:v>202003</c:v>
                </c:pt>
                <c:pt idx="3">
                  <c:v>202004</c:v>
                </c:pt>
                <c:pt idx="4">
                  <c:v>202005</c:v>
                </c:pt>
                <c:pt idx="5">
                  <c:v>202006</c:v>
                </c:pt>
                <c:pt idx="6">
                  <c:v>202007</c:v>
                </c:pt>
                <c:pt idx="7">
                  <c:v>202008</c:v>
                </c:pt>
                <c:pt idx="8">
                  <c:v>202009</c:v>
                </c:pt>
                <c:pt idx="9">
                  <c:v> 202010 </c:v>
                </c:pt>
                <c:pt idx="10">
                  <c:v>202011</c:v>
                </c:pt>
                <c:pt idx="11">
                  <c:v>202012</c:v>
                </c:pt>
                <c:pt idx="12">
                  <c:v>202101</c:v>
                </c:pt>
              </c:strCache>
            </c:strRef>
          </c:cat>
          <c:val>
            <c:numRef>
              <c:f>'Total VA market per Month'!$D$32:$AM$32</c:f>
              <c:numCache>
                <c:formatCode>#,##0</c:formatCode>
                <c:ptCount val="13"/>
                <c:pt idx="0">
                  <c:v>61471</c:v>
                </c:pt>
                <c:pt idx="1">
                  <c:v>60198</c:v>
                </c:pt>
                <c:pt idx="2">
                  <c:v>80401</c:v>
                </c:pt>
                <c:pt idx="3">
                  <c:v>60874</c:v>
                </c:pt>
                <c:pt idx="4">
                  <c:v>57030</c:v>
                </c:pt>
                <c:pt idx="5">
                  <c:v>62912</c:v>
                </c:pt>
                <c:pt idx="6">
                  <c:v>64342</c:v>
                </c:pt>
                <c:pt idx="7">
                  <c:v>56868</c:v>
                </c:pt>
                <c:pt idx="8">
                  <c:v>76432</c:v>
                </c:pt>
                <c:pt idx="9" formatCode="_-* #\ ##0_-;\-* #\ ##0_-;_-* &quot;-&quot;??_-;_-@_-">
                  <c:v>68548</c:v>
                </c:pt>
                <c:pt idx="10" formatCode="_-* #\ ##0_-;\-* #\ ##0_-;_-* &quot;-&quot;??_-;_-@_-">
                  <c:v>73520</c:v>
                </c:pt>
                <c:pt idx="11" formatCode="_-* #\ ##0_-;\-* #\ ##0_-;_-* &quot;-&quot;??_-;_-@_-">
                  <c:v>83854</c:v>
                </c:pt>
                <c:pt idx="12">
                  <c:v>63380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4C0-4F97-B03D-D783B66DCE23}"/>
            </c:ext>
          </c:extLst>
        </c:ser>
        <c:ser>
          <c:idx val="1"/>
          <c:order val="1"/>
          <c:tx>
            <c:strRef>
              <c:f>'Total VA market per Month'!$B$33</c:f>
              <c:strCache>
                <c:ptCount val="1"/>
                <c:pt idx="0">
                  <c:v>Ovestin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trendline>
            <c:spPr>
              <a:ln w="19050" cap="rnd">
                <a:solidFill>
                  <a:schemeClr val="accent5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'Total VA market per Month'!$D$30:$AM$30</c:f>
              <c:strCache>
                <c:ptCount val="13"/>
                <c:pt idx="0">
                  <c:v>202001</c:v>
                </c:pt>
                <c:pt idx="1">
                  <c:v>202002</c:v>
                </c:pt>
                <c:pt idx="2">
                  <c:v>202003</c:v>
                </c:pt>
                <c:pt idx="3">
                  <c:v>202004</c:v>
                </c:pt>
                <c:pt idx="4">
                  <c:v>202005</c:v>
                </c:pt>
                <c:pt idx="5">
                  <c:v>202006</c:v>
                </c:pt>
                <c:pt idx="6">
                  <c:v>202007</c:v>
                </c:pt>
                <c:pt idx="7">
                  <c:v>202008</c:v>
                </c:pt>
                <c:pt idx="8">
                  <c:v>202009</c:v>
                </c:pt>
                <c:pt idx="9">
                  <c:v> 202010 </c:v>
                </c:pt>
                <c:pt idx="10">
                  <c:v>202011</c:v>
                </c:pt>
                <c:pt idx="11">
                  <c:v>202012</c:v>
                </c:pt>
                <c:pt idx="12">
                  <c:v>202101</c:v>
                </c:pt>
              </c:strCache>
            </c:strRef>
          </c:cat>
          <c:val>
            <c:numRef>
              <c:f>'Total VA market per Month'!$D$33:$AM$33</c:f>
              <c:numCache>
                <c:formatCode>#,##0</c:formatCode>
                <c:ptCount val="13"/>
                <c:pt idx="0">
                  <c:v>9973</c:v>
                </c:pt>
                <c:pt idx="1">
                  <c:v>10278</c:v>
                </c:pt>
                <c:pt idx="2">
                  <c:v>13880</c:v>
                </c:pt>
                <c:pt idx="3">
                  <c:v>10054</c:v>
                </c:pt>
                <c:pt idx="4">
                  <c:v>10093</c:v>
                </c:pt>
                <c:pt idx="5">
                  <c:v>10687</c:v>
                </c:pt>
                <c:pt idx="6">
                  <c:v>9455</c:v>
                </c:pt>
                <c:pt idx="7">
                  <c:v>9449</c:v>
                </c:pt>
                <c:pt idx="8">
                  <c:v>9921</c:v>
                </c:pt>
                <c:pt idx="9" formatCode="_-* #\ ##0_-;\-* #\ ##0_-;_-* &quot;-&quot;??_-;_-@_-">
                  <c:v>9651</c:v>
                </c:pt>
                <c:pt idx="10" formatCode="_-* #\ ##0_-;\-* #\ ##0_-;_-* &quot;-&quot;??_-;_-@_-">
                  <c:v>9593</c:v>
                </c:pt>
                <c:pt idx="11" formatCode="_-* #\ ##0_-;\-* #\ ##0_-;_-* &quot;-&quot;??_-;_-@_-">
                  <c:v>9666</c:v>
                </c:pt>
                <c:pt idx="12">
                  <c:v>8226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4C0-4F97-B03D-D783B66DCE23}"/>
            </c:ext>
          </c:extLst>
        </c:ser>
        <c:ser>
          <c:idx val="2"/>
          <c:order val="2"/>
          <c:tx>
            <c:strRef>
              <c:f>'Total VA market per Month'!$B$34</c:f>
              <c:strCache>
                <c:ptCount val="1"/>
                <c:pt idx="0">
                  <c:v>Estring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'Total VA market per Month'!$D$30:$AM$30</c:f>
              <c:strCache>
                <c:ptCount val="13"/>
                <c:pt idx="0">
                  <c:v>202001</c:v>
                </c:pt>
                <c:pt idx="1">
                  <c:v>202002</c:v>
                </c:pt>
                <c:pt idx="2">
                  <c:v>202003</c:v>
                </c:pt>
                <c:pt idx="3">
                  <c:v>202004</c:v>
                </c:pt>
                <c:pt idx="4">
                  <c:v>202005</c:v>
                </c:pt>
                <c:pt idx="5">
                  <c:v>202006</c:v>
                </c:pt>
                <c:pt idx="6">
                  <c:v>202007</c:v>
                </c:pt>
                <c:pt idx="7">
                  <c:v>202008</c:v>
                </c:pt>
                <c:pt idx="8">
                  <c:v>202009</c:v>
                </c:pt>
                <c:pt idx="9">
                  <c:v> 202010 </c:v>
                </c:pt>
                <c:pt idx="10">
                  <c:v>202011</c:v>
                </c:pt>
                <c:pt idx="11">
                  <c:v>202012</c:v>
                </c:pt>
                <c:pt idx="12">
                  <c:v>202101</c:v>
                </c:pt>
              </c:strCache>
            </c:strRef>
          </c:cat>
          <c:val>
            <c:numRef>
              <c:f>'Total VA market per Month'!$D$34:$AM$34</c:f>
              <c:numCache>
                <c:formatCode>#,##0</c:formatCode>
                <c:ptCount val="13"/>
                <c:pt idx="0">
                  <c:v>755</c:v>
                </c:pt>
                <c:pt idx="1">
                  <c:v>594</c:v>
                </c:pt>
                <c:pt idx="2">
                  <c:v>738</c:v>
                </c:pt>
                <c:pt idx="3">
                  <c:v>604</c:v>
                </c:pt>
                <c:pt idx="4">
                  <c:v>546</c:v>
                </c:pt>
                <c:pt idx="5" formatCode="General">
                  <c:v>653</c:v>
                </c:pt>
                <c:pt idx="6" formatCode="General">
                  <c:v>577</c:v>
                </c:pt>
                <c:pt idx="7" formatCode="General">
                  <c:v>632</c:v>
                </c:pt>
                <c:pt idx="8" formatCode="General">
                  <c:v>741</c:v>
                </c:pt>
                <c:pt idx="9" formatCode="_-* #\ ##0_-;\-* #\ ##0_-;_-* &quot;-&quot;??_-;_-@_-">
                  <c:v>623</c:v>
                </c:pt>
                <c:pt idx="10" formatCode="_-* #\ ##0_-;\-* #\ ##0_-;_-* &quot;-&quot;??_-;_-@_-">
                  <c:v>642</c:v>
                </c:pt>
                <c:pt idx="11" formatCode="_-* #\ ##0_-;\-* #\ ##0_-;_-* &quot;-&quot;??_-;_-@_-">
                  <c:v>689</c:v>
                </c:pt>
                <c:pt idx="12">
                  <c:v>578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64C0-4F97-B03D-D783B66DCE23}"/>
            </c:ext>
          </c:extLst>
        </c:ser>
        <c:ser>
          <c:idx val="3"/>
          <c:order val="3"/>
          <c:tx>
            <c:strRef>
              <c:f>'Total VA market per Month'!$B$35</c:f>
              <c:strCache>
                <c:ptCount val="1"/>
                <c:pt idx="0">
                  <c:v>Intrarosa</c:v>
                </c:pt>
              </c:strCache>
            </c:strRef>
          </c:tx>
          <c:spPr>
            <a:ln w="28575" cap="rnd">
              <a:solidFill>
                <a:schemeClr val="accent6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'Total VA market per Month'!$D$30:$AM$30</c:f>
              <c:strCache>
                <c:ptCount val="13"/>
                <c:pt idx="0">
                  <c:v>202001</c:v>
                </c:pt>
                <c:pt idx="1">
                  <c:v>202002</c:v>
                </c:pt>
                <c:pt idx="2">
                  <c:v>202003</c:v>
                </c:pt>
                <c:pt idx="3">
                  <c:v>202004</c:v>
                </c:pt>
                <c:pt idx="4">
                  <c:v>202005</c:v>
                </c:pt>
                <c:pt idx="5">
                  <c:v>202006</c:v>
                </c:pt>
                <c:pt idx="6">
                  <c:v>202007</c:v>
                </c:pt>
                <c:pt idx="7">
                  <c:v>202008</c:v>
                </c:pt>
                <c:pt idx="8">
                  <c:v>202009</c:v>
                </c:pt>
                <c:pt idx="9">
                  <c:v> 202010 </c:v>
                </c:pt>
                <c:pt idx="10">
                  <c:v>202011</c:v>
                </c:pt>
                <c:pt idx="11">
                  <c:v>202012</c:v>
                </c:pt>
                <c:pt idx="12">
                  <c:v>202101</c:v>
                </c:pt>
              </c:strCache>
            </c:strRef>
          </c:cat>
          <c:val>
            <c:numRef>
              <c:f>'Total VA market per Month'!$D$35:$AM$35</c:f>
              <c:numCache>
                <c:formatCode>#,##0</c:formatCode>
                <c:ptCount val="13"/>
                <c:pt idx="0">
                  <c:v>190</c:v>
                </c:pt>
                <c:pt idx="1">
                  <c:v>192</c:v>
                </c:pt>
                <c:pt idx="2">
                  <c:v>205</c:v>
                </c:pt>
                <c:pt idx="3">
                  <c:v>163</c:v>
                </c:pt>
                <c:pt idx="4">
                  <c:v>195</c:v>
                </c:pt>
                <c:pt idx="5" formatCode="General">
                  <c:v>213</c:v>
                </c:pt>
                <c:pt idx="6" formatCode="General">
                  <c:v>241</c:v>
                </c:pt>
                <c:pt idx="7" formatCode="General">
                  <c:v>398</c:v>
                </c:pt>
                <c:pt idx="8" formatCode="General">
                  <c:v>386</c:v>
                </c:pt>
                <c:pt idx="9" formatCode="_-* #\ ##0_-;\-* #\ ##0_-;_-* &quot;-&quot;??_-;_-@_-">
                  <c:v>503</c:v>
                </c:pt>
                <c:pt idx="10" formatCode="_-* #\ ##0_-;\-* #\ ##0_-;_-* &quot;-&quot;??_-;_-@_-">
                  <c:v>531</c:v>
                </c:pt>
                <c:pt idx="11" formatCode="_-* #\ ##0_-;\-* #\ ##0_-;_-* &quot;-&quot;??_-;_-@_-">
                  <c:v>575</c:v>
                </c:pt>
                <c:pt idx="12">
                  <c:v>542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64C0-4F97-B03D-D783B66DCE23}"/>
            </c:ext>
          </c:extLst>
        </c:ser>
        <c:ser>
          <c:idx val="4"/>
          <c:order val="4"/>
          <c:tx>
            <c:strRef>
              <c:f>'Total VA market per Month'!$B$36</c:f>
              <c:strCache>
                <c:ptCount val="1"/>
                <c:pt idx="0">
                  <c:v>Blissel</c:v>
                </c:pt>
              </c:strCache>
            </c:strRef>
          </c:tx>
          <c:spPr>
            <a:ln w="28575" cap="rnd">
              <a:solidFill>
                <a:schemeClr val="accent5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'Total VA market per Month'!$D$30:$AM$30</c:f>
              <c:strCache>
                <c:ptCount val="13"/>
                <c:pt idx="0">
                  <c:v>202001</c:v>
                </c:pt>
                <c:pt idx="1">
                  <c:v>202002</c:v>
                </c:pt>
                <c:pt idx="2">
                  <c:v>202003</c:v>
                </c:pt>
                <c:pt idx="3">
                  <c:v>202004</c:v>
                </c:pt>
                <c:pt idx="4">
                  <c:v>202005</c:v>
                </c:pt>
                <c:pt idx="5">
                  <c:v>202006</c:v>
                </c:pt>
                <c:pt idx="6">
                  <c:v>202007</c:v>
                </c:pt>
                <c:pt idx="7">
                  <c:v>202008</c:v>
                </c:pt>
                <c:pt idx="8">
                  <c:v>202009</c:v>
                </c:pt>
                <c:pt idx="9">
                  <c:v> 202010 </c:v>
                </c:pt>
                <c:pt idx="10">
                  <c:v>202011</c:v>
                </c:pt>
                <c:pt idx="11">
                  <c:v>202012</c:v>
                </c:pt>
                <c:pt idx="12">
                  <c:v>202101</c:v>
                </c:pt>
              </c:strCache>
            </c:strRef>
          </c:cat>
          <c:val>
            <c:numRef>
              <c:f>'Total VA market per Month'!$D$36:$AM$36</c:f>
              <c:numCache>
                <c:formatCode>#,##0</c:formatCode>
                <c:ptCount val="13"/>
                <c:pt idx="0">
                  <c:v>1044</c:v>
                </c:pt>
                <c:pt idx="1">
                  <c:v>1130</c:v>
                </c:pt>
                <c:pt idx="2">
                  <c:v>1395</c:v>
                </c:pt>
                <c:pt idx="3">
                  <c:v>971</c:v>
                </c:pt>
                <c:pt idx="4">
                  <c:v>1044</c:v>
                </c:pt>
                <c:pt idx="5" formatCode="General">
                  <c:v>1295</c:v>
                </c:pt>
                <c:pt idx="6" formatCode="General">
                  <c:v>1153</c:v>
                </c:pt>
                <c:pt idx="7" formatCode="General">
                  <c:v>362</c:v>
                </c:pt>
                <c:pt idx="8" formatCode="General">
                  <c:v>0</c:v>
                </c:pt>
                <c:pt idx="9" formatCode="_-* #\ ##0_-;\-* #\ ##0_-;_-* &quot;-&quot;??_-;_-@_-">
                  <c:v>3301</c:v>
                </c:pt>
                <c:pt idx="10" formatCode="_-* #\ ##0_-;\-* #\ ##0_-;_-* &quot;-&quot;??_-;_-@_-">
                  <c:v>1364</c:v>
                </c:pt>
                <c:pt idx="11" formatCode="_-* #\ ##0_-;\-* #\ ##0_-;_-* &quot;-&quot;??_-;_-@_-">
                  <c:v>1299</c:v>
                </c:pt>
                <c:pt idx="12">
                  <c:v>1125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64C0-4F97-B03D-D783B66DCE23}"/>
            </c:ext>
          </c:extLst>
        </c:ser>
        <c:ser>
          <c:idx val="5"/>
          <c:order val="5"/>
          <c:tx>
            <c:strRef>
              <c:f>'Total VA market per Month'!$B$37</c:f>
              <c:strCache>
                <c:ptCount val="1"/>
                <c:pt idx="0">
                  <c:v>Estrokad</c:v>
                </c:pt>
              </c:strCache>
            </c:strRef>
          </c:tx>
          <c:spPr>
            <a:ln w="28575" cap="rnd">
              <a:solidFill>
                <a:schemeClr val="accent4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'Total VA market per Month'!$D$30:$AM$30</c:f>
              <c:strCache>
                <c:ptCount val="13"/>
                <c:pt idx="0">
                  <c:v>202001</c:v>
                </c:pt>
                <c:pt idx="1">
                  <c:v>202002</c:v>
                </c:pt>
                <c:pt idx="2">
                  <c:v>202003</c:v>
                </c:pt>
                <c:pt idx="3">
                  <c:v>202004</c:v>
                </c:pt>
                <c:pt idx="4">
                  <c:v>202005</c:v>
                </c:pt>
                <c:pt idx="5">
                  <c:v>202006</c:v>
                </c:pt>
                <c:pt idx="6">
                  <c:v>202007</c:v>
                </c:pt>
                <c:pt idx="7">
                  <c:v>202008</c:v>
                </c:pt>
                <c:pt idx="8">
                  <c:v>202009</c:v>
                </c:pt>
                <c:pt idx="9">
                  <c:v> 202010 </c:v>
                </c:pt>
                <c:pt idx="10">
                  <c:v>202011</c:v>
                </c:pt>
                <c:pt idx="11">
                  <c:v>202012</c:v>
                </c:pt>
                <c:pt idx="12">
                  <c:v>202101</c:v>
                </c:pt>
              </c:strCache>
            </c:strRef>
          </c:cat>
          <c:val>
            <c:numRef>
              <c:f>'Total VA market per Month'!$D$37:$AM$37</c:f>
              <c:numCache>
                <c:formatCode>#,##0</c:formatCode>
                <c:ptCount val="13"/>
                <c:pt idx="0">
                  <c:v>1030</c:v>
                </c:pt>
                <c:pt idx="1">
                  <c:v>1109</c:v>
                </c:pt>
                <c:pt idx="2">
                  <c:v>1273</c:v>
                </c:pt>
                <c:pt idx="3">
                  <c:v>936</c:v>
                </c:pt>
                <c:pt idx="4">
                  <c:v>914</c:v>
                </c:pt>
                <c:pt idx="5" formatCode="General">
                  <c:v>1040</c:v>
                </c:pt>
                <c:pt idx="6" formatCode="General">
                  <c:v>949</c:v>
                </c:pt>
                <c:pt idx="7" formatCode="General">
                  <c:v>1003</c:v>
                </c:pt>
                <c:pt idx="8" formatCode="General">
                  <c:v>990</c:v>
                </c:pt>
                <c:pt idx="9" formatCode="_-* #\ ##0_-;\-* #\ ##0_-;_-* &quot;-&quot;??_-;_-@_-">
                  <c:v>855</c:v>
                </c:pt>
                <c:pt idx="10" formatCode="_-* #\ ##0_-;\-* #\ ##0_-;_-* &quot;-&quot;??_-;_-@_-">
                  <c:v>876</c:v>
                </c:pt>
                <c:pt idx="11" formatCode="_-* #\ ##0_-;\-* #\ ##0_-;_-* &quot;-&quot;??_-;_-@_-">
                  <c:v>899</c:v>
                </c:pt>
                <c:pt idx="12">
                  <c:v>743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64C0-4F97-B03D-D783B66DCE23}"/>
            </c:ext>
          </c:extLst>
        </c:ser>
        <c:ser>
          <c:idx val="6"/>
          <c:order val="6"/>
          <c:tx>
            <c:strRef>
              <c:f>'Total VA market per Month'!$B$38</c:f>
              <c:strCache>
                <c:ptCount val="1"/>
                <c:pt idx="0">
                  <c:v>Pausanol</c:v>
                </c:pt>
              </c:strCache>
            </c:strRef>
          </c:tx>
          <c:spPr>
            <a:ln w="28575" cap="rnd">
              <a:solidFill>
                <a:schemeClr val="accent6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'Total VA market per Month'!$D$30:$AM$30</c:f>
              <c:strCache>
                <c:ptCount val="13"/>
                <c:pt idx="0">
                  <c:v>202001</c:v>
                </c:pt>
                <c:pt idx="1">
                  <c:v>202002</c:v>
                </c:pt>
                <c:pt idx="2">
                  <c:v>202003</c:v>
                </c:pt>
                <c:pt idx="3">
                  <c:v>202004</c:v>
                </c:pt>
                <c:pt idx="4">
                  <c:v>202005</c:v>
                </c:pt>
                <c:pt idx="5">
                  <c:v>202006</c:v>
                </c:pt>
                <c:pt idx="6">
                  <c:v>202007</c:v>
                </c:pt>
                <c:pt idx="7">
                  <c:v>202008</c:v>
                </c:pt>
                <c:pt idx="8">
                  <c:v>202009</c:v>
                </c:pt>
                <c:pt idx="9">
                  <c:v> 202010 </c:v>
                </c:pt>
                <c:pt idx="10">
                  <c:v>202011</c:v>
                </c:pt>
                <c:pt idx="11">
                  <c:v>202012</c:v>
                </c:pt>
                <c:pt idx="12">
                  <c:v>202101</c:v>
                </c:pt>
              </c:strCache>
            </c:strRef>
          </c:cat>
          <c:val>
            <c:numRef>
              <c:f>'Total VA market per Month'!$D$38:$AM$38</c:f>
              <c:numCache>
                <c:formatCode>General</c:formatCode>
                <c:ptCount val="13"/>
                <c:pt idx="4">
                  <c:v>0</c:v>
                </c:pt>
                <c:pt idx="5">
                  <c:v>0</c:v>
                </c:pt>
                <c:pt idx="6">
                  <c:v>6795</c:v>
                </c:pt>
                <c:pt idx="7">
                  <c:v>5434</c:v>
                </c:pt>
                <c:pt idx="8">
                  <c:v>5593</c:v>
                </c:pt>
                <c:pt idx="9" formatCode="_-* #\ ##0_-;\-* #\ ##0_-;_-* &quot;-&quot;??_-;_-@_-">
                  <c:v>5014</c:v>
                </c:pt>
                <c:pt idx="10" formatCode="_-* #\ ##0_-;\-* #\ ##0_-;_-* &quot;-&quot;??_-;_-@_-">
                  <c:v>5665</c:v>
                </c:pt>
                <c:pt idx="11" formatCode="_-* #\ ##0_-;\-* #\ ##0_-;_-* &quot;-&quot;??_-;_-@_-">
                  <c:v>5756</c:v>
                </c:pt>
                <c:pt idx="12" formatCode="#,##0">
                  <c:v>4918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64C0-4F97-B03D-D783B66DCE23}"/>
            </c:ext>
          </c:extLst>
        </c:ser>
        <c:ser>
          <c:idx val="7"/>
          <c:order val="7"/>
          <c:tx>
            <c:strRef>
              <c:f>'Total VA market per Month'!$B$39</c:f>
              <c:strCache>
                <c:ptCount val="1"/>
                <c:pt idx="0">
                  <c:v>Vagidonna</c:v>
                </c:pt>
              </c:strCache>
            </c:strRef>
          </c:tx>
          <c:spPr>
            <a:ln w="28575" cap="rnd">
              <a:solidFill>
                <a:schemeClr val="accent5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'Total VA market per Month'!$D$30:$AM$30</c:f>
              <c:strCache>
                <c:ptCount val="13"/>
                <c:pt idx="0">
                  <c:v>202001</c:v>
                </c:pt>
                <c:pt idx="1">
                  <c:v>202002</c:v>
                </c:pt>
                <c:pt idx="2">
                  <c:v>202003</c:v>
                </c:pt>
                <c:pt idx="3">
                  <c:v>202004</c:v>
                </c:pt>
                <c:pt idx="4">
                  <c:v>202005</c:v>
                </c:pt>
                <c:pt idx="5">
                  <c:v>202006</c:v>
                </c:pt>
                <c:pt idx="6">
                  <c:v>202007</c:v>
                </c:pt>
                <c:pt idx="7">
                  <c:v>202008</c:v>
                </c:pt>
                <c:pt idx="8">
                  <c:v>202009</c:v>
                </c:pt>
                <c:pt idx="9">
                  <c:v> 202010 </c:v>
                </c:pt>
                <c:pt idx="10">
                  <c:v>202011</c:v>
                </c:pt>
                <c:pt idx="11">
                  <c:v>202012</c:v>
                </c:pt>
                <c:pt idx="12">
                  <c:v>202101</c:v>
                </c:pt>
              </c:strCache>
            </c:strRef>
          </c:cat>
          <c:val>
            <c:numRef>
              <c:f>'Total VA market per Month'!$D$39:$AM$39</c:f>
              <c:numCache>
                <c:formatCode>General</c:formatCode>
                <c:ptCount val="13"/>
                <c:pt idx="10" formatCode="_-* #\ ##0_-;\-* #\ ##0_-;_-* &quot;-&quot;??_-;_-@_-">
                  <c:v>1862</c:v>
                </c:pt>
                <c:pt idx="11" formatCode="_-* #\ ##0_-;\-* #\ ##0_-;_-* &quot;-&quot;??_-;_-@_-">
                  <c:v>4975</c:v>
                </c:pt>
                <c:pt idx="12" formatCode="#,##0">
                  <c:v>3388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64C0-4F97-B03D-D783B66DCE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46010160"/>
        <c:axId val="874223936"/>
      </c:lineChart>
      <c:catAx>
        <c:axId val="54601016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sz="1600">
                    <a:solidFill>
                      <a:sysClr val="windowText" lastClr="000000"/>
                    </a:solidFill>
                  </a:rPr>
                  <a:t>Month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874223936"/>
        <c:crosses val="autoZero"/>
        <c:auto val="1"/>
        <c:lblAlgn val="ctr"/>
        <c:lblOffset val="100"/>
        <c:noMultiLvlLbl val="0"/>
      </c:catAx>
      <c:valAx>
        <c:axId val="874223936"/>
        <c:scaling>
          <c:orientation val="minMax"/>
          <c:max val="85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sz="1600">
                    <a:solidFill>
                      <a:sysClr val="windowText" lastClr="000000"/>
                    </a:solidFill>
                  </a:rPr>
                  <a:t>Units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46010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8372554375078"/>
          <c:y val="0.17700989731732814"/>
          <c:w val="0.83749975949386546"/>
          <c:h val="0.68769363162704633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FF0066"/>
              </a:solidFill>
              <a:round/>
            </a:ln>
            <a:effectLst/>
          </c:spPr>
          <c:marker>
            <c:symbol val="none"/>
          </c:marker>
          <c:trendline>
            <c:spPr>
              <a:ln w="19050" cap="rnd">
                <a:solidFill>
                  <a:srgbClr val="FF0066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'Total VA market per Month'!$S$30:$AM$30</c:f>
              <c:strCache>
                <c:ptCount val="21"/>
                <c:pt idx="0">
                  <c:v>201905</c:v>
                </c:pt>
                <c:pt idx="1">
                  <c:v>201906</c:v>
                </c:pt>
                <c:pt idx="2">
                  <c:v>201907</c:v>
                </c:pt>
                <c:pt idx="3">
                  <c:v>201908</c:v>
                </c:pt>
                <c:pt idx="4">
                  <c:v>201909</c:v>
                </c:pt>
                <c:pt idx="5">
                  <c:v>201910</c:v>
                </c:pt>
                <c:pt idx="6">
                  <c:v>201911</c:v>
                </c:pt>
                <c:pt idx="7">
                  <c:v>201912</c:v>
                </c:pt>
                <c:pt idx="8">
                  <c:v>202001</c:v>
                </c:pt>
                <c:pt idx="9">
                  <c:v>202002</c:v>
                </c:pt>
                <c:pt idx="10">
                  <c:v>202003</c:v>
                </c:pt>
                <c:pt idx="11">
                  <c:v>202004</c:v>
                </c:pt>
                <c:pt idx="12">
                  <c:v>202005</c:v>
                </c:pt>
                <c:pt idx="13">
                  <c:v>202006</c:v>
                </c:pt>
                <c:pt idx="14">
                  <c:v>202007</c:v>
                </c:pt>
                <c:pt idx="15">
                  <c:v>202008</c:v>
                </c:pt>
                <c:pt idx="16">
                  <c:v>202009</c:v>
                </c:pt>
                <c:pt idx="17">
                  <c:v> 202010 </c:v>
                </c:pt>
                <c:pt idx="18">
                  <c:v>202011</c:v>
                </c:pt>
                <c:pt idx="19">
                  <c:v>202012</c:v>
                </c:pt>
                <c:pt idx="20">
                  <c:v>202101</c:v>
                </c:pt>
              </c:strCache>
              <c:extLst/>
            </c:strRef>
          </c:cat>
          <c:val>
            <c:numRef>
              <c:f>'Total VA market per Month'!$S$36:$AM$36</c:f>
              <c:numCache>
                <c:formatCode>#,##0</c:formatCode>
                <c:ptCount val="21"/>
                <c:pt idx="0">
                  <c:v>92</c:v>
                </c:pt>
                <c:pt idx="1">
                  <c:v>219</c:v>
                </c:pt>
                <c:pt idx="2">
                  <c:v>319</c:v>
                </c:pt>
                <c:pt idx="3">
                  <c:v>515</c:v>
                </c:pt>
                <c:pt idx="4">
                  <c:v>648</c:v>
                </c:pt>
                <c:pt idx="5">
                  <c:v>747</c:v>
                </c:pt>
                <c:pt idx="6">
                  <c:v>918</c:v>
                </c:pt>
                <c:pt idx="7">
                  <c:v>898</c:v>
                </c:pt>
                <c:pt idx="8">
                  <c:v>1044</c:v>
                </c:pt>
                <c:pt idx="9">
                  <c:v>1130</c:v>
                </c:pt>
                <c:pt idx="10">
                  <c:v>1395</c:v>
                </c:pt>
                <c:pt idx="11">
                  <c:v>971</c:v>
                </c:pt>
                <c:pt idx="12">
                  <c:v>1044</c:v>
                </c:pt>
                <c:pt idx="13" formatCode="General">
                  <c:v>1295</c:v>
                </c:pt>
                <c:pt idx="14" formatCode="General">
                  <c:v>1153</c:v>
                </c:pt>
                <c:pt idx="15" formatCode="General">
                  <c:v>362</c:v>
                </c:pt>
                <c:pt idx="16" formatCode="General">
                  <c:v>0</c:v>
                </c:pt>
                <c:pt idx="17" formatCode="_-* #\ ##0_-;\-* #\ ##0_-;_-* &quot;-&quot;??_-;_-@_-">
                  <c:v>3301</c:v>
                </c:pt>
                <c:pt idx="18" formatCode="_-* #\ ##0_-;\-* #\ ##0_-;_-* &quot;-&quot;??_-;_-@_-">
                  <c:v>1364</c:v>
                </c:pt>
                <c:pt idx="19" formatCode="_-* #\ ##0_-;\-* #\ ##0_-;_-* &quot;-&quot;??_-;_-@_-">
                  <c:v>1299</c:v>
                </c:pt>
                <c:pt idx="20">
                  <c:v>1125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1-65C7-4338-B137-32534AE19E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46010160"/>
        <c:axId val="874223936"/>
      </c:lineChart>
      <c:catAx>
        <c:axId val="54601016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sz="1600">
                    <a:solidFill>
                      <a:sysClr val="windowText" lastClr="000000"/>
                    </a:solidFill>
                  </a:rPr>
                  <a:t>Month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874223936"/>
        <c:crosses val="autoZero"/>
        <c:auto val="1"/>
        <c:lblAlgn val="ctr"/>
        <c:lblOffset val="100"/>
        <c:noMultiLvlLbl val="0"/>
      </c:catAx>
      <c:valAx>
        <c:axId val="874223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sz="1600">
                    <a:solidFill>
                      <a:sysClr val="windowText" lastClr="000000"/>
                    </a:solidFill>
                  </a:rPr>
                  <a:t>Units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46010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userShapes r:id="rId5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8372554375078"/>
          <c:y val="0.17700989731732814"/>
          <c:w val="0.83749975949386546"/>
          <c:h val="0.68769363162704633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FF0066"/>
              </a:solidFill>
              <a:round/>
            </a:ln>
            <a:effectLst/>
          </c:spPr>
          <c:marker>
            <c:symbol val="none"/>
          </c:marker>
          <c:trendline>
            <c:spPr>
              <a:ln w="19050" cap="rnd">
                <a:solidFill>
                  <a:srgbClr val="FF0066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'Total VA market per Month'!$S$30:$AM$30</c:f>
              <c:strCache>
                <c:ptCount val="13"/>
                <c:pt idx="0">
                  <c:v>202001</c:v>
                </c:pt>
                <c:pt idx="1">
                  <c:v>202002</c:v>
                </c:pt>
                <c:pt idx="2">
                  <c:v>202003</c:v>
                </c:pt>
                <c:pt idx="3">
                  <c:v>202004</c:v>
                </c:pt>
                <c:pt idx="4">
                  <c:v>202005</c:v>
                </c:pt>
                <c:pt idx="5">
                  <c:v>202006</c:v>
                </c:pt>
                <c:pt idx="6">
                  <c:v>202007</c:v>
                </c:pt>
                <c:pt idx="7">
                  <c:v>202008</c:v>
                </c:pt>
                <c:pt idx="8">
                  <c:v>202009</c:v>
                </c:pt>
                <c:pt idx="9">
                  <c:v> 202010 </c:v>
                </c:pt>
                <c:pt idx="10">
                  <c:v>202011</c:v>
                </c:pt>
                <c:pt idx="11">
                  <c:v>202012</c:v>
                </c:pt>
                <c:pt idx="12">
                  <c:v>202101</c:v>
                </c:pt>
              </c:strCache>
              <c:extLst/>
            </c:strRef>
          </c:cat>
          <c:val>
            <c:numRef>
              <c:f>'Total VA market per Month'!$S$36:$AM$36</c:f>
              <c:numCache>
                <c:formatCode>#,##0</c:formatCode>
                <c:ptCount val="13"/>
                <c:pt idx="0">
                  <c:v>1044</c:v>
                </c:pt>
                <c:pt idx="1">
                  <c:v>1130</c:v>
                </c:pt>
                <c:pt idx="2">
                  <c:v>1395</c:v>
                </c:pt>
                <c:pt idx="3">
                  <c:v>971</c:v>
                </c:pt>
                <c:pt idx="4">
                  <c:v>1044</c:v>
                </c:pt>
                <c:pt idx="5" formatCode="General">
                  <c:v>1295</c:v>
                </c:pt>
                <c:pt idx="6" formatCode="General">
                  <c:v>1153</c:v>
                </c:pt>
                <c:pt idx="7" formatCode="General">
                  <c:v>362</c:v>
                </c:pt>
                <c:pt idx="8" formatCode="General">
                  <c:v>0</c:v>
                </c:pt>
                <c:pt idx="9" formatCode="_-* #\ ##0_-;\-* #\ ##0_-;_-* &quot;-&quot;??_-;_-@_-">
                  <c:v>3301</c:v>
                </c:pt>
                <c:pt idx="10" formatCode="_-* #\ ##0_-;\-* #\ ##0_-;_-* &quot;-&quot;??_-;_-@_-">
                  <c:v>1364</c:v>
                </c:pt>
                <c:pt idx="11" formatCode="_-* #\ ##0_-;\-* #\ ##0_-;_-* &quot;-&quot;??_-;_-@_-">
                  <c:v>1299</c:v>
                </c:pt>
                <c:pt idx="12">
                  <c:v>1125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1-38D0-4C6D-90EE-6D2D98E05D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46010160"/>
        <c:axId val="874223936"/>
      </c:lineChart>
      <c:catAx>
        <c:axId val="54601016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sz="1600">
                    <a:solidFill>
                      <a:sysClr val="windowText" lastClr="000000"/>
                    </a:solidFill>
                  </a:rPr>
                  <a:t>Month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874223936"/>
        <c:crosses val="autoZero"/>
        <c:auto val="1"/>
        <c:lblAlgn val="ctr"/>
        <c:lblOffset val="100"/>
        <c:noMultiLvlLbl val="0"/>
      </c:catAx>
      <c:valAx>
        <c:axId val="874223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sz="1600">
                    <a:solidFill>
                      <a:sysClr val="windowText" lastClr="000000"/>
                    </a:solidFill>
                  </a:rPr>
                  <a:t>Units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46010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userShapes r:id="rId5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8372554375078"/>
          <c:y val="0.18537025782002278"/>
          <c:w val="0.83749975949386546"/>
          <c:h val="0.68769363162704633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FF66CC"/>
              </a:solidFill>
              <a:round/>
            </a:ln>
            <a:effectLst/>
          </c:spPr>
          <c:marker>
            <c:symbol val="none"/>
          </c:marker>
          <c:trendline>
            <c:spPr>
              <a:ln w="19050" cap="rnd">
                <a:solidFill>
                  <a:srgbClr val="FF0066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('Total VA market per Month'!$R$30:$AI$30,'Total VA market per Month'!$AJ$30,'Total VA market per Month'!$AK$30,'Total VA market per Month'!$AL$30,'Total VA market per Month'!$AM$30)</c:f>
              <c:strCache>
                <c:ptCount val="22"/>
                <c:pt idx="0">
                  <c:v>201904</c:v>
                </c:pt>
                <c:pt idx="1">
                  <c:v>201905</c:v>
                </c:pt>
                <c:pt idx="2">
                  <c:v>201906</c:v>
                </c:pt>
                <c:pt idx="3">
                  <c:v>201907</c:v>
                </c:pt>
                <c:pt idx="4">
                  <c:v>201908</c:v>
                </c:pt>
                <c:pt idx="5">
                  <c:v>201909</c:v>
                </c:pt>
                <c:pt idx="6">
                  <c:v>201910</c:v>
                </c:pt>
                <c:pt idx="7">
                  <c:v>201911</c:v>
                </c:pt>
                <c:pt idx="8">
                  <c:v>201912</c:v>
                </c:pt>
                <c:pt idx="9">
                  <c:v>202001</c:v>
                </c:pt>
                <c:pt idx="10">
                  <c:v>202002</c:v>
                </c:pt>
                <c:pt idx="11">
                  <c:v>202003</c:v>
                </c:pt>
                <c:pt idx="12">
                  <c:v>202004</c:v>
                </c:pt>
                <c:pt idx="13">
                  <c:v>202005</c:v>
                </c:pt>
                <c:pt idx="14">
                  <c:v>202006</c:v>
                </c:pt>
                <c:pt idx="15">
                  <c:v>202007</c:v>
                </c:pt>
                <c:pt idx="16">
                  <c:v>202008</c:v>
                </c:pt>
                <c:pt idx="17">
                  <c:v>202009</c:v>
                </c:pt>
                <c:pt idx="18">
                  <c:v> 202010 </c:v>
                </c:pt>
                <c:pt idx="19">
                  <c:v>202011</c:v>
                </c:pt>
                <c:pt idx="20">
                  <c:v>202012</c:v>
                </c:pt>
                <c:pt idx="21">
                  <c:v>202101</c:v>
                </c:pt>
              </c:strCache>
            </c:strRef>
          </c:cat>
          <c:val>
            <c:numRef>
              <c:f>('Total VA market per Month'!$R$41:$AD$41,'Total VA market per Month'!$AE$41,'Total VA market per Month'!$AF$41,'Total VA market per Month'!$AG$41,'Total VA market per Month'!$AH$41,'Total VA market per Month'!$AI$41,'Total VA market per Month'!$AJ$41,'Total VA market per Month'!$AK$41,'Total VA market per Month'!$AL$41,'Total VA market per Month'!$AM$41)</c:f>
              <c:numCache>
                <c:formatCode>#,##0</c:formatCode>
                <c:ptCount val="22"/>
                <c:pt idx="0">
                  <c:v>1.75</c:v>
                </c:pt>
                <c:pt idx="1">
                  <c:v>4.3809523809523814</c:v>
                </c:pt>
                <c:pt idx="2">
                  <c:v>12.166666666666666</c:v>
                </c:pt>
                <c:pt idx="3">
                  <c:v>13.869565217391305</c:v>
                </c:pt>
                <c:pt idx="4">
                  <c:v>23.40909090909091</c:v>
                </c:pt>
                <c:pt idx="5">
                  <c:v>30.857142857142858</c:v>
                </c:pt>
                <c:pt idx="6">
                  <c:v>32.478260869565219</c:v>
                </c:pt>
                <c:pt idx="7">
                  <c:v>43.714285714285715</c:v>
                </c:pt>
                <c:pt idx="8">
                  <c:v>49.888888888888886</c:v>
                </c:pt>
                <c:pt idx="9">
                  <c:v>49.714285714285715</c:v>
                </c:pt>
                <c:pt idx="10">
                  <c:v>56.5</c:v>
                </c:pt>
                <c:pt idx="11">
                  <c:v>63.409090909090907</c:v>
                </c:pt>
                <c:pt idx="12">
                  <c:v>48.55</c:v>
                </c:pt>
                <c:pt idx="13">
                  <c:v>54.94736842105263</c:v>
                </c:pt>
                <c:pt idx="14">
                  <c:v>61.666666666666664</c:v>
                </c:pt>
                <c:pt idx="15">
                  <c:v>50.130434782608695</c:v>
                </c:pt>
                <c:pt idx="16">
                  <c:v>17.238095238095237</c:v>
                </c:pt>
                <c:pt idx="17">
                  <c:v>0</c:v>
                </c:pt>
                <c:pt idx="18">
                  <c:v>150.04545454545453</c:v>
                </c:pt>
                <c:pt idx="19">
                  <c:v>64.952380952380949</c:v>
                </c:pt>
                <c:pt idx="20">
                  <c:v>64.95</c:v>
                </c:pt>
                <c:pt idx="21">
                  <c:v>59.210526315789473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20-443D-A0A0-4D4E2A90FD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46010160"/>
        <c:axId val="874223936"/>
      </c:lineChart>
      <c:catAx>
        <c:axId val="54601016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sz="1600">
                    <a:solidFill>
                      <a:sysClr val="windowText" lastClr="000000"/>
                    </a:solidFill>
                  </a:rPr>
                  <a:t>Month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874223936"/>
        <c:crosses val="autoZero"/>
        <c:auto val="1"/>
        <c:lblAlgn val="ctr"/>
        <c:lblOffset val="100"/>
        <c:noMultiLvlLbl val="0"/>
      </c:catAx>
      <c:valAx>
        <c:axId val="874223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sz="1600">
                    <a:solidFill>
                      <a:sysClr val="windowText" lastClr="000000"/>
                    </a:solidFill>
                  </a:rPr>
                  <a:t>Units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46010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'Data Launch FI &amp; NO Units'!$A$6</c:f>
              <c:strCache>
                <c:ptCount val="1"/>
                <c:pt idx="0">
                  <c:v>FI Blissel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numRef>
              <c:f>('Data Launch FI &amp; NO Units'!$B$3:$S$3,'Data Launch FI &amp; NO Units'!$T$3,'Data Launch FI &amp; NO Units'!$U$3,'Data Launch FI &amp; NO Units'!$V$3,'Data Launch FI &amp; NO Units'!$W$3)</c:f>
              <c:numCache>
                <c:formatCode>#,##0</c:formatCode>
                <c:ptCount val="2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</c:numCache>
            </c:numRef>
          </c:cat>
          <c:val>
            <c:numRef>
              <c:f>('Data Launch FI &amp; NO Units'!$B$6:$N$6,'Data Launch FI &amp; NO Units'!$O$6,'Data Launch FI &amp; NO Units'!$P$6,'Data Launch FI &amp; NO Units'!$Q$6,'Data Launch FI &amp; NO Units'!$R$6,'Data Launch FI &amp; NO Units'!$S$6,'Data Launch FI &amp; NO Units'!$T$6,'Data Launch FI &amp; NO Units'!$U$6,'Data Launch FI &amp; NO Units'!$V$6,'Data Launch FI &amp; NO Units'!$W$6)</c:f>
              <c:numCache>
                <c:formatCode>General</c:formatCode>
                <c:ptCount val="22"/>
                <c:pt idx="0">
                  <c:v>35</c:v>
                </c:pt>
                <c:pt idx="1">
                  <c:v>90</c:v>
                </c:pt>
                <c:pt idx="2">
                  <c:v>219</c:v>
                </c:pt>
                <c:pt idx="3">
                  <c:v>319</c:v>
                </c:pt>
                <c:pt idx="4">
                  <c:v>515</c:v>
                </c:pt>
                <c:pt idx="5" formatCode="#,##0">
                  <c:v>648</c:v>
                </c:pt>
                <c:pt idx="6" formatCode="#,##0">
                  <c:v>747</c:v>
                </c:pt>
                <c:pt idx="7" formatCode="#,##0">
                  <c:v>918</c:v>
                </c:pt>
                <c:pt idx="8" formatCode="#,##0">
                  <c:v>898</c:v>
                </c:pt>
                <c:pt idx="9" formatCode="#,##0">
                  <c:v>1044</c:v>
                </c:pt>
                <c:pt idx="10" formatCode="#,##0">
                  <c:v>1130</c:v>
                </c:pt>
                <c:pt idx="11" formatCode="#,##0">
                  <c:v>1395</c:v>
                </c:pt>
                <c:pt idx="12" formatCode="#,##0">
                  <c:v>971</c:v>
                </c:pt>
                <c:pt idx="13">
                  <c:v>1044</c:v>
                </c:pt>
                <c:pt idx="14">
                  <c:v>1295</c:v>
                </c:pt>
                <c:pt idx="15">
                  <c:v>1153</c:v>
                </c:pt>
                <c:pt idx="16">
                  <c:v>362</c:v>
                </c:pt>
                <c:pt idx="17">
                  <c:v>0</c:v>
                </c:pt>
                <c:pt idx="18">
                  <c:v>3301</c:v>
                </c:pt>
                <c:pt idx="19">
                  <c:v>1364</c:v>
                </c:pt>
                <c:pt idx="20">
                  <c:v>1299</c:v>
                </c:pt>
                <c:pt idx="21">
                  <c:v>1125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5FA-47BF-8435-AE26971C9DBF}"/>
            </c:ext>
          </c:extLst>
        </c:ser>
        <c:ser>
          <c:idx val="2"/>
          <c:order val="1"/>
          <c:tx>
            <c:strRef>
              <c:f>'Data Launch FI &amp; NO Units'!$A$10</c:f>
              <c:strCache>
                <c:ptCount val="1"/>
                <c:pt idx="0">
                  <c:v>NO Gelisse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trendline>
            <c:spPr>
              <a:ln w="19050" cap="rnd">
                <a:solidFill>
                  <a:schemeClr val="accent3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numRef>
              <c:f>('Data Launch FI &amp; NO Units'!$B$3:$S$3,'Data Launch FI &amp; NO Units'!$T$3,'Data Launch FI &amp; NO Units'!$U$3,'Data Launch FI &amp; NO Units'!$V$3,'Data Launch FI &amp; NO Units'!$W$3)</c:f>
              <c:numCache>
                <c:formatCode>#,##0</c:formatCode>
                <c:ptCount val="2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</c:numCache>
            </c:numRef>
          </c:cat>
          <c:val>
            <c:numRef>
              <c:f>('Data Launch FI &amp; NO Units'!$B$10:$N$10,'Data Launch FI &amp; NO Units'!$O$10,'Data Launch FI &amp; NO Units'!$P$10,'Data Launch FI &amp; NO Units'!$Q$10,'Data Launch FI &amp; NO Units'!$R$10,'Data Launch FI &amp; NO Units'!$S$10,'Data Launch FI &amp; NO Units'!$T$10,'Data Launch FI &amp; NO Units'!$U$10,'Data Launch FI &amp; NO Units'!$V$10,'Data Launch FI &amp; NO Units'!$W$10)</c:f>
              <c:numCache>
                <c:formatCode>General</c:formatCode>
                <c:ptCount val="22"/>
                <c:pt idx="0">
                  <c:v>12</c:v>
                </c:pt>
                <c:pt idx="1">
                  <c:v>45</c:v>
                </c:pt>
                <c:pt idx="2">
                  <c:v>100</c:v>
                </c:pt>
                <c:pt idx="3">
                  <c:v>270</c:v>
                </c:pt>
                <c:pt idx="4" formatCode="#,##0">
                  <c:v>435</c:v>
                </c:pt>
                <c:pt idx="5" formatCode="#,##0">
                  <c:v>496</c:v>
                </c:pt>
                <c:pt idx="6" formatCode="#,##0">
                  <c:v>505</c:v>
                </c:pt>
                <c:pt idx="7" formatCode="#,##0">
                  <c:v>538</c:v>
                </c:pt>
                <c:pt idx="8" formatCode="#,##0">
                  <c:v>496</c:v>
                </c:pt>
                <c:pt idx="9" formatCode="#,##0">
                  <c:v>539</c:v>
                </c:pt>
                <c:pt idx="10" formatCode="#,##0">
                  <c:v>451</c:v>
                </c:pt>
                <c:pt idx="11" formatCode="#,##0">
                  <c:v>489</c:v>
                </c:pt>
                <c:pt idx="12" formatCode="#,##0">
                  <c:v>641</c:v>
                </c:pt>
                <c:pt idx="13" formatCode="#,##0">
                  <c:v>451</c:v>
                </c:pt>
                <c:pt idx="14" formatCode="#,##0">
                  <c:v>454</c:v>
                </c:pt>
                <c:pt idx="15" formatCode="#,##0">
                  <c:v>641</c:v>
                </c:pt>
                <c:pt idx="16" formatCode="#,##0">
                  <c:v>610</c:v>
                </c:pt>
                <c:pt idx="17" formatCode="#,##0">
                  <c:v>577</c:v>
                </c:pt>
                <c:pt idx="18">
                  <c:v>732</c:v>
                </c:pt>
                <c:pt idx="19">
                  <c:v>685</c:v>
                </c:pt>
                <c:pt idx="20">
                  <c:v>840</c:v>
                </c:pt>
                <c:pt idx="21">
                  <c:v>890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5FA-47BF-8435-AE26971C9D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17262272"/>
        <c:axId val="204868128"/>
      </c:lineChart>
      <c:catAx>
        <c:axId val="211726227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b="1"/>
                  <a:t>Launch Month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204868128"/>
        <c:crosses val="autoZero"/>
        <c:auto val="1"/>
        <c:lblAlgn val="ctr"/>
        <c:lblOffset val="100"/>
        <c:noMultiLvlLbl val="0"/>
      </c:catAx>
      <c:valAx>
        <c:axId val="204868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b="1"/>
                  <a:t>Units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2117262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userShapes r:id="rId5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97407122723348"/>
          <c:y val="0.18115665915789839"/>
          <c:w val="0.84705551161056114"/>
          <c:h val="0.62290083773116278"/>
        </c:manualLayout>
      </c:layout>
      <c:lineChart>
        <c:grouping val="standard"/>
        <c:varyColors val="0"/>
        <c:ser>
          <c:idx val="0"/>
          <c:order val="0"/>
          <c:tx>
            <c:strRef>
              <c:f>'Total VA market per Month'!$B$7</c:f>
              <c:strCache>
                <c:ptCount val="1"/>
                <c:pt idx="0">
                  <c:v>Vagifem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'Total VA market per Month'!$D$5:$AM$5</c:f>
              <c:strCache>
                <c:ptCount val="36"/>
                <c:pt idx="0">
                  <c:v>201802</c:v>
                </c:pt>
                <c:pt idx="1">
                  <c:v>201803</c:v>
                </c:pt>
                <c:pt idx="2">
                  <c:v>201804</c:v>
                </c:pt>
                <c:pt idx="3">
                  <c:v>201805</c:v>
                </c:pt>
                <c:pt idx="4">
                  <c:v>201806</c:v>
                </c:pt>
                <c:pt idx="5">
                  <c:v>201807</c:v>
                </c:pt>
                <c:pt idx="6">
                  <c:v>201808</c:v>
                </c:pt>
                <c:pt idx="7">
                  <c:v>201809</c:v>
                </c:pt>
                <c:pt idx="8">
                  <c:v>201810</c:v>
                </c:pt>
                <c:pt idx="9">
                  <c:v>201811</c:v>
                </c:pt>
                <c:pt idx="10">
                  <c:v>201812</c:v>
                </c:pt>
                <c:pt idx="11">
                  <c:v>201901</c:v>
                </c:pt>
                <c:pt idx="12">
                  <c:v>201902</c:v>
                </c:pt>
                <c:pt idx="13">
                  <c:v>201903</c:v>
                </c:pt>
                <c:pt idx="14">
                  <c:v>201904</c:v>
                </c:pt>
                <c:pt idx="15">
                  <c:v>201905</c:v>
                </c:pt>
                <c:pt idx="16">
                  <c:v>201906</c:v>
                </c:pt>
                <c:pt idx="17">
                  <c:v>201907</c:v>
                </c:pt>
                <c:pt idx="18">
                  <c:v>201908</c:v>
                </c:pt>
                <c:pt idx="19">
                  <c:v>201909</c:v>
                </c:pt>
                <c:pt idx="20">
                  <c:v>201910</c:v>
                </c:pt>
                <c:pt idx="21">
                  <c:v>201911</c:v>
                </c:pt>
                <c:pt idx="22">
                  <c:v>201912</c:v>
                </c:pt>
                <c:pt idx="23">
                  <c:v>202001</c:v>
                </c:pt>
                <c:pt idx="24">
                  <c:v>202002</c:v>
                </c:pt>
                <c:pt idx="25">
                  <c:v>202003</c:v>
                </c:pt>
                <c:pt idx="26">
                  <c:v>202004</c:v>
                </c:pt>
                <c:pt idx="27">
                  <c:v>202005</c:v>
                </c:pt>
                <c:pt idx="28">
                  <c:v>202006</c:v>
                </c:pt>
                <c:pt idx="29">
                  <c:v>202007</c:v>
                </c:pt>
                <c:pt idx="30">
                  <c:v>202008</c:v>
                </c:pt>
                <c:pt idx="31">
                  <c:v>202009</c:v>
                </c:pt>
                <c:pt idx="32">
                  <c:v> 202010 </c:v>
                </c:pt>
                <c:pt idx="33">
                  <c:v>202011</c:v>
                </c:pt>
                <c:pt idx="34">
                  <c:v>202012</c:v>
                </c:pt>
                <c:pt idx="35">
                  <c:v>202101</c:v>
                </c:pt>
              </c:strCache>
            </c:strRef>
          </c:cat>
          <c:val>
            <c:numRef>
              <c:f>'Total VA market per Month'!$D$7:$AM$7</c:f>
              <c:numCache>
                <c:formatCode>#,##0</c:formatCode>
                <c:ptCount val="36"/>
                <c:pt idx="0">
                  <c:v>45247</c:v>
                </c:pt>
                <c:pt idx="1">
                  <c:v>50129</c:v>
                </c:pt>
                <c:pt idx="2">
                  <c:v>46431</c:v>
                </c:pt>
                <c:pt idx="3">
                  <c:v>50065</c:v>
                </c:pt>
                <c:pt idx="4">
                  <c:v>47528</c:v>
                </c:pt>
                <c:pt idx="5">
                  <c:v>44200</c:v>
                </c:pt>
                <c:pt idx="6">
                  <c:v>49939</c:v>
                </c:pt>
                <c:pt idx="7">
                  <c:v>46632</c:v>
                </c:pt>
                <c:pt idx="8">
                  <c:v>54856</c:v>
                </c:pt>
                <c:pt idx="9">
                  <c:v>53300</c:v>
                </c:pt>
                <c:pt idx="10">
                  <c:v>47554</c:v>
                </c:pt>
                <c:pt idx="11">
                  <c:v>54783</c:v>
                </c:pt>
                <c:pt idx="12">
                  <c:v>46705</c:v>
                </c:pt>
                <c:pt idx="13">
                  <c:v>45124</c:v>
                </c:pt>
                <c:pt idx="14">
                  <c:v>48546</c:v>
                </c:pt>
                <c:pt idx="15">
                  <c:v>52910</c:v>
                </c:pt>
                <c:pt idx="16">
                  <c:v>46565</c:v>
                </c:pt>
                <c:pt idx="17">
                  <c:v>48376</c:v>
                </c:pt>
                <c:pt idx="18">
                  <c:v>49706</c:v>
                </c:pt>
                <c:pt idx="19">
                  <c:v>47729</c:v>
                </c:pt>
                <c:pt idx="20">
                  <c:v>53488</c:v>
                </c:pt>
                <c:pt idx="21">
                  <c:v>48254</c:v>
                </c:pt>
                <c:pt idx="22">
                  <c:v>46563</c:v>
                </c:pt>
                <c:pt idx="23">
                  <c:v>52778</c:v>
                </c:pt>
                <c:pt idx="24">
                  <c:v>48026</c:v>
                </c:pt>
                <c:pt idx="25">
                  <c:v>65214</c:v>
                </c:pt>
                <c:pt idx="26">
                  <c:v>42516</c:v>
                </c:pt>
                <c:pt idx="27">
                  <c:v>42812</c:v>
                </c:pt>
                <c:pt idx="28">
                  <c:v>46542</c:v>
                </c:pt>
                <c:pt idx="29">
                  <c:v>45149</c:v>
                </c:pt>
                <c:pt idx="30">
                  <c:v>45281</c:v>
                </c:pt>
                <c:pt idx="31">
                  <c:v>50776</c:v>
                </c:pt>
                <c:pt idx="32" formatCode="_-* #\ ##0_-;\-* #\ ##0_-;_-* &quot;-&quot;??_-;_-@_-">
                  <c:v>48194</c:v>
                </c:pt>
                <c:pt idx="33" formatCode="_-* #\ ##0_-;\-* #\ ##0_-;_-* &quot;-&quot;??_-;_-@_-">
                  <c:v>54247</c:v>
                </c:pt>
                <c:pt idx="34" formatCode="_-* #\ ##0_-;\-* #\ ##0_-;_-* &quot;-&quot;??_-;_-@_-">
                  <c:v>46300</c:v>
                </c:pt>
                <c:pt idx="35">
                  <c:v>49431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504-4358-BF80-B9D9354B3D1A}"/>
            </c:ext>
          </c:extLst>
        </c:ser>
        <c:ser>
          <c:idx val="1"/>
          <c:order val="1"/>
          <c:tx>
            <c:strRef>
              <c:f>'Total VA market per Month'!$B$8</c:f>
              <c:strCache>
                <c:ptCount val="1"/>
                <c:pt idx="0">
                  <c:v>Ovesterin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'Total VA market per Month'!$D$5:$AM$5</c:f>
              <c:strCache>
                <c:ptCount val="36"/>
                <c:pt idx="0">
                  <c:v>201802</c:v>
                </c:pt>
                <c:pt idx="1">
                  <c:v>201803</c:v>
                </c:pt>
                <c:pt idx="2">
                  <c:v>201804</c:v>
                </c:pt>
                <c:pt idx="3">
                  <c:v>201805</c:v>
                </c:pt>
                <c:pt idx="4">
                  <c:v>201806</c:v>
                </c:pt>
                <c:pt idx="5">
                  <c:v>201807</c:v>
                </c:pt>
                <c:pt idx="6">
                  <c:v>201808</c:v>
                </c:pt>
                <c:pt idx="7">
                  <c:v>201809</c:v>
                </c:pt>
                <c:pt idx="8">
                  <c:v>201810</c:v>
                </c:pt>
                <c:pt idx="9">
                  <c:v>201811</c:v>
                </c:pt>
                <c:pt idx="10">
                  <c:v>201812</c:v>
                </c:pt>
                <c:pt idx="11">
                  <c:v>201901</c:v>
                </c:pt>
                <c:pt idx="12">
                  <c:v>201902</c:v>
                </c:pt>
                <c:pt idx="13">
                  <c:v>201903</c:v>
                </c:pt>
                <c:pt idx="14">
                  <c:v>201904</c:v>
                </c:pt>
                <c:pt idx="15">
                  <c:v>201905</c:v>
                </c:pt>
                <c:pt idx="16">
                  <c:v>201906</c:v>
                </c:pt>
                <c:pt idx="17">
                  <c:v>201907</c:v>
                </c:pt>
                <c:pt idx="18">
                  <c:v>201908</c:v>
                </c:pt>
                <c:pt idx="19">
                  <c:v>201909</c:v>
                </c:pt>
                <c:pt idx="20">
                  <c:v>201910</c:v>
                </c:pt>
                <c:pt idx="21">
                  <c:v>201911</c:v>
                </c:pt>
                <c:pt idx="22">
                  <c:v>201912</c:v>
                </c:pt>
                <c:pt idx="23">
                  <c:v>202001</c:v>
                </c:pt>
                <c:pt idx="24">
                  <c:v>202002</c:v>
                </c:pt>
                <c:pt idx="25">
                  <c:v>202003</c:v>
                </c:pt>
                <c:pt idx="26">
                  <c:v>202004</c:v>
                </c:pt>
                <c:pt idx="27">
                  <c:v>202005</c:v>
                </c:pt>
                <c:pt idx="28">
                  <c:v>202006</c:v>
                </c:pt>
                <c:pt idx="29">
                  <c:v>202007</c:v>
                </c:pt>
                <c:pt idx="30">
                  <c:v>202008</c:v>
                </c:pt>
                <c:pt idx="31">
                  <c:v>202009</c:v>
                </c:pt>
                <c:pt idx="32">
                  <c:v> 202010 </c:v>
                </c:pt>
                <c:pt idx="33">
                  <c:v>202011</c:v>
                </c:pt>
                <c:pt idx="34">
                  <c:v>202012</c:v>
                </c:pt>
                <c:pt idx="35">
                  <c:v>202101</c:v>
                </c:pt>
              </c:strCache>
            </c:strRef>
          </c:cat>
          <c:val>
            <c:numRef>
              <c:f>'Total VA market per Month'!$D$8:$AM$8</c:f>
              <c:numCache>
                <c:formatCode>#,##0</c:formatCode>
                <c:ptCount val="36"/>
                <c:pt idx="0">
                  <c:v>32862</c:v>
                </c:pt>
                <c:pt idx="1">
                  <c:v>40124</c:v>
                </c:pt>
                <c:pt idx="2">
                  <c:v>35511</c:v>
                </c:pt>
                <c:pt idx="3">
                  <c:v>32546</c:v>
                </c:pt>
                <c:pt idx="4">
                  <c:v>32390</c:v>
                </c:pt>
                <c:pt idx="5">
                  <c:v>30176</c:v>
                </c:pt>
                <c:pt idx="6">
                  <c:v>34099</c:v>
                </c:pt>
                <c:pt idx="7">
                  <c:v>32056</c:v>
                </c:pt>
                <c:pt idx="8">
                  <c:v>41218</c:v>
                </c:pt>
                <c:pt idx="9">
                  <c:v>38994</c:v>
                </c:pt>
                <c:pt idx="10">
                  <c:v>33795</c:v>
                </c:pt>
                <c:pt idx="11">
                  <c:v>38464</c:v>
                </c:pt>
                <c:pt idx="12">
                  <c:v>35921</c:v>
                </c:pt>
                <c:pt idx="13">
                  <c:v>35549</c:v>
                </c:pt>
                <c:pt idx="14">
                  <c:v>35153</c:v>
                </c:pt>
                <c:pt idx="15">
                  <c:v>39075</c:v>
                </c:pt>
                <c:pt idx="16">
                  <c:v>34755</c:v>
                </c:pt>
                <c:pt idx="17">
                  <c:v>34950</c:v>
                </c:pt>
                <c:pt idx="18">
                  <c:v>36116</c:v>
                </c:pt>
                <c:pt idx="19">
                  <c:v>37177</c:v>
                </c:pt>
                <c:pt idx="20">
                  <c:v>41107</c:v>
                </c:pt>
                <c:pt idx="21">
                  <c:v>38315</c:v>
                </c:pt>
                <c:pt idx="22">
                  <c:v>35494</c:v>
                </c:pt>
                <c:pt idx="23">
                  <c:v>42143</c:v>
                </c:pt>
                <c:pt idx="24">
                  <c:v>37634</c:v>
                </c:pt>
                <c:pt idx="25">
                  <c:v>46581</c:v>
                </c:pt>
                <c:pt idx="26">
                  <c:v>34794</c:v>
                </c:pt>
                <c:pt idx="27">
                  <c:v>32630</c:v>
                </c:pt>
                <c:pt idx="28">
                  <c:v>34554</c:v>
                </c:pt>
                <c:pt idx="29">
                  <c:v>34723</c:v>
                </c:pt>
                <c:pt idx="30">
                  <c:v>35033</c:v>
                </c:pt>
                <c:pt idx="31">
                  <c:v>39317</c:v>
                </c:pt>
                <c:pt idx="32" formatCode="_-* #\ ##0_-;\-* #\ ##0_-;_-* &quot;-&quot;??_-;_-@_-">
                  <c:v>38821</c:v>
                </c:pt>
                <c:pt idx="33" formatCode="_-* #\ ##0_-;\-* #\ ##0_-;_-* &quot;-&quot;??_-;_-@_-">
                  <c:v>41568</c:v>
                </c:pt>
                <c:pt idx="34" formatCode="_-* #\ ##0_-;\-* #\ ##0_-;_-* &quot;-&quot;??_-;_-@_-">
                  <c:v>34137</c:v>
                </c:pt>
                <c:pt idx="35">
                  <c:v>40021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504-4358-BF80-B9D9354B3D1A}"/>
            </c:ext>
          </c:extLst>
        </c:ser>
        <c:ser>
          <c:idx val="2"/>
          <c:order val="2"/>
          <c:tx>
            <c:strRef>
              <c:f>'Total VA market per Month'!$B$9</c:f>
              <c:strCache>
                <c:ptCount val="1"/>
                <c:pt idx="0">
                  <c:v>Estring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'Total VA market per Month'!$D$5:$AM$5</c:f>
              <c:strCache>
                <c:ptCount val="36"/>
                <c:pt idx="0">
                  <c:v>201802</c:v>
                </c:pt>
                <c:pt idx="1">
                  <c:v>201803</c:v>
                </c:pt>
                <c:pt idx="2">
                  <c:v>201804</c:v>
                </c:pt>
                <c:pt idx="3">
                  <c:v>201805</c:v>
                </c:pt>
                <c:pt idx="4">
                  <c:v>201806</c:v>
                </c:pt>
                <c:pt idx="5">
                  <c:v>201807</c:v>
                </c:pt>
                <c:pt idx="6">
                  <c:v>201808</c:v>
                </c:pt>
                <c:pt idx="7">
                  <c:v>201809</c:v>
                </c:pt>
                <c:pt idx="8">
                  <c:v>201810</c:v>
                </c:pt>
                <c:pt idx="9">
                  <c:v>201811</c:v>
                </c:pt>
                <c:pt idx="10">
                  <c:v>201812</c:v>
                </c:pt>
                <c:pt idx="11">
                  <c:v>201901</c:v>
                </c:pt>
                <c:pt idx="12">
                  <c:v>201902</c:v>
                </c:pt>
                <c:pt idx="13">
                  <c:v>201903</c:v>
                </c:pt>
                <c:pt idx="14">
                  <c:v>201904</c:v>
                </c:pt>
                <c:pt idx="15">
                  <c:v>201905</c:v>
                </c:pt>
                <c:pt idx="16">
                  <c:v>201906</c:v>
                </c:pt>
                <c:pt idx="17">
                  <c:v>201907</c:v>
                </c:pt>
                <c:pt idx="18">
                  <c:v>201908</c:v>
                </c:pt>
                <c:pt idx="19">
                  <c:v>201909</c:v>
                </c:pt>
                <c:pt idx="20">
                  <c:v>201910</c:v>
                </c:pt>
                <c:pt idx="21">
                  <c:v>201911</c:v>
                </c:pt>
                <c:pt idx="22">
                  <c:v>201912</c:v>
                </c:pt>
                <c:pt idx="23">
                  <c:v>202001</c:v>
                </c:pt>
                <c:pt idx="24">
                  <c:v>202002</c:v>
                </c:pt>
                <c:pt idx="25">
                  <c:v>202003</c:v>
                </c:pt>
                <c:pt idx="26">
                  <c:v>202004</c:v>
                </c:pt>
                <c:pt idx="27">
                  <c:v>202005</c:v>
                </c:pt>
                <c:pt idx="28">
                  <c:v>202006</c:v>
                </c:pt>
                <c:pt idx="29">
                  <c:v>202007</c:v>
                </c:pt>
                <c:pt idx="30">
                  <c:v>202008</c:v>
                </c:pt>
                <c:pt idx="31">
                  <c:v>202009</c:v>
                </c:pt>
                <c:pt idx="32">
                  <c:v> 202010 </c:v>
                </c:pt>
                <c:pt idx="33">
                  <c:v>202011</c:v>
                </c:pt>
                <c:pt idx="34">
                  <c:v>202012</c:v>
                </c:pt>
                <c:pt idx="35">
                  <c:v>202101</c:v>
                </c:pt>
              </c:strCache>
            </c:strRef>
          </c:cat>
          <c:val>
            <c:numRef>
              <c:f>'Total VA market per Month'!$D$9:$AM$9</c:f>
              <c:numCache>
                <c:formatCode>#,##0</c:formatCode>
                <c:ptCount val="36"/>
                <c:pt idx="0">
                  <c:v>9346</c:v>
                </c:pt>
                <c:pt idx="1">
                  <c:v>10091</c:v>
                </c:pt>
                <c:pt idx="2">
                  <c:v>10281</c:v>
                </c:pt>
                <c:pt idx="3">
                  <c:v>10918</c:v>
                </c:pt>
                <c:pt idx="4">
                  <c:v>9846</c:v>
                </c:pt>
                <c:pt idx="5">
                  <c:v>8456</c:v>
                </c:pt>
                <c:pt idx="6">
                  <c:v>11049</c:v>
                </c:pt>
                <c:pt idx="7">
                  <c:v>10329</c:v>
                </c:pt>
                <c:pt idx="8">
                  <c:v>11445</c:v>
                </c:pt>
                <c:pt idx="9">
                  <c:v>11035</c:v>
                </c:pt>
                <c:pt idx="10">
                  <c:v>9441</c:v>
                </c:pt>
                <c:pt idx="11">
                  <c:v>12365</c:v>
                </c:pt>
                <c:pt idx="12">
                  <c:v>6835</c:v>
                </c:pt>
                <c:pt idx="13">
                  <c:v>13841</c:v>
                </c:pt>
                <c:pt idx="14">
                  <c:v>11167</c:v>
                </c:pt>
                <c:pt idx="15">
                  <c:v>11517</c:v>
                </c:pt>
                <c:pt idx="16">
                  <c:v>8</c:v>
                </c:pt>
                <c:pt idx="17">
                  <c:v>18076</c:v>
                </c:pt>
                <c:pt idx="18">
                  <c:v>12875</c:v>
                </c:pt>
                <c:pt idx="19">
                  <c:v>10047</c:v>
                </c:pt>
                <c:pt idx="20">
                  <c:v>10951</c:v>
                </c:pt>
                <c:pt idx="21">
                  <c:v>11791</c:v>
                </c:pt>
                <c:pt idx="22">
                  <c:v>9628</c:v>
                </c:pt>
                <c:pt idx="23">
                  <c:v>11978</c:v>
                </c:pt>
                <c:pt idx="24">
                  <c:v>11065</c:v>
                </c:pt>
                <c:pt idx="25">
                  <c:v>13805</c:v>
                </c:pt>
                <c:pt idx="26">
                  <c:v>8988</c:v>
                </c:pt>
                <c:pt idx="27">
                  <c:v>10385</c:v>
                </c:pt>
                <c:pt idx="28">
                  <c:v>10020</c:v>
                </c:pt>
                <c:pt idx="29">
                  <c:v>8896</c:v>
                </c:pt>
                <c:pt idx="30">
                  <c:v>10773</c:v>
                </c:pt>
                <c:pt idx="31">
                  <c:v>11417</c:v>
                </c:pt>
                <c:pt idx="32" formatCode="_-* #\ ##0_-;\-* #\ ##0_-;_-* &quot;-&quot;??_-;_-@_-">
                  <c:v>10612</c:v>
                </c:pt>
                <c:pt idx="33" formatCode="_-* #\ ##0_-;\-* #\ ##0_-;_-* &quot;-&quot;??_-;_-@_-">
                  <c:v>12103</c:v>
                </c:pt>
                <c:pt idx="34" formatCode="_-* #\ ##0_-;\-* #\ ##0_-;_-* &quot;-&quot;??_-;_-@_-">
                  <c:v>9772</c:v>
                </c:pt>
                <c:pt idx="35">
                  <c:v>11356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504-4358-BF80-B9D9354B3D1A}"/>
            </c:ext>
          </c:extLst>
        </c:ser>
        <c:ser>
          <c:idx val="3"/>
          <c:order val="3"/>
          <c:tx>
            <c:strRef>
              <c:f>'Total VA market per Month'!$B$10</c:f>
              <c:strCache>
                <c:ptCount val="1"/>
                <c:pt idx="0">
                  <c:v>Blissel</c:v>
                </c:pt>
              </c:strCache>
            </c:strRef>
          </c:tx>
          <c:spPr>
            <a:ln w="28575" cap="rnd">
              <a:solidFill>
                <a:srgbClr val="FF0066"/>
              </a:solidFill>
              <a:round/>
            </a:ln>
            <a:effectLst/>
          </c:spPr>
          <c:marker>
            <c:symbol val="none"/>
          </c:marker>
          <c:cat>
            <c:strRef>
              <c:f>'Total VA market per Month'!$D$5:$AM$5</c:f>
              <c:strCache>
                <c:ptCount val="36"/>
                <c:pt idx="0">
                  <c:v>201802</c:v>
                </c:pt>
                <c:pt idx="1">
                  <c:v>201803</c:v>
                </c:pt>
                <c:pt idx="2">
                  <c:v>201804</c:v>
                </c:pt>
                <c:pt idx="3">
                  <c:v>201805</c:v>
                </c:pt>
                <c:pt idx="4">
                  <c:v>201806</c:v>
                </c:pt>
                <c:pt idx="5">
                  <c:v>201807</c:v>
                </c:pt>
                <c:pt idx="6">
                  <c:v>201808</c:v>
                </c:pt>
                <c:pt idx="7">
                  <c:v>201809</c:v>
                </c:pt>
                <c:pt idx="8">
                  <c:v>201810</c:v>
                </c:pt>
                <c:pt idx="9">
                  <c:v>201811</c:v>
                </c:pt>
                <c:pt idx="10">
                  <c:v>201812</c:v>
                </c:pt>
                <c:pt idx="11">
                  <c:v>201901</c:v>
                </c:pt>
                <c:pt idx="12">
                  <c:v>201902</c:v>
                </c:pt>
                <c:pt idx="13">
                  <c:v>201903</c:v>
                </c:pt>
                <c:pt idx="14">
                  <c:v>201904</c:v>
                </c:pt>
                <c:pt idx="15">
                  <c:v>201905</c:v>
                </c:pt>
                <c:pt idx="16">
                  <c:v>201906</c:v>
                </c:pt>
                <c:pt idx="17">
                  <c:v>201907</c:v>
                </c:pt>
                <c:pt idx="18">
                  <c:v>201908</c:v>
                </c:pt>
                <c:pt idx="19">
                  <c:v>201909</c:v>
                </c:pt>
                <c:pt idx="20">
                  <c:v>201910</c:v>
                </c:pt>
                <c:pt idx="21">
                  <c:v>201911</c:v>
                </c:pt>
                <c:pt idx="22">
                  <c:v>201912</c:v>
                </c:pt>
                <c:pt idx="23">
                  <c:v>202001</c:v>
                </c:pt>
                <c:pt idx="24">
                  <c:v>202002</c:v>
                </c:pt>
                <c:pt idx="25">
                  <c:v>202003</c:v>
                </c:pt>
                <c:pt idx="26">
                  <c:v>202004</c:v>
                </c:pt>
                <c:pt idx="27">
                  <c:v>202005</c:v>
                </c:pt>
                <c:pt idx="28">
                  <c:v>202006</c:v>
                </c:pt>
                <c:pt idx="29">
                  <c:v>202007</c:v>
                </c:pt>
                <c:pt idx="30">
                  <c:v>202008</c:v>
                </c:pt>
                <c:pt idx="31">
                  <c:v>202009</c:v>
                </c:pt>
                <c:pt idx="32">
                  <c:v> 202010 </c:v>
                </c:pt>
                <c:pt idx="33">
                  <c:v>202011</c:v>
                </c:pt>
                <c:pt idx="34">
                  <c:v>202012</c:v>
                </c:pt>
                <c:pt idx="35">
                  <c:v>202101</c:v>
                </c:pt>
              </c:strCache>
            </c:strRef>
          </c:cat>
          <c:val>
            <c:numRef>
              <c:f>'Total VA market per Month'!$D$10:$AM$10</c:f>
              <c:numCache>
                <c:formatCode>#,##0</c:formatCode>
                <c:ptCount val="36"/>
                <c:pt idx="0">
                  <c:v>871</c:v>
                </c:pt>
                <c:pt idx="1">
                  <c:v>947</c:v>
                </c:pt>
                <c:pt idx="2">
                  <c:v>930</c:v>
                </c:pt>
                <c:pt idx="3">
                  <c:v>1040</c:v>
                </c:pt>
                <c:pt idx="4">
                  <c:v>942</c:v>
                </c:pt>
                <c:pt idx="5">
                  <c:v>840</c:v>
                </c:pt>
                <c:pt idx="6">
                  <c:v>906</c:v>
                </c:pt>
                <c:pt idx="7">
                  <c:v>962</c:v>
                </c:pt>
                <c:pt idx="8">
                  <c:v>1295</c:v>
                </c:pt>
                <c:pt idx="9">
                  <c:v>1278</c:v>
                </c:pt>
                <c:pt idx="10">
                  <c:v>1160</c:v>
                </c:pt>
                <c:pt idx="11">
                  <c:v>1533</c:v>
                </c:pt>
                <c:pt idx="12">
                  <c:v>1390</c:v>
                </c:pt>
                <c:pt idx="13">
                  <c:v>1472</c:v>
                </c:pt>
                <c:pt idx="14">
                  <c:v>1522</c:v>
                </c:pt>
                <c:pt idx="15">
                  <c:v>1626</c:v>
                </c:pt>
                <c:pt idx="16">
                  <c:v>1492</c:v>
                </c:pt>
                <c:pt idx="17">
                  <c:v>1488</c:v>
                </c:pt>
                <c:pt idx="18">
                  <c:v>1490</c:v>
                </c:pt>
                <c:pt idx="19">
                  <c:v>1696</c:v>
                </c:pt>
                <c:pt idx="20">
                  <c:v>1957</c:v>
                </c:pt>
                <c:pt idx="21">
                  <c:v>1526</c:v>
                </c:pt>
                <c:pt idx="22">
                  <c:v>1630</c:v>
                </c:pt>
                <c:pt idx="23">
                  <c:v>2003</c:v>
                </c:pt>
                <c:pt idx="24">
                  <c:v>1814</c:v>
                </c:pt>
                <c:pt idx="25">
                  <c:v>2607</c:v>
                </c:pt>
                <c:pt idx="26">
                  <c:v>1816</c:v>
                </c:pt>
                <c:pt idx="27">
                  <c:v>1585</c:v>
                </c:pt>
                <c:pt idx="28">
                  <c:v>1689</c:v>
                </c:pt>
                <c:pt idx="29">
                  <c:v>1626</c:v>
                </c:pt>
                <c:pt idx="30">
                  <c:v>1777</c:v>
                </c:pt>
                <c:pt idx="31">
                  <c:v>2060</c:v>
                </c:pt>
                <c:pt idx="32" formatCode="_-* #\ ##0_-;\-* #\ ##0_-;_-* &quot;-&quot;??_-;_-@_-">
                  <c:v>1974</c:v>
                </c:pt>
                <c:pt idx="33" formatCode="_-* #\ ##0_-;\-* #\ ##0_-;_-* &quot;-&quot;??_-;_-@_-">
                  <c:v>2218</c:v>
                </c:pt>
                <c:pt idx="34" formatCode="_-* #\ ##0_-;\-* #\ ##0_-;_-* &quot;-&quot;??_-;_-@_-">
                  <c:v>1909</c:v>
                </c:pt>
                <c:pt idx="35">
                  <c:v>2044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504-4358-BF80-B9D9354B3D1A}"/>
            </c:ext>
          </c:extLst>
        </c:ser>
        <c:ser>
          <c:idx val="4"/>
          <c:order val="4"/>
          <c:tx>
            <c:strRef>
              <c:f>'Total VA market per Month'!$B$11</c:f>
              <c:strCache>
                <c:ptCount val="1"/>
                <c:pt idx="0">
                  <c:v>Estrokad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'Total VA market per Month'!$D$5:$AM$5</c:f>
              <c:strCache>
                <c:ptCount val="36"/>
                <c:pt idx="0">
                  <c:v>201802</c:v>
                </c:pt>
                <c:pt idx="1">
                  <c:v>201803</c:v>
                </c:pt>
                <c:pt idx="2">
                  <c:v>201804</c:v>
                </c:pt>
                <c:pt idx="3">
                  <c:v>201805</c:v>
                </c:pt>
                <c:pt idx="4">
                  <c:v>201806</c:v>
                </c:pt>
                <c:pt idx="5">
                  <c:v>201807</c:v>
                </c:pt>
                <c:pt idx="6">
                  <c:v>201808</c:v>
                </c:pt>
                <c:pt idx="7">
                  <c:v>201809</c:v>
                </c:pt>
                <c:pt idx="8">
                  <c:v>201810</c:v>
                </c:pt>
                <c:pt idx="9">
                  <c:v>201811</c:v>
                </c:pt>
                <c:pt idx="10">
                  <c:v>201812</c:v>
                </c:pt>
                <c:pt idx="11">
                  <c:v>201901</c:v>
                </c:pt>
                <c:pt idx="12">
                  <c:v>201902</c:v>
                </c:pt>
                <c:pt idx="13">
                  <c:v>201903</c:v>
                </c:pt>
                <c:pt idx="14">
                  <c:v>201904</c:v>
                </c:pt>
                <c:pt idx="15">
                  <c:v>201905</c:v>
                </c:pt>
                <c:pt idx="16">
                  <c:v>201906</c:v>
                </c:pt>
                <c:pt idx="17">
                  <c:v>201907</c:v>
                </c:pt>
                <c:pt idx="18">
                  <c:v>201908</c:v>
                </c:pt>
                <c:pt idx="19">
                  <c:v>201909</c:v>
                </c:pt>
                <c:pt idx="20">
                  <c:v>201910</c:v>
                </c:pt>
                <c:pt idx="21">
                  <c:v>201911</c:v>
                </c:pt>
                <c:pt idx="22">
                  <c:v>201912</c:v>
                </c:pt>
                <c:pt idx="23">
                  <c:v>202001</c:v>
                </c:pt>
                <c:pt idx="24">
                  <c:v>202002</c:v>
                </c:pt>
                <c:pt idx="25">
                  <c:v>202003</c:v>
                </c:pt>
                <c:pt idx="26">
                  <c:v>202004</c:v>
                </c:pt>
                <c:pt idx="27">
                  <c:v>202005</c:v>
                </c:pt>
                <c:pt idx="28">
                  <c:v>202006</c:v>
                </c:pt>
                <c:pt idx="29">
                  <c:v>202007</c:v>
                </c:pt>
                <c:pt idx="30">
                  <c:v>202008</c:v>
                </c:pt>
                <c:pt idx="31">
                  <c:v>202009</c:v>
                </c:pt>
                <c:pt idx="32">
                  <c:v> 202010 </c:v>
                </c:pt>
                <c:pt idx="33">
                  <c:v>202011</c:v>
                </c:pt>
                <c:pt idx="34">
                  <c:v>202012</c:v>
                </c:pt>
                <c:pt idx="35">
                  <c:v>202101</c:v>
                </c:pt>
              </c:strCache>
            </c:strRef>
          </c:cat>
          <c:val>
            <c:numRef>
              <c:f>'Total VA market per Month'!$D$11:$AM$11</c:f>
              <c:numCache>
                <c:formatCode>#,##0</c:formatCode>
                <c:ptCount val="36"/>
                <c:pt idx="0">
                  <c:v>2104</c:v>
                </c:pt>
                <c:pt idx="1">
                  <c:v>906</c:v>
                </c:pt>
                <c:pt idx="2">
                  <c:v>814</c:v>
                </c:pt>
                <c:pt idx="3">
                  <c:v>737</c:v>
                </c:pt>
                <c:pt idx="4">
                  <c:v>764</c:v>
                </c:pt>
                <c:pt idx="5">
                  <c:v>565</c:v>
                </c:pt>
                <c:pt idx="6">
                  <c:v>670</c:v>
                </c:pt>
                <c:pt idx="7">
                  <c:v>805</c:v>
                </c:pt>
                <c:pt idx="8">
                  <c:v>1102</c:v>
                </c:pt>
                <c:pt idx="9">
                  <c:v>980</c:v>
                </c:pt>
                <c:pt idx="10">
                  <c:v>820</c:v>
                </c:pt>
                <c:pt idx="11">
                  <c:v>941</c:v>
                </c:pt>
                <c:pt idx="12">
                  <c:v>926</c:v>
                </c:pt>
                <c:pt idx="13">
                  <c:v>1182</c:v>
                </c:pt>
                <c:pt idx="14">
                  <c:v>1536</c:v>
                </c:pt>
                <c:pt idx="15">
                  <c:v>1463</c:v>
                </c:pt>
                <c:pt idx="16">
                  <c:v>697</c:v>
                </c:pt>
                <c:pt idx="17">
                  <c:v>704</c:v>
                </c:pt>
                <c:pt idx="18">
                  <c:v>833</c:v>
                </c:pt>
                <c:pt idx="19">
                  <c:v>769</c:v>
                </c:pt>
                <c:pt idx="20">
                  <c:v>828</c:v>
                </c:pt>
                <c:pt idx="21">
                  <c:v>814</c:v>
                </c:pt>
                <c:pt idx="22">
                  <c:v>599</c:v>
                </c:pt>
                <c:pt idx="23">
                  <c:v>1014</c:v>
                </c:pt>
                <c:pt idx="24">
                  <c:v>881</c:v>
                </c:pt>
                <c:pt idx="25">
                  <c:v>1062</c:v>
                </c:pt>
                <c:pt idx="26">
                  <c:v>776</c:v>
                </c:pt>
                <c:pt idx="27">
                  <c:v>633</c:v>
                </c:pt>
                <c:pt idx="28">
                  <c:v>578</c:v>
                </c:pt>
                <c:pt idx="29">
                  <c:v>584</c:v>
                </c:pt>
                <c:pt idx="30">
                  <c:v>646</c:v>
                </c:pt>
                <c:pt idx="31">
                  <c:v>689</c:v>
                </c:pt>
                <c:pt idx="32" formatCode="_-* #\ ##0_-;\-* #\ ##0_-;_-* &quot;-&quot;??_-;_-@_-">
                  <c:v>756</c:v>
                </c:pt>
                <c:pt idx="33" formatCode="_-* #\ ##0_-;\-* #\ ##0_-;_-* &quot;-&quot;??_-;_-@_-">
                  <c:v>624</c:v>
                </c:pt>
                <c:pt idx="34" formatCode="_-* #\ ##0_-;\-* #\ ##0_-;_-* &quot;-&quot;??_-;_-@_-">
                  <c:v>757</c:v>
                </c:pt>
                <c:pt idx="35">
                  <c:v>1060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504-4358-BF80-B9D9354B3D1A}"/>
            </c:ext>
          </c:extLst>
        </c:ser>
        <c:ser>
          <c:idx val="5"/>
          <c:order val="5"/>
          <c:tx>
            <c:strRef>
              <c:f>'Total VA market per Month'!$B$12</c:f>
              <c:strCache>
                <c:ptCount val="1"/>
                <c:pt idx="0">
                  <c:v>Intrarosa</c:v>
                </c:pt>
              </c:strCache>
            </c:strRef>
          </c:tx>
          <c:spPr>
            <a:ln w="28575" cap="rnd">
              <a:solidFill>
                <a:schemeClr val="tx2"/>
              </a:solidFill>
              <a:round/>
            </a:ln>
            <a:effectLst/>
          </c:spPr>
          <c:marker>
            <c:symbol val="none"/>
          </c:marker>
          <c:cat>
            <c:strRef>
              <c:f>'Total VA market per Month'!$D$5:$AM$5</c:f>
              <c:strCache>
                <c:ptCount val="36"/>
                <c:pt idx="0">
                  <c:v>201802</c:v>
                </c:pt>
                <c:pt idx="1">
                  <c:v>201803</c:v>
                </c:pt>
                <c:pt idx="2">
                  <c:v>201804</c:v>
                </c:pt>
                <c:pt idx="3">
                  <c:v>201805</c:v>
                </c:pt>
                <c:pt idx="4">
                  <c:v>201806</c:v>
                </c:pt>
                <c:pt idx="5">
                  <c:v>201807</c:v>
                </c:pt>
                <c:pt idx="6">
                  <c:v>201808</c:v>
                </c:pt>
                <c:pt idx="7">
                  <c:v>201809</c:v>
                </c:pt>
                <c:pt idx="8">
                  <c:v>201810</c:v>
                </c:pt>
                <c:pt idx="9">
                  <c:v>201811</c:v>
                </c:pt>
                <c:pt idx="10">
                  <c:v>201812</c:v>
                </c:pt>
                <c:pt idx="11">
                  <c:v>201901</c:v>
                </c:pt>
                <c:pt idx="12">
                  <c:v>201902</c:v>
                </c:pt>
                <c:pt idx="13">
                  <c:v>201903</c:v>
                </c:pt>
                <c:pt idx="14">
                  <c:v>201904</c:v>
                </c:pt>
                <c:pt idx="15">
                  <c:v>201905</c:v>
                </c:pt>
                <c:pt idx="16">
                  <c:v>201906</c:v>
                </c:pt>
                <c:pt idx="17">
                  <c:v>201907</c:v>
                </c:pt>
                <c:pt idx="18">
                  <c:v>201908</c:v>
                </c:pt>
                <c:pt idx="19">
                  <c:v>201909</c:v>
                </c:pt>
                <c:pt idx="20">
                  <c:v>201910</c:v>
                </c:pt>
                <c:pt idx="21">
                  <c:v>201911</c:v>
                </c:pt>
                <c:pt idx="22">
                  <c:v>201912</c:v>
                </c:pt>
                <c:pt idx="23">
                  <c:v>202001</c:v>
                </c:pt>
                <c:pt idx="24">
                  <c:v>202002</c:v>
                </c:pt>
                <c:pt idx="25">
                  <c:v>202003</c:v>
                </c:pt>
                <c:pt idx="26">
                  <c:v>202004</c:v>
                </c:pt>
                <c:pt idx="27">
                  <c:v>202005</c:v>
                </c:pt>
                <c:pt idx="28">
                  <c:v>202006</c:v>
                </c:pt>
                <c:pt idx="29">
                  <c:v>202007</c:v>
                </c:pt>
                <c:pt idx="30">
                  <c:v>202008</c:v>
                </c:pt>
                <c:pt idx="31">
                  <c:v>202009</c:v>
                </c:pt>
                <c:pt idx="32">
                  <c:v> 202010 </c:v>
                </c:pt>
                <c:pt idx="33">
                  <c:v>202011</c:v>
                </c:pt>
                <c:pt idx="34">
                  <c:v>202012</c:v>
                </c:pt>
                <c:pt idx="35">
                  <c:v>202101</c:v>
                </c:pt>
              </c:strCache>
            </c:strRef>
          </c:cat>
          <c:val>
            <c:numRef>
              <c:f>'Total VA market per Month'!$D$12:$AM$12</c:f>
              <c:numCache>
                <c:formatCode>#,##0</c:formatCode>
                <c:ptCount val="36"/>
                <c:pt idx="11">
                  <c:v>2</c:v>
                </c:pt>
                <c:pt idx="12">
                  <c:v>50</c:v>
                </c:pt>
                <c:pt idx="13">
                  <c:v>160</c:v>
                </c:pt>
                <c:pt idx="14">
                  <c:v>109</c:v>
                </c:pt>
                <c:pt idx="15">
                  <c:v>134</c:v>
                </c:pt>
                <c:pt idx="16">
                  <c:v>112</c:v>
                </c:pt>
                <c:pt idx="17">
                  <c:v>101</c:v>
                </c:pt>
                <c:pt idx="18">
                  <c:v>97</c:v>
                </c:pt>
                <c:pt idx="19">
                  <c:v>200</c:v>
                </c:pt>
                <c:pt idx="20">
                  <c:v>337</c:v>
                </c:pt>
                <c:pt idx="21">
                  <c:v>358</c:v>
                </c:pt>
                <c:pt idx="22">
                  <c:v>306</c:v>
                </c:pt>
                <c:pt idx="23">
                  <c:v>339</c:v>
                </c:pt>
                <c:pt idx="24">
                  <c:v>450</c:v>
                </c:pt>
                <c:pt idx="25">
                  <c:v>516</c:v>
                </c:pt>
                <c:pt idx="26">
                  <c:v>280</c:v>
                </c:pt>
                <c:pt idx="27">
                  <c:v>321</c:v>
                </c:pt>
                <c:pt idx="28">
                  <c:v>387</c:v>
                </c:pt>
                <c:pt idx="29">
                  <c:v>382</c:v>
                </c:pt>
                <c:pt idx="30">
                  <c:v>448</c:v>
                </c:pt>
                <c:pt idx="31">
                  <c:v>470</c:v>
                </c:pt>
                <c:pt idx="32" formatCode="_-* #\ ##0_-;\-* #\ ##0_-;_-* &quot;-&quot;??_-;_-@_-">
                  <c:v>701</c:v>
                </c:pt>
                <c:pt idx="33" formatCode="_-* #\ ##0_-;\-* #\ ##0_-;_-* &quot;-&quot;??_-;_-@_-">
                  <c:v>641</c:v>
                </c:pt>
                <c:pt idx="34" formatCode="_-* #\ ##0_-;\-* #\ ##0_-;_-* &quot;-&quot;??_-;_-@_-">
                  <c:v>784</c:v>
                </c:pt>
                <c:pt idx="35">
                  <c:v>662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3504-4358-BF80-B9D9354B3D1A}"/>
            </c:ext>
          </c:extLst>
        </c:ser>
        <c:ser>
          <c:idx val="6"/>
          <c:order val="6"/>
          <c:tx>
            <c:strRef>
              <c:f>'Total VA market per Month'!$B$13</c:f>
              <c:strCache>
                <c:ptCount val="1"/>
                <c:pt idx="0">
                  <c:v>Vagidonna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'Total VA market per Month'!$D$5:$AM$5</c:f>
              <c:strCache>
                <c:ptCount val="36"/>
                <c:pt idx="0">
                  <c:v>201802</c:v>
                </c:pt>
                <c:pt idx="1">
                  <c:v>201803</c:v>
                </c:pt>
                <c:pt idx="2">
                  <c:v>201804</c:v>
                </c:pt>
                <c:pt idx="3">
                  <c:v>201805</c:v>
                </c:pt>
                <c:pt idx="4">
                  <c:v>201806</c:v>
                </c:pt>
                <c:pt idx="5">
                  <c:v>201807</c:v>
                </c:pt>
                <c:pt idx="6">
                  <c:v>201808</c:v>
                </c:pt>
                <c:pt idx="7">
                  <c:v>201809</c:v>
                </c:pt>
                <c:pt idx="8">
                  <c:v>201810</c:v>
                </c:pt>
                <c:pt idx="9">
                  <c:v>201811</c:v>
                </c:pt>
                <c:pt idx="10">
                  <c:v>201812</c:v>
                </c:pt>
                <c:pt idx="11">
                  <c:v>201901</c:v>
                </c:pt>
                <c:pt idx="12">
                  <c:v>201902</c:v>
                </c:pt>
                <c:pt idx="13">
                  <c:v>201903</c:v>
                </c:pt>
                <c:pt idx="14">
                  <c:v>201904</c:v>
                </c:pt>
                <c:pt idx="15">
                  <c:v>201905</c:v>
                </c:pt>
                <c:pt idx="16">
                  <c:v>201906</c:v>
                </c:pt>
                <c:pt idx="17">
                  <c:v>201907</c:v>
                </c:pt>
                <c:pt idx="18">
                  <c:v>201908</c:v>
                </c:pt>
                <c:pt idx="19">
                  <c:v>201909</c:v>
                </c:pt>
                <c:pt idx="20">
                  <c:v>201910</c:v>
                </c:pt>
                <c:pt idx="21">
                  <c:v>201911</c:v>
                </c:pt>
                <c:pt idx="22">
                  <c:v>201912</c:v>
                </c:pt>
                <c:pt idx="23">
                  <c:v>202001</c:v>
                </c:pt>
                <c:pt idx="24">
                  <c:v>202002</c:v>
                </c:pt>
                <c:pt idx="25">
                  <c:v>202003</c:v>
                </c:pt>
                <c:pt idx="26">
                  <c:v>202004</c:v>
                </c:pt>
                <c:pt idx="27">
                  <c:v>202005</c:v>
                </c:pt>
                <c:pt idx="28">
                  <c:v>202006</c:v>
                </c:pt>
                <c:pt idx="29">
                  <c:v>202007</c:v>
                </c:pt>
                <c:pt idx="30">
                  <c:v>202008</c:v>
                </c:pt>
                <c:pt idx="31">
                  <c:v>202009</c:v>
                </c:pt>
                <c:pt idx="32">
                  <c:v> 202010 </c:v>
                </c:pt>
                <c:pt idx="33">
                  <c:v>202011</c:v>
                </c:pt>
                <c:pt idx="34">
                  <c:v>202012</c:v>
                </c:pt>
                <c:pt idx="35">
                  <c:v>202101</c:v>
                </c:pt>
              </c:strCache>
            </c:strRef>
          </c:cat>
          <c:val>
            <c:numRef>
              <c:f>'Total VA market per Month'!$D$13:$AM$13</c:f>
              <c:numCache>
                <c:formatCode>#,##0</c:formatCode>
                <c:ptCount val="36"/>
                <c:pt idx="33" formatCode="_-* #\ ##0_-;\-* #\ ##0_-;_-* &quot;-&quot;??_-;_-@_-">
                  <c:v>863</c:v>
                </c:pt>
                <c:pt idx="34" formatCode="_-* #\ ##0_-;\-* #\ ##0_-;_-* &quot;-&quot;??_-;_-@_-">
                  <c:v>675</c:v>
                </c:pt>
                <c:pt idx="35">
                  <c:v>782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3504-4358-BF80-B9D9354B3D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46010160"/>
        <c:axId val="874223936"/>
      </c:lineChart>
      <c:catAx>
        <c:axId val="54601016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sz="1600">
                    <a:solidFill>
                      <a:sysClr val="windowText" lastClr="000000"/>
                    </a:solidFill>
                  </a:rPr>
                  <a:t>Month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874223936"/>
        <c:crosses val="autoZero"/>
        <c:auto val="1"/>
        <c:lblAlgn val="ctr"/>
        <c:lblOffset val="100"/>
        <c:noMultiLvlLbl val="0"/>
      </c:catAx>
      <c:valAx>
        <c:axId val="874223936"/>
        <c:scaling>
          <c:orientation val="minMax"/>
          <c:max val="7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sz="1600">
                    <a:solidFill>
                      <a:sysClr val="windowText" lastClr="000000"/>
                    </a:solidFill>
                  </a:rPr>
                  <a:t>Units</a:t>
                </a:r>
              </a:p>
            </c:rich>
          </c:tx>
          <c:layout>
            <c:manualLayout>
              <c:xMode val="edge"/>
              <c:yMode val="edge"/>
              <c:x val="2.8453012355374135E-3"/>
              <c:y val="0.4617923385431165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46010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8312195637465401E-2"/>
          <c:y val="0.1790833161561611"/>
          <c:w val="0.91547056143332461"/>
          <c:h val="0.62290083773116278"/>
        </c:manualLayout>
      </c:layout>
      <c:lineChart>
        <c:grouping val="standard"/>
        <c:varyColors val="0"/>
        <c:ser>
          <c:idx val="0"/>
          <c:order val="0"/>
          <c:tx>
            <c:strRef>
              <c:f>'Total VA market per Month'!$B$10</c:f>
              <c:strCache>
                <c:ptCount val="1"/>
                <c:pt idx="0">
                  <c:v>Blissel</c:v>
                </c:pt>
              </c:strCache>
            </c:strRef>
          </c:tx>
          <c:spPr>
            <a:ln w="28575" cap="rnd">
              <a:solidFill>
                <a:srgbClr val="FF0066"/>
              </a:solidFill>
              <a:round/>
            </a:ln>
            <a:effectLst/>
          </c:spPr>
          <c:marker>
            <c:symbol val="none"/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('Total VA market per Month'!$O$5:$AD$5,'Total VA market per Month'!$AE$5,'Total VA market per Month'!$AF$5,'Total VA market per Month'!$AG$5,'Total VA market per Month'!$AH$5,'Total VA market per Month'!$AI$5,'Total VA market per Month'!$AJ$5,'Total VA market per Month'!$AK$5,'Total VA market per Month'!$AL$5,'Total VA market per Month'!$AM$5)</c:f>
              <c:strCache>
                <c:ptCount val="25"/>
                <c:pt idx="0">
                  <c:v>201901</c:v>
                </c:pt>
                <c:pt idx="1">
                  <c:v>201902</c:v>
                </c:pt>
                <c:pt idx="2">
                  <c:v>201903</c:v>
                </c:pt>
                <c:pt idx="3">
                  <c:v>201904</c:v>
                </c:pt>
                <c:pt idx="4">
                  <c:v>201905</c:v>
                </c:pt>
                <c:pt idx="5">
                  <c:v>201906</c:v>
                </c:pt>
                <c:pt idx="6">
                  <c:v>201907</c:v>
                </c:pt>
                <c:pt idx="7">
                  <c:v>201908</c:v>
                </c:pt>
                <c:pt idx="8">
                  <c:v>201909</c:v>
                </c:pt>
                <c:pt idx="9">
                  <c:v>201910</c:v>
                </c:pt>
                <c:pt idx="10">
                  <c:v>201911</c:v>
                </c:pt>
                <c:pt idx="11">
                  <c:v>201912</c:v>
                </c:pt>
                <c:pt idx="12">
                  <c:v>202001</c:v>
                </c:pt>
                <c:pt idx="13">
                  <c:v>202002</c:v>
                </c:pt>
                <c:pt idx="14">
                  <c:v>202003</c:v>
                </c:pt>
                <c:pt idx="15">
                  <c:v>202004</c:v>
                </c:pt>
                <c:pt idx="16">
                  <c:v>202005</c:v>
                </c:pt>
                <c:pt idx="17">
                  <c:v>202006</c:v>
                </c:pt>
                <c:pt idx="18">
                  <c:v>202007</c:v>
                </c:pt>
                <c:pt idx="19">
                  <c:v>202008</c:v>
                </c:pt>
                <c:pt idx="20">
                  <c:v>202009</c:v>
                </c:pt>
                <c:pt idx="21">
                  <c:v> 202010 </c:v>
                </c:pt>
                <c:pt idx="22">
                  <c:v>202011</c:v>
                </c:pt>
                <c:pt idx="23">
                  <c:v>202012</c:v>
                </c:pt>
                <c:pt idx="24">
                  <c:v>202101</c:v>
                </c:pt>
              </c:strCache>
            </c:strRef>
          </c:cat>
          <c:val>
            <c:numRef>
              <c:f>('Total VA market per Month'!$O$10:$AD$10,'Total VA market per Month'!$AE$10,'Total VA market per Month'!$AF$10:$AG$10,'Total VA market per Month'!$AH$10,'Total VA market per Month'!$AI$10,'Total VA market per Month'!$AJ$10,'Total VA market per Month'!$AK$10,'Total VA market per Month'!$AL$10,'Total VA market per Month'!$AM$10)</c:f>
              <c:numCache>
                <c:formatCode>#,##0</c:formatCode>
                <c:ptCount val="25"/>
                <c:pt idx="0">
                  <c:v>1533</c:v>
                </c:pt>
                <c:pt idx="1">
                  <c:v>1390</c:v>
                </c:pt>
                <c:pt idx="2">
                  <c:v>1472</c:v>
                </c:pt>
                <c:pt idx="3">
                  <c:v>1522</c:v>
                </c:pt>
                <c:pt idx="4">
                  <c:v>1626</c:v>
                </c:pt>
                <c:pt idx="5">
                  <c:v>1492</c:v>
                </c:pt>
                <c:pt idx="6">
                  <c:v>1488</c:v>
                </c:pt>
                <c:pt idx="7">
                  <c:v>1490</c:v>
                </c:pt>
                <c:pt idx="8">
                  <c:v>1696</c:v>
                </c:pt>
                <c:pt idx="9">
                  <c:v>1957</c:v>
                </c:pt>
                <c:pt idx="10">
                  <c:v>1526</c:v>
                </c:pt>
                <c:pt idx="11">
                  <c:v>1630</c:v>
                </c:pt>
                <c:pt idx="12">
                  <c:v>2003</c:v>
                </c:pt>
                <c:pt idx="13">
                  <c:v>1814</c:v>
                </c:pt>
                <c:pt idx="14">
                  <c:v>2607</c:v>
                </c:pt>
                <c:pt idx="15">
                  <c:v>1816</c:v>
                </c:pt>
                <c:pt idx="16">
                  <c:v>1585</c:v>
                </c:pt>
                <c:pt idx="17">
                  <c:v>1689</c:v>
                </c:pt>
                <c:pt idx="18">
                  <c:v>1626</c:v>
                </c:pt>
                <c:pt idx="19">
                  <c:v>1777</c:v>
                </c:pt>
                <c:pt idx="20">
                  <c:v>2060</c:v>
                </c:pt>
                <c:pt idx="21" formatCode="_-* #\ ##0_-;\-* #\ ##0_-;_-* &quot;-&quot;??_-;_-@_-">
                  <c:v>1974</c:v>
                </c:pt>
                <c:pt idx="22" formatCode="_-* #\ ##0_-;\-* #\ ##0_-;_-* &quot;-&quot;??_-;_-@_-">
                  <c:v>2218</c:v>
                </c:pt>
                <c:pt idx="23" formatCode="_-* #\ ##0_-;\-* #\ ##0_-;_-* &quot;-&quot;??_-;_-@_-">
                  <c:v>1909</c:v>
                </c:pt>
                <c:pt idx="24">
                  <c:v>2044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236-4B21-848F-004AD2AFA3FB}"/>
            </c:ext>
          </c:extLst>
        </c:ser>
        <c:ser>
          <c:idx val="1"/>
          <c:order val="1"/>
          <c:tx>
            <c:strRef>
              <c:f>'Total VA market per Month'!$B$12</c:f>
              <c:strCache>
                <c:ptCount val="1"/>
                <c:pt idx="0">
                  <c:v>Intrarosa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('Total VA market per Month'!$O$5:$AD$5,'Total VA market per Month'!$AE$5,'Total VA market per Month'!$AF$5,'Total VA market per Month'!$AG$5,'Total VA market per Month'!$AH$5,'Total VA market per Month'!$AI$5,'Total VA market per Month'!$AJ$5,'Total VA market per Month'!$AK$5,'Total VA market per Month'!$AL$5,'Total VA market per Month'!$AM$5)</c:f>
              <c:strCache>
                <c:ptCount val="25"/>
                <c:pt idx="0">
                  <c:v>201901</c:v>
                </c:pt>
                <c:pt idx="1">
                  <c:v>201902</c:v>
                </c:pt>
                <c:pt idx="2">
                  <c:v>201903</c:v>
                </c:pt>
                <c:pt idx="3">
                  <c:v>201904</c:v>
                </c:pt>
                <c:pt idx="4">
                  <c:v>201905</c:v>
                </c:pt>
                <c:pt idx="5">
                  <c:v>201906</c:v>
                </c:pt>
                <c:pt idx="6">
                  <c:v>201907</c:v>
                </c:pt>
                <c:pt idx="7">
                  <c:v>201908</c:v>
                </c:pt>
                <c:pt idx="8">
                  <c:v>201909</c:v>
                </c:pt>
                <c:pt idx="9">
                  <c:v>201910</c:v>
                </c:pt>
                <c:pt idx="10">
                  <c:v>201911</c:v>
                </c:pt>
                <c:pt idx="11">
                  <c:v>201912</c:v>
                </c:pt>
                <c:pt idx="12">
                  <c:v>202001</c:v>
                </c:pt>
                <c:pt idx="13">
                  <c:v>202002</c:v>
                </c:pt>
                <c:pt idx="14">
                  <c:v>202003</c:v>
                </c:pt>
                <c:pt idx="15">
                  <c:v>202004</c:v>
                </c:pt>
                <c:pt idx="16">
                  <c:v>202005</c:v>
                </c:pt>
                <c:pt idx="17">
                  <c:v>202006</c:v>
                </c:pt>
                <c:pt idx="18">
                  <c:v>202007</c:v>
                </c:pt>
                <c:pt idx="19">
                  <c:v>202008</c:v>
                </c:pt>
                <c:pt idx="20">
                  <c:v>202009</c:v>
                </c:pt>
                <c:pt idx="21">
                  <c:v> 202010 </c:v>
                </c:pt>
                <c:pt idx="22">
                  <c:v>202011</c:v>
                </c:pt>
                <c:pt idx="23">
                  <c:v>202012</c:v>
                </c:pt>
                <c:pt idx="24">
                  <c:v>202101</c:v>
                </c:pt>
              </c:strCache>
            </c:strRef>
          </c:cat>
          <c:val>
            <c:numRef>
              <c:f>('Total VA market per Month'!$O$12:$AD$12,'Total VA market per Month'!$AE$12,'Total VA market per Month'!$AF$12,'Total VA market per Month'!$AG$12,'Total VA market per Month'!$AH$12,'Total VA market per Month'!$AI$12,'Total VA market per Month'!$AJ$12,'Total VA market per Month'!$AK$12,'Total VA market per Month'!$AL$12,'Total VA market per Month'!$AM$12)</c:f>
              <c:numCache>
                <c:formatCode>#,##0</c:formatCode>
                <c:ptCount val="25"/>
                <c:pt idx="0">
                  <c:v>2</c:v>
                </c:pt>
                <c:pt idx="1">
                  <c:v>50</c:v>
                </c:pt>
                <c:pt idx="2">
                  <c:v>160</c:v>
                </c:pt>
                <c:pt idx="3">
                  <c:v>109</c:v>
                </c:pt>
                <c:pt idx="4">
                  <c:v>134</c:v>
                </c:pt>
                <c:pt idx="5">
                  <c:v>112</c:v>
                </c:pt>
                <c:pt idx="6">
                  <c:v>101</c:v>
                </c:pt>
                <c:pt idx="7">
                  <c:v>97</c:v>
                </c:pt>
                <c:pt idx="8">
                  <c:v>200</c:v>
                </c:pt>
                <c:pt idx="9">
                  <c:v>337</c:v>
                </c:pt>
                <c:pt idx="10">
                  <c:v>358</c:v>
                </c:pt>
                <c:pt idx="11">
                  <c:v>306</c:v>
                </c:pt>
                <c:pt idx="12">
                  <c:v>339</c:v>
                </c:pt>
                <c:pt idx="13">
                  <c:v>450</c:v>
                </c:pt>
                <c:pt idx="14">
                  <c:v>516</c:v>
                </c:pt>
                <c:pt idx="15">
                  <c:v>280</c:v>
                </c:pt>
                <c:pt idx="16">
                  <c:v>321</c:v>
                </c:pt>
                <c:pt idx="17">
                  <c:v>387</c:v>
                </c:pt>
                <c:pt idx="18">
                  <c:v>382</c:v>
                </c:pt>
                <c:pt idx="19">
                  <c:v>448</c:v>
                </c:pt>
                <c:pt idx="20">
                  <c:v>470</c:v>
                </c:pt>
                <c:pt idx="21" formatCode="_-* #\ ##0_-;\-* #\ ##0_-;_-* &quot;-&quot;??_-;_-@_-">
                  <c:v>701</c:v>
                </c:pt>
                <c:pt idx="22" formatCode="_-* #\ ##0_-;\-* #\ ##0_-;_-* &quot;-&quot;??_-;_-@_-">
                  <c:v>641</c:v>
                </c:pt>
                <c:pt idx="23" formatCode="_-* #\ ##0_-;\-* #\ ##0_-;_-* &quot;-&quot;??_-;_-@_-">
                  <c:v>784</c:v>
                </c:pt>
                <c:pt idx="24">
                  <c:v>662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236-4B21-848F-004AD2AFA3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46010160"/>
        <c:axId val="874223936"/>
      </c:lineChart>
      <c:catAx>
        <c:axId val="54601016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sz="1600">
                    <a:solidFill>
                      <a:sysClr val="windowText" lastClr="000000"/>
                    </a:solidFill>
                  </a:rPr>
                  <a:t>Month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874223936"/>
        <c:crosses val="autoZero"/>
        <c:auto val="1"/>
        <c:lblAlgn val="ctr"/>
        <c:lblOffset val="100"/>
        <c:noMultiLvlLbl val="0"/>
      </c:catAx>
      <c:valAx>
        <c:axId val="874223936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46010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1646823986925151E-2"/>
          <c:y val="0.18746034794569649"/>
          <c:w val="0.9193037082017127"/>
          <c:h val="0.62290083773116278"/>
        </c:manualLayout>
      </c:layout>
      <c:lineChart>
        <c:grouping val="standard"/>
        <c:varyColors val="0"/>
        <c:ser>
          <c:idx val="0"/>
          <c:order val="0"/>
          <c:tx>
            <c:strRef>
              <c:f>'Total VA market per Month'!$B$22</c:f>
              <c:strCache>
                <c:ptCount val="1"/>
                <c:pt idx="0">
                  <c:v>Gelisse</c:v>
                </c:pt>
              </c:strCache>
            </c:strRef>
          </c:tx>
          <c:spPr>
            <a:ln w="28575" cap="rnd">
              <a:solidFill>
                <a:srgbClr val="FF0066"/>
              </a:solidFill>
              <a:round/>
            </a:ln>
            <a:effectLst/>
          </c:spPr>
          <c:marker>
            <c:symbol val="none"/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('Total VA market per Month'!$O$18:$AE$18,'Total VA market per Month'!$AF$18,'Total VA market per Month'!$AG$18,'Total VA market per Month'!$AH$18,'Total VA market per Month'!$AI$18,'Total VA market per Month'!$AJ$18,'Total VA market per Month'!$AK$18,'Total VA market per Month'!$AL$18,'Total VA market per Month'!$AM$18)</c:f>
              <c:strCache>
                <c:ptCount val="25"/>
                <c:pt idx="0">
                  <c:v>201901</c:v>
                </c:pt>
                <c:pt idx="1">
                  <c:v>201902</c:v>
                </c:pt>
                <c:pt idx="2">
                  <c:v>201903</c:v>
                </c:pt>
                <c:pt idx="3">
                  <c:v>201904</c:v>
                </c:pt>
                <c:pt idx="4">
                  <c:v>201905</c:v>
                </c:pt>
                <c:pt idx="5">
                  <c:v>201906</c:v>
                </c:pt>
                <c:pt idx="6">
                  <c:v>201907</c:v>
                </c:pt>
                <c:pt idx="7">
                  <c:v>201908</c:v>
                </c:pt>
                <c:pt idx="8">
                  <c:v>201909</c:v>
                </c:pt>
                <c:pt idx="9">
                  <c:v>201910</c:v>
                </c:pt>
                <c:pt idx="10">
                  <c:v>201911</c:v>
                </c:pt>
                <c:pt idx="11">
                  <c:v>201912</c:v>
                </c:pt>
                <c:pt idx="12">
                  <c:v>202001</c:v>
                </c:pt>
                <c:pt idx="13">
                  <c:v>202002</c:v>
                </c:pt>
                <c:pt idx="14">
                  <c:v>202003</c:v>
                </c:pt>
                <c:pt idx="15">
                  <c:v>202004</c:v>
                </c:pt>
                <c:pt idx="16">
                  <c:v>202005</c:v>
                </c:pt>
                <c:pt idx="17">
                  <c:v>202006</c:v>
                </c:pt>
                <c:pt idx="18">
                  <c:v>202007</c:v>
                </c:pt>
                <c:pt idx="19">
                  <c:v>202008</c:v>
                </c:pt>
                <c:pt idx="20">
                  <c:v>202009</c:v>
                </c:pt>
                <c:pt idx="21">
                  <c:v> 202010 </c:v>
                </c:pt>
                <c:pt idx="22">
                  <c:v>202011</c:v>
                </c:pt>
                <c:pt idx="23">
                  <c:v>202012</c:v>
                </c:pt>
                <c:pt idx="24">
                  <c:v>202101</c:v>
                </c:pt>
              </c:strCache>
            </c:strRef>
          </c:cat>
          <c:val>
            <c:numRef>
              <c:f>('Total VA market per Month'!$O$22:$AE$22,'Total VA market per Month'!$AF$22,'Total VA market per Month'!$AG$22,'Total VA market per Month'!$AH$22,'Total VA market per Month'!$AI$22,'Total VA market per Month'!$AJ$22,'Total VA market per Month'!$AK$22,'Total VA market per Month'!$AL$22,'Total VA market per Month'!$AM$22)</c:f>
              <c:numCache>
                <c:formatCode>#,##0</c:formatCode>
                <c:ptCount val="25"/>
                <c:pt idx="0">
                  <c:v>538</c:v>
                </c:pt>
                <c:pt idx="1">
                  <c:v>496</c:v>
                </c:pt>
                <c:pt idx="2">
                  <c:v>539</c:v>
                </c:pt>
                <c:pt idx="3">
                  <c:v>451</c:v>
                </c:pt>
                <c:pt idx="4">
                  <c:v>489</c:v>
                </c:pt>
                <c:pt idx="5">
                  <c:v>641</c:v>
                </c:pt>
                <c:pt idx="6">
                  <c:v>451</c:v>
                </c:pt>
                <c:pt idx="7">
                  <c:v>454</c:v>
                </c:pt>
                <c:pt idx="8">
                  <c:v>641</c:v>
                </c:pt>
                <c:pt idx="9">
                  <c:v>610</c:v>
                </c:pt>
                <c:pt idx="10">
                  <c:v>577</c:v>
                </c:pt>
                <c:pt idx="11">
                  <c:v>732</c:v>
                </c:pt>
                <c:pt idx="12">
                  <c:v>685</c:v>
                </c:pt>
                <c:pt idx="13">
                  <c:v>840</c:v>
                </c:pt>
                <c:pt idx="14">
                  <c:v>890</c:v>
                </c:pt>
                <c:pt idx="15">
                  <c:v>631</c:v>
                </c:pt>
                <c:pt idx="16">
                  <c:v>739</c:v>
                </c:pt>
                <c:pt idx="17">
                  <c:v>884</c:v>
                </c:pt>
                <c:pt idx="18">
                  <c:v>684</c:v>
                </c:pt>
                <c:pt idx="19">
                  <c:v>637</c:v>
                </c:pt>
                <c:pt idx="20">
                  <c:v>896</c:v>
                </c:pt>
                <c:pt idx="21" formatCode="_-* #\ ##0_-;\-* #\ ##0_-;_-* &quot;-&quot;??_-;_-@_-">
                  <c:v>855</c:v>
                </c:pt>
                <c:pt idx="22" formatCode="_-* #\ ##0_-;\-* #\ ##0_-;_-* &quot;-&quot;??_-;_-@_-">
                  <c:v>1041</c:v>
                </c:pt>
                <c:pt idx="23" formatCode="_-* #\ ##0_-;\-* #\ ##0_-;_-* &quot;-&quot;??_-;_-@_-">
                  <c:v>975</c:v>
                </c:pt>
                <c:pt idx="24">
                  <c:v>796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7C1-416A-8475-F8C8B43F167A}"/>
            </c:ext>
          </c:extLst>
        </c:ser>
        <c:ser>
          <c:idx val="1"/>
          <c:order val="1"/>
          <c:tx>
            <c:strRef>
              <c:f>'Total VA market per Month'!$B$23</c:f>
              <c:strCache>
                <c:ptCount val="1"/>
                <c:pt idx="0">
                  <c:v>Intrarosa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('Total VA market per Month'!$O$18:$AE$18,'Total VA market per Month'!$AF$18,'Total VA market per Month'!$AG$18,'Total VA market per Month'!$AH$18,'Total VA market per Month'!$AI$18,'Total VA market per Month'!$AJ$18,'Total VA market per Month'!$AK$18,'Total VA market per Month'!$AL$18,'Total VA market per Month'!$AM$18)</c:f>
              <c:strCache>
                <c:ptCount val="25"/>
                <c:pt idx="0">
                  <c:v>201901</c:v>
                </c:pt>
                <c:pt idx="1">
                  <c:v>201902</c:v>
                </c:pt>
                <c:pt idx="2">
                  <c:v>201903</c:v>
                </c:pt>
                <c:pt idx="3">
                  <c:v>201904</c:v>
                </c:pt>
                <c:pt idx="4">
                  <c:v>201905</c:v>
                </c:pt>
                <c:pt idx="5">
                  <c:v>201906</c:v>
                </c:pt>
                <c:pt idx="6">
                  <c:v>201907</c:v>
                </c:pt>
                <c:pt idx="7">
                  <c:v>201908</c:v>
                </c:pt>
                <c:pt idx="8">
                  <c:v>201909</c:v>
                </c:pt>
                <c:pt idx="9">
                  <c:v>201910</c:v>
                </c:pt>
                <c:pt idx="10">
                  <c:v>201911</c:v>
                </c:pt>
                <c:pt idx="11">
                  <c:v>201912</c:v>
                </c:pt>
                <c:pt idx="12">
                  <c:v>202001</c:v>
                </c:pt>
                <c:pt idx="13">
                  <c:v>202002</c:v>
                </c:pt>
                <c:pt idx="14">
                  <c:v>202003</c:v>
                </c:pt>
                <c:pt idx="15">
                  <c:v>202004</c:v>
                </c:pt>
                <c:pt idx="16">
                  <c:v>202005</c:v>
                </c:pt>
                <c:pt idx="17">
                  <c:v>202006</c:v>
                </c:pt>
                <c:pt idx="18">
                  <c:v>202007</c:v>
                </c:pt>
                <c:pt idx="19">
                  <c:v>202008</c:v>
                </c:pt>
                <c:pt idx="20">
                  <c:v>202009</c:v>
                </c:pt>
                <c:pt idx="21">
                  <c:v> 202010 </c:v>
                </c:pt>
                <c:pt idx="22">
                  <c:v>202011</c:v>
                </c:pt>
                <c:pt idx="23">
                  <c:v>202012</c:v>
                </c:pt>
                <c:pt idx="24">
                  <c:v>202101</c:v>
                </c:pt>
              </c:strCache>
            </c:strRef>
          </c:cat>
          <c:val>
            <c:numRef>
              <c:f>('Total VA market per Month'!$O$23:$AE$23,'Total VA market per Month'!$AF$23,'Total VA market per Month'!$AG$23,'Total VA market per Month'!$AH$23,'Total VA market per Month'!$AI$23,'Total VA market per Month'!$AJ$23,'Total VA market per Month'!$AK$23,'Total VA market per Month'!$AL$23,'Total VA market per Month'!$AM$23)</c:f>
              <c:numCache>
                <c:formatCode>#,##0</c:formatCode>
                <c:ptCount val="25"/>
                <c:pt idx="2">
                  <c:v>28</c:v>
                </c:pt>
                <c:pt idx="3">
                  <c:v>52</c:v>
                </c:pt>
                <c:pt idx="4">
                  <c:v>53</c:v>
                </c:pt>
                <c:pt idx="5">
                  <c:v>65</c:v>
                </c:pt>
                <c:pt idx="6">
                  <c:v>42</c:v>
                </c:pt>
                <c:pt idx="7">
                  <c:v>68</c:v>
                </c:pt>
                <c:pt idx="8">
                  <c:v>103</c:v>
                </c:pt>
                <c:pt idx="9">
                  <c:v>168</c:v>
                </c:pt>
                <c:pt idx="10">
                  <c:v>263</c:v>
                </c:pt>
                <c:pt idx="11">
                  <c:v>292</c:v>
                </c:pt>
                <c:pt idx="12">
                  <c:v>254</c:v>
                </c:pt>
                <c:pt idx="13">
                  <c:v>310</c:v>
                </c:pt>
                <c:pt idx="14">
                  <c:v>329</c:v>
                </c:pt>
                <c:pt idx="15">
                  <c:v>235</c:v>
                </c:pt>
                <c:pt idx="16">
                  <c:v>252</c:v>
                </c:pt>
                <c:pt idx="17">
                  <c:v>358</c:v>
                </c:pt>
                <c:pt idx="18">
                  <c:v>256</c:v>
                </c:pt>
                <c:pt idx="19">
                  <c:v>231</c:v>
                </c:pt>
                <c:pt idx="20">
                  <c:v>366</c:v>
                </c:pt>
                <c:pt idx="21" formatCode="_-* #\ ##0_-;\-* #\ ##0_-;_-* &quot;-&quot;??_-;_-@_-">
                  <c:v>310</c:v>
                </c:pt>
                <c:pt idx="22" formatCode="_-* #\ ##0_-;\-* #\ ##0_-;_-* &quot;-&quot;??_-;_-@_-">
                  <c:v>399</c:v>
                </c:pt>
                <c:pt idx="23" formatCode="_-* #\ ##0_-;\-* #\ ##0_-;_-* &quot;-&quot;??_-;_-@_-">
                  <c:v>448</c:v>
                </c:pt>
                <c:pt idx="24">
                  <c:v>393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A7C1-416A-8475-F8C8B43F16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46010160"/>
        <c:axId val="874223936"/>
      </c:lineChart>
      <c:catAx>
        <c:axId val="54601016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sz="1600">
                    <a:solidFill>
                      <a:sysClr val="windowText" lastClr="000000"/>
                    </a:solidFill>
                  </a:rPr>
                  <a:t>Month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874223936"/>
        <c:crosses val="autoZero"/>
        <c:auto val="1"/>
        <c:lblAlgn val="ctr"/>
        <c:lblOffset val="100"/>
        <c:noMultiLvlLbl val="0"/>
      </c:catAx>
      <c:valAx>
        <c:axId val="874223936"/>
        <c:scaling>
          <c:orientation val="minMax"/>
          <c:max val="3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46010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1646823986925151E-2"/>
          <c:y val="0.18746034794569649"/>
          <c:w val="0.9193037082017127"/>
          <c:h val="0.62290083773116278"/>
        </c:manualLayout>
      </c:layout>
      <c:lineChart>
        <c:grouping val="standard"/>
        <c:varyColors val="0"/>
        <c:ser>
          <c:idx val="0"/>
          <c:order val="0"/>
          <c:tx>
            <c:strRef>
              <c:f>'Total VA market per Month'!$B$35</c:f>
              <c:strCache>
                <c:ptCount val="1"/>
                <c:pt idx="0">
                  <c:v>Intrarosa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'Total VA market per Month'!$R$30:$AM$30</c:f>
              <c:strCache>
                <c:ptCount val="22"/>
                <c:pt idx="0">
                  <c:v>201904</c:v>
                </c:pt>
                <c:pt idx="1">
                  <c:v>201905</c:v>
                </c:pt>
                <c:pt idx="2">
                  <c:v>201906</c:v>
                </c:pt>
                <c:pt idx="3">
                  <c:v>201907</c:v>
                </c:pt>
                <c:pt idx="4">
                  <c:v>201908</c:v>
                </c:pt>
                <c:pt idx="5">
                  <c:v>201909</c:v>
                </c:pt>
                <c:pt idx="6">
                  <c:v>201910</c:v>
                </c:pt>
                <c:pt idx="7">
                  <c:v>201911</c:v>
                </c:pt>
                <c:pt idx="8">
                  <c:v>201912</c:v>
                </c:pt>
                <c:pt idx="9">
                  <c:v>202001</c:v>
                </c:pt>
                <c:pt idx="10">
                  <c:v>202002</c:v>
                </c:pt>
                <c:pt idx="11">
                  <c:v>202003</c:v>
                </c:pt>
                <c:pt idx="12">
                  <c:v>202004</c:v>
                </c:pt>
                <c:pt idx="13">
                  <c:v>202005</c:v>
                </c:pt>
                <c:pt idx="14">
                  <c:v>202006</c:v>
                </c:pt>
                <c:pt idx="15">
                  <c:v>202007</c:v>
                </c:pt>
                <c:pt idx="16">
                  <c:v>202008</c:v>
                </c:pt>
                <c:pt idx="17">
                  <c:v>202009</c:v>
                </c:pt>
                <c:pt idx="18">
                  <c:v> 202010 </c:v>
                </c:pt>
                <c:pt idx="19">
                  <c:v>202011</c:v>
                </c:pt>
                <c:pt idx="20">
                  <c:v>202012</c:v>
                </c:pt>
                <c:pt idx="21">
                  <c:v>202101</c:v>
                </c:pt>
              </c:strCache>
            </c:strRef>
          </c:cat>
          <c:val>
            <c:numRef>
              <c:f>'Total VA market per Month'!$R$35:$AM$35</c:f>
              <c:numCache>
                <c:formatCode>#,##0</c:formatCode>
                <c:ptCount val="22"/>
                <c:pt idx="0">
                  <c:v>32</c:v>
                </c:pt>
                <c:pt idx="1">
                  <c:v>36</c:v>
                </c:pt>
                <c:pt idx="2">
                  <c:v>25</c:v>
                </c:pt>
                <c:pt idx="3">
                  <c:v>20</c:v>
                </c:pt>
                <c:pt idx="4">
                  <c:v>29</c:v>
                </c:pt>
                <c:pt idx="5">
                  <c:v>46</c:v>
                </c:pt>
                <c:pt idx="6">
                  <c:v>102</c:v>
                </c:pt>
                <c:pt idx="7">
                  <c:v>119</c:v>
                </c:pt>
                <c:pt idx="8">
                  <c:v>145</c:v>
                </c:pt>
                <c:pt idx="9">
                  <c:v>190</c:v>
                </c:pt>
                <c:pt idx="10">
                  <c:v>192</c:v>
                </c:pt>
                <c:pt idx="11">
                  <c:v>205</c:v>
                </c:pt>
                <c:pt idx="12">
                  <c:v>163</c:v>
                </c:pt>
                <c:pt idx="13">
                  <c:v>195</c:v>
                </c:pt>
                <c:pt idx="14" formatCode="General">
                  <c:v>213</c:v>
                </c:pt>
                <c:pt idx="15" formatCode="General">
                  <c:v>241</c:v>
                </c:pt>
                <c:pt idx="16" formatCode="General">
                  <c:v>398</c:v>
                </c:pt>
                <c:pt idx="17" formatCode="General">
                  <c:v>386</c:v>
                </c:pt>
                <c:pt idx="18" formatCode="_-* #\ ##0_-;\-* #\ ##0_-;_-* &quot;-&quot;??_-;_-@_-">
                  <c:v>503</c:v>
                </c:pt>
                <c:pt idx="19" formatCode="_-* #\ ##0_-;\-* #\ ##0_-;_-* &quot;-&quot;??_-;_-@_-">
                  <c:v>531</c:v>
                </c:pt>
                <c:pt idx="20" formatCode="_-* #\ ##0_-;\-* #\ ##0_-;_-* &quot;-&quot;??_-;_-@_-">
                  <c:v>575</c:v>
                </c:pt>
                <c:pt idx="21">
                  <c:v>542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B8A-4084-B63B-FF4AF827C153}"/>
            </c:ext>
          </c:extLst>
        </c:ser>
        <c:ser>
          <c:idx val="1"/>
          <c:order val="1"/>
          <c:tx>
            <c:strRef>
              <c:f>'Total VA market per Month'!$B$36</c:f>
              <c:strCache>
                <c:ptCount val="1"/>
                <c:pt idx="0">
                  <c:v>Blissel</c:v>
                </c:pt>
              </c:strCache>
            </c:strRef>
          </c:tx>
          <c:spPr>
            <a:ln w="28575" cap="rnd">
              <a:solidFill>
                <a:srgbClr val="FF0066"/>
              </a:solidFill>
              <a:round/>
            </a:ln>
            <a:effectLst/>
          </c:spPr>
          <c:marker>
            <c:symbol val="none"/>
          </c:marker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'Total VA market per Month'!$R$30:$AM$30</c:f>
              <c:strCache>
                <c:ptCount val="22"/>
                <c:pt idx="0">
                  <c:v>201904</c:v>
                </c:pt>
                <c:pt idx="1">
                  <c:v>201905</c:v>
                </c:pt>
                <c:pt idx="2">
                  <c:v>201906</c:v>
                </c:pt>
                <c:pt idx="3">
                  <c:v>201907</c:v>
                </c:pt>
                <c:pt idx="4">
                  <c:v>201908</c:v>
                </c:pt>
                <c:pt idx="5">
                  <c:v>201909</c:v>
                </c:pt>
                <c:pt idx="6">
                  <c:v>201910</c:v>
                </c:pt>
                <c:pt idx="7">
                  <c:v>201911</c:v>
                </c:pt>
                <c:pt idx="8">
                  <c:v>201912</c:v>
                </c:pt>
                <c:pt idx="9">
                  <c:v>202001</c:v>
                </c:pt>
                <c:pt idx="10">
                  <c:v>202002</c:v>
                </c:pt>
                <c:pt idx="11">
                  <c:v>202003</c:v>
                </c:pt>
                <c:pt idx="12">
                  <c:v>202004</c:v>
                </c:pt>
                <c:pt idx="13">
                  <c:v>202005</c:v>
                </c:pt>
                <c:pt idx="14">
                  <c:v>202006</c:v>
                </c:pt>
                <c:pt idx="15">
                  <c:v>202007</c:v>
                </c:pt>
                <c:pt idx="16">
                  <c:v>202008</c:v>
                </c:pt>
                <c:pt idx="17">
                  <c:v>202009</c:v>
                </c:pt>
                <c:pt idx="18">
                  <c:v> 202010 </c:v>
                </c:pt>
                <c:pt idx="19">
                  <c:v>202011</c:v>
                </c:pt>
                <c:pt idx="20">
                  <c:v>202012</c:v>
                </c:pt>
                <c:pt idx="21">
                  <c:v>202101</c:v>
                </c:pt>
              </c:strCache>
            </c:strRef>
          </c:cat>
          <c:val>
            <c:numRef>
              <c:f>'Total VA market per Month'!$R$36:$AM$36</c:f>
              <c:numCache>
                <c:formatCode>#,##0</c:formatCode>
                <c:ptCount val="22"/>
                <c:pt idx="0">
                  <c:v>35</c:v>
                </c:pt>
                <c:pt idx="1">
                  <c:v>92</c:v>
                </c:pt>
                <c:pt idx="2">
                  <c:v>219</c:v>
                </c:pt>
                <c:pt idx="3">
                  <c:v>319</c:v>
                </c:pt>
                <c:pt idx="4">
                  <c:v>515</c:v>
                </c:pt>
                <c:pt idx="5">
                  <c:v>648</c:v>
                </c:pt>
                <c:pt idx="6">
                  <c:v>747</c:v>
                </c:pt>
                <c:pt idx="7">
                  <c:v>918</c:v>
                </c:pt>
                <c:pt idx="8">
                  <c:v>898</c:v>
                </c:pt>
                <c:pt idx="9">
                  <c:v>1044</c:v>
                </c:pt>
                <c:pt idx="10">
                  <c:v>1130</c:v>
                </c:pt>
                <c:pt idx="11">
                  <c:v>1395</c:v>
                </c:pt>
                <c:pt idx="12">
                  <c:v>971</c:v>
                </c:pt>
                <c:pt idx="13">
                  <c:v>1044</c:v>
                </c:pt>
                <c:pt idx="14" formatCode="General">
                  <c:v>1295</c:v>
                </c:pt>
                <c:pt idx="15" formatCode="General">
                  <c:v>1153</c:v>
                </c:pt>
                <c:pt idx="16" formatCode="General">
                  <c:v>362</c:v>
                </c:pt>
                <c:pt idx="17" formatCode="General">
                  <c:v>0</c:v>
                </c:pt>
                <c:pt idx="18" formatCode="_-* #\ ##0_-;\-* #\ ##0_-;_-* &quot;-&quot;??_-;_-@_-">
                  <c:v>3301</c:v>
                </c:pt>
                <c:pt idx="19" formatCode="_-* #\ ##0_-;\-* #\ ##0_-;_-* &quot;-&quot;??_-;_-@_-">
                  <c:v>1364</c:v>
                </c:pt>
                <c:pt idx="20" formatCode="_-* #\ ##0_-;\-* #\ ##0_-;_-* &quot;-&quot;??_-;_-@_-">
                  <c:v>1299</c:v>
                </c:pt>
                <c:pt idx="21">
                  <c:v>1125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B8A-4084-B63B-FF4AF827C1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46010160"/>
        <c:axId val="874223936"/>
      </c:lineChart>
      <c:catAx>
        <c:axId val="54601016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sz="1600">
                    <a:solidFill>
                      <a:sysClr val="windowText" lastClr="000000"/>
                    </a:solidFill>
                  </a:rPr>
                  <a:t>Month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874223936"/>
        <c:crosses val="autoZero"/>
        <c:auto val="1"/>
        <c:lblAlgn val="ctr"/>
        <c:lblOffset val="100"/>
        <c:noMultiLvlLbl val="0"/>
      </c:catAx>
      <c:valAx>
        <c:axId val="874223936"/>
        <c:scaling>
          <c:orientation val="minMax"/>
          <c:max val="35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46010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97407122723348"/>
          <c:y val="0.18115665915789839"/>
          <c:w val="0.84705551161056114"/>
          <c:h val="0.62290083773116278"/>
        </c:manualLayout>
      </c:layout>
      <c:lineChart>
        <c:grouping val="standard"/>
        <c:varyColors val="0"/>
        <c:ser>
          <c:idx val="0"/>
          <c:order val="0"/>
          <c:tx>
            <c:strRef>
              <c:f>'Total VA market per Month'!$B$7</c:f>
              <c:strCache>
                <c:ptCount val="1"/>
                <c:pt idx="0">
                  <c:v>Vagifem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'Total VA market per Month'!$D$5:$AM$5</c:f>
              <c:strCache>
                <c:ptCount val="13"/>
                <c:pt idx="0">
                  <c:v>202001</c:v>
                </c:pt>
                <c:pt idx="1">
                  <c:v>202002</c:v>
                </c:pt>
                <c:pt idx="2">
                  <c:v>202003</c:v>
                </c:pt>
                <c:pt idx="3">
                  <c:v>202004</c:v>
                </c:pt>
                <c:pt idx="4">
                  <c:v>202005</c:v>
                </c:pt>
                <c:pt idx="5">
                  <c:v>202006</c:v>
                </c:pt>
                <c:pt idx="6">
                  <c:v>202007</c:v>
                </c:pt>
                <c:pt idx="7">
                  <c:v>202008</c:v>
                </c:pt>
                <c:pt idx="8">
                  <c:v>202009</c:v>
                </c:pt>
                <c:pt idx="9">
                  <c:v> 202010 </c:v>
                </c:pt>
                <c:pt idx="10">
                  <c:v>202011</c:v>
                </c:pt>
                <c:pt idx="11">
                  <c:v>202012</c:v>
                </c:pt>
                <c:pt idx="12">
                  <c:v>202101</c:v>
                </c:pt>
              </c:strCache>
            </c:strRef>
          </c:cat>
          <c:val>
            <c:numRef>
              <c:f>'Total VA market per Month'!$D$7:$AM$7</c:f>
              <c:numCache>
                <c:formatCode>#,##0</c:formatCode>
                <c:ptCount val="13"/>
                <c:pt idx="0">
                  <c:v>52778</c:v>
                </c:pt>
                <c:pt idx="1">
                  <c:v>48026</c:v>
                </c:pt>
                <c:pt idx="2">
                  <c:v>65214</c:v>
                </c:pt>
                <c:pt idx="3">
                  <c:v>42516</c:v>
                </c:pt>
                <c:pt idx="4">
                  <c:v>42812</c:v>
                </c:pt>
                <c:pt idx="5">
                  <c:v>46542</c:v>
                </c:pt>
                <c:pt idx="6">
                  <c:v>45149</c:v>
                </c:pt>
                <c:pt idx="7">
                  <c:v>45281</c:v>
                </c:pt>
                <c:pt idx="8">
                  <c:v>50776</c:v>
                </c:pt>
                <c:pt idx="9" formatCode="_-* #\ ##0_-;\-* #\ ##0_-;_-* &quot;-&quot;??_-;_-@_-">
                  <c:v>48194</c:v>
                </c:pt>
                <c:pt idx="10" formatCode="_-* #\ ##0_-;\-* #\ ##0_-;_-* &quot;-&quot;??_-;_-@_-">
                  <c:v>54247</c:v>
                </c:pt>
                <c:pt idx="11" formatCode="_-* #\ ##0_-;\-* #\ ##0_-;_-* &quot;-&quot;??_-;_-@_-">
                  <c:v>46300</c:v>
                </c:pt>
                <c:pt idx="12">
                  <c:v>49431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9C3-49E2-9A23-BD3F15E6C098}"/>
            </c:ext>
          </c:extLst>
        </c:ser>
        <c:ser>
          <c:idx val="1"/>
          <c:order val="1"/>
          <c:tx>
            <c:strRef>
              <c:f>'Total VA market per Month'!$B$8</c:f>
              <c:strCache>
                <c:ptCount val="1"/>
                <c:pt idx="0">
                  <c:v>Ovesterin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'Total VA market per Month'!$D$5:$AM$5</c:f>
              <c:strCache>
                <c:ptCount val="13"/>
                <c:pt idx="0">
                  <c:v>202001</c:v>
                </c:pt>
                <c:pt idx="1">
                  <c:v>202002</c:v>
                </c:pt>
                <c:pt idx="2">
                  <c:v>202003</c:v>
                </c:pt>
                <c:pt idx="3">
                  <c:v>202004</c:v>
                </c:pt>
                <c:pt idx="4">
                  <c:v>202005</c:v>
                </c:pt>
                <c:pt idx="5">
                  <c:v>202006</c:v>
                </c:pt>
                <c:pt idx="6">
                  <c:v>202007</c:v>
                </c:pt>
                <c:pt idx="7">
                  <c:v>202008</c:v>
                </c:pt>
                <c:pt idx="8">
                  <c:v>202009</c:v>
                </c:pt>
                <c:pt idx="9">
                  <c:v> 202010 </c:v>
                </c:pt>
                <c:pt idx="10">
                  <c:v>202011</c:v>
                </c:pt>
                <c:pt idx="11">
                  <c:v>202012</c:v>
                </c:pt>
                <c:pt idx="12">
                  <c:v>202101</c:v>
                </c:pt>
              </c:strCache>
            </c:strRef>
          </c:cat>
          <c:val>
            <c:numRef>
              <c:f>'Total VA market per Month'!$D$8:$AM$8</c:f>
              <c:numCache>
                <c:formatCode>#,##0</c:formatCode>
                <c:ptCount val="13"/>
                <c:pt idx="0">
                  <c:v>42143</c:v>
                </c:pt>
                <c:pt idx="1">
                  <c:v>37634</c:v>
                </c:pt>
                <c:pt idx="2">
                  <c:v>46581</c:v>
                </c:pt>
                <c:pt idx="3">
                  <c:v>34794</c:v>
                </c:pt>
                <c:pt idx="4">
                  <c:v>32630</c:v>
                </c:pt>
                <c:pt idx="5">
                  <c:v>34554</c:v>
                </c:pt>
                <c:pt idx="6">
                  <c:v>34723</c:v>
                </c:pt>
                <c:pt idx="7">
                  <c:v>35033</c:v>
                </c:pt>
                <c:pt idx="8">
                  <c:v>39317</c:v>
                </c:pt>
                <c:pt idx="9" formatCode="_-* #\ ##0_-;\-* #\ ##0_-;_-* &quot;-&quot;??_-;_-@_-">
                  <c:v>38821</c:v>
                </c:pt>
                <c:pt idx="10" formatCode="_-* #\ ##0_-;\-* #\ ##0_-;_-* &quot;-&quot;??_-;_-@_-">
                  <c:v>41568</c:v>
                </c:pt>
                <c:pt idx="11" formatCode="_-* #\ ##0_-;\-* #\ ##0_-;_-* &quot;-&quot;??_-;_-@_-">
                  <c:v>34137</c:v>
                </c:pt>
                <c:pt idx="12">
                  <c:v>40021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9C3-49E2-9A23-BD3F15E6C098}"/>
            </c:ext>
          </c:extLst>
        </c:ser>
        <c:ser>
          <c:idx val="2"/>
          <c:order val="2"/>
          <c:tx>
            <c:strRef>
              <c:f>'Total VA market per Month'!$B$9</c:f>
              <c:strCache>
                <c:ptCount val="1"/>
                <c:pt idx="0">
                  <c:v>Estring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trendline>
            <c:spPr>
              <a:ln w="19050" cap="rnd">
                <a:solidFill>
                  <a:schemeClr val="accent3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'Total VA market per Month'!$D$5:$AM$5</c:f>
              <c:strCache>
                <c:ptCount val="13"/>
                <c:pt idx="0">
                  <c:v>202001</c:v>
                </c:pt>
                <c:pt idx="1">
                  <c:v>202002</c:v>
                </c:pt>
                <c:pt idx="2">
                  <c:v>202003</c:v>
                </c:pt>
                <c:pt idx="3">
                  <c:v>202004</c:v>
                </c:pt>
                <c:pt idx="4">
                  <c:v>202005</c:v>
                </c:pt>
                <c:pt idx="5">
                  <c:v>202006</c:v>
                </c:pt>
                <c:pt idx="6">
                  <c:v>202007</c:v>
                </c:pt>
                <c:pt idx="7">
                  <c:v>202008</c:v>
                </c:pt>
                <c:pt idx="8">
                  <c:v>202009</c:v>
                </c:pt>
                <c:pt idx="9">
                  <c:v> 202010 </c:v>
                </c:pt>
                <c:pt idx="10">
                  <c:v>202011</c:v>
                </c:pt>
                <c:pt idx="11">
                  <c:v>202012</c:v>
                </c:pt>
                <c:pt idx="12">
                  <c:v>202101</c:v>
                </c:pt>
              </c:strCache>
            </c:strRef>
          </c:cat>
          <c:val>
            <c:numRef>
              <c:f>'Total VA market per Month'!$D$9:$AM$9</c:f>
              <c:numCache>
                <c:formatCode>#,##0</c:formatCode>
                <c:ptCount val="13"/>
                <c:pt idx="0">
                  <c:v>11978</c:v>
                </c:pt>
                <c:pt idx="1">
                  <c:v>11065</c:v>
                </c:pt>
                <c:pt idx="2">
                  <c:v>13805</c:v>
                </c:pt>
                <c:pt idx="3">
                  <c:v>8988</c:v>
                </c:pt>
                <c:pt idx="4">
                  <c:v>10385</c:v>
                </c:pt>
                <c:pt idx="5">
                  <c:v>10020</c:v>
                </c:pt>
                <c:pt idx="6">
                  <c:v>8896</c:v>
                </c:pt>
                <c:pt idx="7">
                  <c:v>10773</c:v>
                </c:pt>
                <c:pt idx="8">
                  <c:v>11417</c:v>
                </c:pt>
                <c:pt idx="9" formatCode="_-* #\ ##0_-;\-* #\ ##0_-;_-* &quot;-&quot;??_-;_-@_-">
                  <c:v>10612</c:v>
                </c:pt>
                <c:pt idx="10" formatCode="_-* #\ ##0_-;\-* #\ ##0_-;_-* &quot;-&quot;??_-;_-@_-">
                  <c:v>12103</c:v>
                </c:pt>
                <c:pt idx="11" formatCode="_-* #\ ##0_-;\-* #\ ##0_-;_-* &quot;-&quot;??_-;_-@_-">
                  <c:v>9772</c:v>
                </c:pt>
                <c:pt idx="12">
                  <c:v>11356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B9C3-49E2-9A23-BD3F15E6C098}"/>
            </c:ext>
          </c:extLst>
        </c:ser>
        <c:ser>
          <c:idx val="3"/>
          <c:order val="3"/>
          <c:tx>
            <c:strRef>
              <c:f>'Total VA market per Month'!$B$10</c:f>
              <c:strCache>
                <c:ptCount val="1"/>
                <c:pt idx="0">
                  <c:v>Blissel</c:v>
                </c:pt>
              </c:strCache>
            </c:strRef>
          </c:tx>
          <c:spPr>
            <a:ln w="28575" cap="rnd">
              <a:solidFill>
                <a:srgbClr val="FF0066"/>
              </a:solidFill>
              <a:round/>
            </a:ln>
            <a:effectLst/>
          </c:spPr>
          <c:marker>
            <c:symbol val="none"/>
          </c:marker>
          <c:cat>
            <c:strRef>
              <c:f>'Total VA market per Month'!$D$5:$AM$5</c:f>
              <c:strCache>
                <c:ptCount val="13"/>
                <c:pt idx="0">
                  <c:v>202001</c:v>
                </c:pt>
                <c:pt idx="1">
                  <c:v>202002</c:v>
                </c:pt>
                <c:pt idx="2">
                  <c:v>202003</c:v>
                </c:pt>
                <c:pt idx="3">
                  <c:v>202004</c:v>
                </c:pt>
                <c:pt idx="4">
                  <c:v>202005</c:v>
                </c:pt>
                <c:pt idx="5">
                  <c:v>202006</c:v>
                </c:pt>
                <c:pt idx="6">
                  <c:v>202007</c:v>
                </c:pt>
                <c:pt idx="7">
                  <c:v>202008</c:v>
                </c:pt>
                <c:pt idx="8">
                  <c:v>202009</c:v>
                </c:pt>
                <c:pt idx="9">
                  <c:v> 202010 </c:v>
                </c:pt>
                <c:pt idx="10">
                  <c:v>202011</c:v>
                </c:pt>
                <c:pt idx="11">
                  <c:v>202012</c:v>
                </c:pt>
                <c:pt idx="12">
                  <c:v>202101</c:v>
                </c:pt>
              </c:strCache>
            </c:strRef>
          </c:cat>
          <c:val>
            <c:numRef>
              <c:f>'Total VA market per Month'!$D$10:$AM$10</c:f>
              <c:numCache>
                <c:formatCode>#,##0</c:formatCode>
                <c:ptCount val="13"/>
                <c:pt idx="0">
                  <c:v>2003</c:v>
                </c:pt>
                <c:pt idx="1">
                  <c:v>1814</c:v>
                </c:pt>
                <c:pt idx="2">
                  <c:v>2607</c:v>
                </c:pt>
                <c:pt idx="3">
                  <c:v>1816</c:v>
                </c:pt>
                <c:pt idx="4">
                  <c:v>1585</c:v>
                </c:pt>
                <c:pt idx="5">
                  <c:v>1689</c:v>
                </c:pt>
                <c:pt idx="6">
                  <c:v>1626</c:v>
                </c:pt>
                <c:pt idx="7">
                  <c:v>1777</c:v>
                </c:pt>
                <c:pt idx="8">
                  <c:v>2060</c:v>
                </c:pt>
                <c:pt idx="9" formatCode="_-* #\ ##0_-;\-* #\ ##0_-;_-* &quot;-&quot;??_-;_-@_-">
                  <c:v>1974</c:v>
                </c:pt>
                <c:pt idx="10" formatCode="_-* #\ ##0_-;\-* #\ ##0_-;_-* &quot;-&quot;??_-;_-@_-">
                  <c:v>2218</c:v>
                </c:pt>
                <c:pt idx="11" formatCode="_-* #\ ##0_-;\-* #\ ##0_-;_-* &quot;-&quot;??_-;_-@_-">
                  <c:v>1909</c:v>
                </c:pt>
                <c:pt idx="12">
                  <c:v>2044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B9C3-49E2-9A23-BD3F15E6C098}"/>
            </c:ext>
          </c:extLst>
        </c:ser>
        <c:ser>
          <c:idx val="4"/>
          <c:order val="4"/>
          <c:tx>
            <c:strRef>
              <c:f>'Total VA market per Month'!$B$11</c:f>
              <c:strCache>
                <c:ptCount val="1"/>
                <c:pt idx="0">
                  <c:v>Estrokad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'Total VA market per Month'!$D$5:$AM$5</c:f>
              <c:strCache>
                <c:ptCount val="13"/>
                <c:pt idx="0">
                  <c:v>202001</c:v>
                </c:pt>
                <c:pt idx="1">
                  <c:v>202002</c:v>
                </c:pt>
                <c:pt idx="2">
                  <c:v>202003</c:v>
                </c:pt>
                <c:pt idx="3">
                  <c:v>202004</c:v>
                </c:pt>
                <c:pt idx="4">
                  <c:v>202005</c:v>
                </c:pt>
                <c:pt idx="5">
                  <c:v>202006</c:v>
                </c:pt>
                <c:pt idx="6">
                  <c:v>202007</c:v>
                </c:pt>
                <c:pt idx="7">
                  <c:v>202008</c:v>
                </c:pt>
                <c:pt idx="8">
                  <c:v>202009</c:v>
                </c:pt>
                <c:pt idx="9">
                  <c:v> 202010 </c:v>
                </c:pt>
                <c:pt idx="10">
                  <c:v>202011</c:v>
                </c:pt>
                <c:pt idx="11">
                  <c:v>202012</c:v>
                </c:pt>
                <c:pt idx="12">
                  <c:v>202101</c:v>
                </c:pt>
              </c:strCache>
            </c:strRef>
          </c:cat>
          <c:val>
            <c:numRef>
              <c:f>'Total VA market per Month'!$D$11:$AM$11</c:f>
              <c:numCache>
                <c:formatCode>#,##0</c:formatCode>
                <c:ptCount val="13"/>
                <c:pt idx="0">
                  <c:v>1014</c:v>
                </c:pt>
                <c:pt idx="1">
                  <c:v>881</c:v>
                </c:pt>
                <c:pt idx="2">
                  <c:v>1062</c:v>
                </c:pt>
                <c:pt idx="3">
                  <c:v>776</c:v>
                </c:pt>
                <c:pt idx="4">
                  <c:v>633</c:v>
                </c:pt>
                <c:pt idx="5">
                  <c:v>578</c:v>
                </c:pt>
                <c:pt idx="6">
                  <c:v>584</c:v>
                </c:pt>
                <c:pt idx="7">
                  <c:v>646</c:v>
                </c:pt>
                <c:pt idx="8">
                  <c:v>689</c:v>
                </c:pt>
                <c:pt idx="9" formatCode="_-* #\ ##0_-;\-* #\ ##0_-;_-* &quot;-&quot;??_-;_-@_-">
                  <c:v>756</c:v>
                </c:pt>
                <c:pt idx="10" formatCode="_-* #\ ##0_-;\-* #\ ##0_-;_-* &quot;-&quot;??_-;_-@_-">
                  <c:v>624</c:v>
                </c:pt>
                <c:pt idx="11" formatCode="_-* #\ ##0_-;\-* #\ ##0_-;_-* &quot;-&quot;??_-;_-@_-">
                  <c:v>757</c:v>
                </c:pt>
                <c:pt idx="12">
                  <c:v>1060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B9C3-49E2-9A23-BD3F15E6C098}"/>
            </c:ext>
          </c:extLst>
        </c:ser>
        <c:ser>
          <c:idx val="5"/>
          <c:order val="5"/>
          <c:tx>
            <c:strRef>
              <c:f>'Total VA market per Month'!$B$12</c:f>
              <c:strCache>
                <c:ptCount val="1"/>
                <c:pt idx="0">
                  <c:v>Intrarosa</c:v>
                </c:pt>
              </c:strCache>
            </c:strRef>
          </c:tx>
          <c:spPr>
            <a:ln w="28575" cap="rnd">
              <a:solidFill>
                <a:schemeClr val="tx2"/>
              </a:solidFill>
              <a:round/>
            </a:ln>
            <a:effectLst/>
          </c:spPr>
          <c:marker>
            <c:symbol val="none"/>
          </c:marker>
          <c:cat>
            <c:strRef>
              <c:f>'Total VA market per Month'!$D$5:$AM$5</c:f>
              <c:strCache>
                <c:ptCount val="13"/>
                <c:pt idx="0">
                  <c:v>202001</c:v>
                </c:pt>
                <c:pt idx="1">
                  <c:v>202002</c:v>
                </c:pt>
                <c:pt idx="2">
                  <c:v>202003</c:v>
                </c:pt>
                <c:pt idx="3">
                  <c:v>202004</c:v>
                </c:pt>
                <c:pt idx="4">
                  <c:v>202005</c:v>
                </c:pt>
                <c:pt idx="5">
                  <c:v>202006</c:v>
                </c:pt>
                <c:pt idx="6">
                  <c:v>202007</c:v>
                </c:pt>
                <c:pt idx="7">
                  <c:v>202008</c:v>
                </c:pt>
                <c:pt idx="8">
                  <c:v>202009</c:v>
                </c:pt>
                <c:pt idx="9">
                  <c:v> 202010 </c:v>
                </c:pt>
                <c:pt idx="10">
                  <c:v>202011</c:v>
                </c:pt>
                <c:pt idx="11">
                  <c:v>202012</c:v>
                </c:pt>
                <c:pt idx="12">
                  <c:v>202101</c:v>
                </c:pt>
              </c:strCache>
            </c:strRef>
          </c:cat>
          <c:val>
            <c:numRef>
              <c:f>'Total VA market per Month'!$D$12:$AM$12</c:f>
              <c:numCache>
                <c:formatCode>#,##0</c:formatCode>
                <c:ptCount val="13"/>
                <c:pt idx="0">
                  <c:v>339</c:v>
                </c:pt>
                <c:pt idx="1">
                  <c:v>450</c:v>
                </c:pt>
                <c:pt idx="2">
                  <c:v>516</c:v>
                </c:pt>
                <c:pt idx="3">
                  <c:v>280</c:v>
                </c:pt>
                <c:pt idx="4">
                  <c:v>321</c:v>
                </c:pt>
                <c:pt idx="5">
                  <c:v>387</c:v>
                </c:pt>
                <c:pt idx="6">
                  <c:v>382</c:v>
                </c:pt>
                <c:pt idx="7">
                  <c:v>448</c:v>
                </c:pt>
                <c:pt idx="8">
                  <c:v>470</c:v>
                </c:pt>
                <c:pt idx="9" formatCode="_-* #\ ##0_-;\-* #\ ##0_-;_-* &quot;-&quot;??_-;_-@_-">
                  <c:v>701</c:v>
                </c:pt>
                <c:pt idx="10" formatCode="_-* #\ ##0_-;\-* #\ ##0_-;_-* &quot;-&quot;??_-;_-@_-">
                  <c:v>641</c:v>
                </c:pt>
                <c:pt idx="11" formatCode="_-* #\ ##0_-;\-* #\ ##0_-;_-* &quot;-&quot;??_-;_-@_-">
                  <c:v>784</c:v>
                </c:pt>
                <c:pt idx="12">
                  <c:v>662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B9C3-49E2-9A23-BD3F15E6C098}"/>
            </c:ext>
          </c:extLst>
        </c:ser>
        <c:ser>
          <c:idx val="6"/>
          <c:order val="6"/>
          <c:tx>
            <c:strRef>
              <c:f>'Total VA market per Month'!$B$13</c:f>
              <c:strCache>
                <c:ptCount val="1"/>
                <c:pt idx="0">
                  <c:v>Vagidonna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'Total VA market per Month'!$D$5:$AM$5</c:f>
              <c:strCache>
                <c:ptCount val="13"/>
                <c:pt idx="0">
                  <c:v>202001</c:v>
                </c:pt>
                <c:pt idx="1">
                  <c:v>202002</c:v>
                </c:pt>
                <c:pt idx="2">
                  <c:v>202003</c:v>
                </c:pt>
                <c:pt idx="3">
                  <c:v>202004</c:v>
                </c:pt>
                <c:pt idx="4">
                  <c:v>202005</c:v>
                </c:pt>
                <c:pt idx="5">
                  <c:v>202006</c:v>
                </c:pt>
                <c:pt idx="6">
                  <c:v>202007</c:v>
                </c:pt>
                <c:pt idx="7">
                  <c:v>202008</c:v>
                </c:pt>
                <c:pt idx="8">
                  <c:v>202009</c:v>
                </c:pt>
                <c:pt idx="9">
                  <c:v> 202010 </c:v>
                </c:pt>
                <c:pt idx="10">
                  <c:v>202011</c:v>
                </c:pt>
                <c:pt idx="11">
                  <c:v>202012</c:v>
                </c:pt>
                <c:pt idx="12">
                  <c:v>202101</c:v>
                </c:pt>
              </c:strCache>
            </c:strRef>
          </c:cat>
          <c:val>
            <c:numRef>
              <c:f>'Total VA market per Month'!$D$13:$AM$13</c:f>
              <c:numCache>
                <c:formatCode>#,##0</c:formatCode>
                <c:ptCount val="13"/>
                <c:pt idx="10" formatCode="_-* #\ ##0_-;\-* #\ ##0_-;_-* &quot;-&quot;??_-;_-@_-">
                  <c:v>863</c:v>
                </c:pt>
                <c:pt idx="11" formatCode="_-* #\ ##0_-;\-* #\ ##0_-;_-* &quot;-&quot;??_-;_-@_-">
                  <c:v>675</c:v>
                </c:pt>
                <c:pt idx="12">
                  <c:v>782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B9C3-49E2-9A23-BD3F15E6C0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46010160"/>
        <c:axId val="874223936"/>
      </c:lineChart>
      <c:catAx>
        <c:axId val="54601016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sz="1600">
                    <a:solidFill>
                      <a:sysClr val="windowText" lastClr="000000"/>
                    </a:solidFill>
                  </a:rPr>
                  <a:t>Month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874223936"/>
        <c:crosses val="autoZero"/>
        <c:auto val="1"/>
        <c:lblAlgn val="ctr"/>
        <c:lblOffset val="100"/>
        <c:noMultiLvlLbl val="0"/>
      </c:catAx>
      <c:valAx>
        <c:axId val="874223936"/>
        <c:scaling>
          <c:orientation val="minMax"/>
          <c:max val="65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sz="1600">
                    <a:solidFill>
                      <a:sysClr val="windowText" lastClr="000000"/>
                    </a:solidFill>
                  </a:rPr>
                  <a:t>Units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46010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7"/>
        <c:delete val="1"/>
      </c:legendEntry>
      <c:legendEntry>
        <c:idx val="8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8372554375078"/>
          <c:y val="0.17700989731732814"/>
          <c:w val="0.83749975949386546"/>
          <c:h val="0.68769363162704633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FF0066"/>
              </a:solidFill>
              <a:round/>
            </a:ln>
            <a:effectLst/>
          </c:spPr>
          <c:marker>
            <c:symbol val="none"/>
          </c:marker>
          <c:trendline>
            <c:spPr>
              <a:ln w="19050" cap="rnd">
                <a:solidFill>
                  <a:srgbClr val="FF0066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'Total VA market per Month'!$D$5:$AM$5</c:f>
              <c:strCache>
                <c:ptCount val="36"/>
                <c:pt idx="0">
                  <c:v>201802</c:v>
                </c:pt>
                <c:pt idx="1">
                  <c:v>201803</c:v>
                </c:pt>
                <c:pt idx="2">
                  <c:v>201804</c:v>
                </c:pt>
                <c:pt idx="3">
                  <c:v>201805</c:v>
                </c:pt>
                <c:pt idx="4">
                  <c:v>201806</c:v>
                </c:pt>
                <c:pt idx="5">
                  <c:v>201807</c:v>
                </c:pt>
                <c:pt idx="6">
                  <c:v>201808</c:v>
                </c:pt>
                <c:pt idx="7">
                  <c:v>201809</c:v>
                </c:pt>
                <c:pt idx="8">
                  <c:v>201810</c:v>
                </c:pt>
                <c:pt idx="9">
                  <c:v>201811</c:v>
                </c:pt>
                <c:pt idx="10">
                  <c:v>201812</c:v>
                </c:pt>
                <c:pt idx="11">
                  <c:v>201901</c:v>
                </c:pt>
                <c:pt idx="12">
                  <c:v>201902</c:v>
                </c:pt>
                <c:pt idx="13">
                  <c:v>201903</c:v>
                </c:pt>
                <c:pt idx="14">
                  <c:v>201904</c:v>
                </c:pt>
                <c:pt idx="15">
                  <c:v>201905</c:v>
                </c:pt>
                <c:pt idx="16">
                  <c:v>201906</c:v>
                </c:pt>
                <c:pt idx="17">
                  <c:v>201907</c:v>
                </c:pt>
                <c:pt idx="18">
                  <c:v>201908</c:v>
                </c:pt>
                <c:pt idx="19">
                  <c:v>201909</c:v>
                </c:pt>
                <c:pt idx="20">
                  <c:v>201910</c:v>
                </c:pt>
                <c:pt idx="21">
                  <c:v>201911</c:v>
                </c:pt>
                <c:pt idx="22">
                  <c:v>201912</c:v>
                </c:pt>
                <c:pt idx="23">
                  <c:v>202001</c:v>
                </c:pt>
                <c:pt idx="24">
                  <c:v>202002</c:v>
                </c:pt>
                <c:pt idx="25">
                  <c:v>202003</c:v>
                </c:pt>
                <c:pt idx="26">
                  <c:v>202004</c:v>
                </c:pt>
                <c:pt idx="27">
                  <c:v>202005</c:v>
                </c:pt>
                <c:pt idx="28">
                  <c:v>202006</c:v>
                </c:pt>
                <c:pt idx="29">
                  <c:v>202007</c:v>
                </c:pt>
                <c:pt idx="30">
                  <c:v>202008</c:v>
                </c:pt>
                <c:pt idx="31">
                  <c:v>202009</c:v>
                </c:pt>
                <c:pt idx="32">
                  <c:v> 202010 </c:v>
                </c:pt>
                <c:pt idx="33">
                  <c:v>202011</c:v>
                </c:pt>
                <c:pt idx="34">
                  <c:v>202012</c:v>
                </c:pt>
                <c:pt idx="35">
                  <c:v>202101</c:v>
                </c:pt>
              </c:strCache>
            </c:strRef>
          </c:cat>
          <c:val>
            <c:numRef>
              <c:f>'Total VA market per Month'!$D$10:$AM$10</c:f>
              <c:numCache>
                <c:formatCode>#,##0</c:formatCode>
                <c:ptCount val="36"/>
                <c:pt idx="0">
                  <c:v>871</c:v>
                </c:pt>
                <c:pt idx="1">
                  <c:v>947</c:v>
                </c:pt>
                <c:pt idx="2">
                  <c:v>930</c:v>
                </c:pt>
                <c:pt idx="3">
                  <c:v>1040</c:v>
                </c:pt>
                <c:pt idx="4">
                  <c:v>942</c:v>
                </c:pt>
                <c:pt idx="5">
                  <c:v>840</c:v>
                </c:pt>
                <c:pt idx="6">
                  <c:v>906</c:v>
                </c:pt>
                <c:pt idx="7">
                  <c:v>962</c:v>
                </c:pt>
                <c:pt idx="8">
                  <c:v>1295</c:v>
                </c:pt>
                <c:pt idx="9">
                  <c:v>1278</c:v>
                </c:pt>
                <c:pt idx="10">
                  <c:v>1160</c:v>
                </c:pt>
                <c:pt idx="11">
                  <c:v>1533</c:v>
                </c:pt>
                <c:pt idx="12">
                  <c:v>1390</c:v>
                </c:pt>
                <c:pt idx="13">
                  <c:v>1472</c:v>
                </c:pt>
                <c:pt idx="14">
                  <c:v>1522</c:v>
                </c:pt>
                <c:pt idx="15">
                  <c:v>1626</c:v>
                </c:pt>
                <c:pt idx="16">
                  <c:v>1492</c:v>
                </c:pt>
                <c:pt idx="17">
                  <c:v>1488</c:v>
                </c:pt>
                <c:pt idx="18">
                  <c:v>1490</c:v>
                </c:pt>
                <c:pt idx="19">
                  <c:v>1696</c:v>
                </c:pt>
                <c:pt idx="20">
                  <c:v>1957</c:v>
                </c:pt>
                <c:pt idx="21">
                  <c:v>1526</c:v>
                </c:pt>
                <c:pt idx="22">
                  <c:v>1630</c:v>
                </c:pt>
                <c:pt idx="23">
                  <c:v>2003</c:v>
                </c:pt>
                <c:pt idx="24">
                  <c:v>1814</c:v>
                </c:pt>
                <c:pt idx="25">
                  <c:v>2607</c:v>
                </c:pt>
                <c:pt idx="26">
                  <c:v>1816</c:v>
                </c:pt>
                <c:pt idx="27">
                  <c:v>1585</c:v>
                </c:pt>
                <c:pt idx="28">
                  <c:v>1689</c:v>
                </c:pt>
                <c:pt idx="29">
                  <c:v>1626</c:v>
                </c:pt>
                <c:pt idx="30">
                  <c:v>1777</c:v>
                </c:pt>
                <c:pt idx="31">
                  <c:v>2060</c:v>
                </c:pt>
                <c:pt idx="32" formatCode="_-* #\ ##0_-;\-* #\ ##0_-;_-* &quot;-&quot;??_-;_-@_-">
                  <c:v>1974</c:v>
                </c:pt>
                <c:pt idx="33" formatCode="_-* #\ ##0_-;\-* #\ ##0_-;_-* &quot;-&quot;??_-;_-@_-">
                  <c:v>2218</c:v>
                </c:pt>
                <c:pt idx="34" formatCode="_-* #\ ##0_-;\-* #\ ##0_-;_-* &quot;-&quot;??_-;_-@_-">
                  <c:v>1909</c:v>
                </c:pt>
                <c:pt idx="35">
                  <c:v>2044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EEF-403B-B0D8-EC46CA855C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46010160"/>
        <c:axId val="874223936"/>
      </c:lineChart>
      <c:catAx>
        <c:axId val="54601016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sz="1600">
                    <a:solidFill>
                      <a:sysClr val="windowText" lastClr="000000"/>
                    </a:solidFill>
                  </a:rPr>
                  <a:t>Month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874223936"/>
        <c:crosses val="autoZero"/>
        <c:auto val="1"/>
        <c:lblAlgn val="ctr"/>
        <c:lblOffset val="100"/>
        <c:noMultiLvlLbl val="0"/>
      </c:catAx>
      <c:valAx>
        <c:axId val="874223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sz="1600">
                    <a:solidFill>
                      <a:sysClr val="windowText" lastClr="000000"/>
                    </a:solidFill>
                  </a:rPr>
                  <a:t>Units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46010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userShapes r:id="rId5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8372554375078"/>
          <c:y val="0.17700989731732814"/>
          <c:w val="0.83749975949386546"/>
          <c:h val="0.68769363162704633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FF0066"/>
              </a:solidFill>
              <a:round/>
            </a:ln>
            <a:effectLst/>
          </c:spPr>
          <c:marker>
            <c:symbol val="none"/>
          </c:marker>
          <c:trendline>
            <c:spPr>
              <a:ln w="19050" cap="rnd">
                <a:solidFill>
                  <a:srgbClr val="FF0066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'Total VA market per Month'!$D$5:$AM$5</c:f>
              <c:strCache>
                <c:ptCount val="13"/>
                <c:pt idx="0">
                  <c:v>202001</c:v>
                </c:pt>
                <c:pt idx="1">
                  <c:v>202002</c:v>
                </c:pt>
                <c:pt idx="2">
                  <c:v>202003</c:v>
                </c:pt>
                <c:pt idx="3">
                  <c:v>202004</c:v>
                </c:pt>
                <c:pt idx="4">
                  <c:v>202005</c:v>
                </c:pt>
                <c:pt idx="5">
                  <c:v>202006</c:v>
                </c:pt>
                <c:pt idx="6">
                  <c:v>202007</c:v>
                </c:pt>
                <c:pt idx="7">
                  <c:v>202008</c:v>
                </c:pt>
                <c:pt idx="8">
                  <c:v>202009</c:v>
                </c:pt>
                <c:pt idx="9">
                  <c:v> 202010 </c:v>
                </c:pt>
                <c:pt idx="10">
                  <c:v>202011</c:v>
                </c:pt>
                <c:pt idx="11">
                  <c:v>202012</c:v>
                </c:pt>
                <c:pt idx="12">
                  <c:v>202101</c:v>
                </c:pt>
              </c:strCache>
            </c:strRef>
          </c:cat>
          <c:val>
            <c:numRef>
              <c:f>'Total VA market per Month'!$D$10:$AM$10</c:f>
              <c:numCache>
                <c:formatCode>#,##0</c:formatCode>
                <c:ptCount val="13"/>
                <c:pt idx="0">
                  <c:v>2003</c:v>
                </c:pt>
                <c:pt idx="1">
                  <c:v>1814</c:v>
                </c:pt>
                <c:pt idx="2">
                  <c:v>2607</c:v>
                </c:pt>
                <c:pt idx="3">
                  <c:v>1816</c:v>
                </c:pt>
                <c:pt idx="4">
                  <c:v>1585</c:v>
                </c:pt>
                <c:pt idx="5">
                  <c:v>1689</c:v>
                </c:pt>
                <c:pt idx="6">
                  <c:v>1626</c:v>
                </c:pt>
                <c:pt idx="7">
                  <c:v>1777</c:v>
                </c:pt>
                <c:pt idx="8">
                  <c:v>2060</c:v>
                </c:pt>
                <c:pt idx="9" formatCode="_-* #\ ##0_-;\-* #\ ##0_-;_-* &quot;-&quot;??_-;_-@_-">
                  <c:v>1974</c:v>
                </c:pt>
                <c:pt idx="10" formatCode="_-* #\ ##0_-;\-* #\ ##0_-;_-* &quot;-&quot;??_-;_-@_-">
                  <c:v>2218</c:v>
                </c:pt>
                <c:pt idx="11" formatCode="_-* #\ ##0_-;\-* #\ ##0_-;_-* &quot;-&quot;??_-;_-@_-">
                  <c:v>1909</c:v>
                </c:pt>
                <c:pt idx="12">
                  <c:v>2044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25A-471E-8995-0B740A2892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46010160"/>
        <c:axId val="874223936"/>
      </c:lineChart>
      <c:catAx>
        <c:axId val="54601016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sz="1600">
                    <a:solidFill>
                      <a:sysClr val="windowText" lastClr="000000"/>
                    </a:solidFill>
                  </a:rPr>
                  <a:t>Month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874223936"/>
        <c:crosses val="autoZero"/>
        <c:auto val="1"/>
        <c:lblAlgn val="ctr"/>
        <c:lblOffset val="100"/>
        <c:noMultiLvlLbl val="0"/>
      </c:catAx>
      <c:valAx>
        <c:axId val="874223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sz="1600">
                    <a:solidFill>
                      <a:sysClr val="windowText" lastClr="000000"/>
                    </a:solidFill>
                  </a:rPr>
                  <a:t>Units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46010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userShapes r:id="rId5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8372554375078"/>
          <c:y val="0.18746034794569649"/>
          <c:w val="0.83749975949386546"/>
          <c:h val="0.68769363162704633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FF66CC"/>
              </a:solidFill>
              <a:round/>
            </a:ln>
            <a:effectLst/>
          </c:spPr>
          <c:marker>
            <c:symbol val="none"/>
          </c:marker>
          <c:trendline>
            <c:spPr>
              <a:ln w="19050" cap="rnd">
                <a:solidFill>
                  <a:srgbClr val="FF0066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'Total VA market per Month'!$D$5:$AM$5</c:f>
              <c:strCache>
                <c:ptCount val="36"/>
                <c:pt idx="0">
                  <c:v>201802</c:v>
                </c:pt>
                <c:pt idx="1">
                  <c:v>201803</c:v>
                </c:pt>
                <c:pt idx="2">
                  <c:v>201804</c:v>
                </c:pt>
                <c:pt idx="3">
                  <c:v>201805</c:v>
                </c:pt>
                <c:pt idx="4">
                  <c:v>201806</c:v>
                </c:pt>
                <c:pt idx="5">
                  <c:v>201807</c:v>
                </c:pt>
                <c:pt idx="6">
                  <c:v>201808</c:v>
                </c:pt>
                <c:pt idx="7">
                  <c:v>201809</c:v>
                </c:pt>
                <c:pt idx="8">
                  <c:v>201810</c:v>
                </c:pt>
                <c:pt idx="9">
                  <c:v>201811</c:v>
                </c:pt>
                <c:pt idx="10">
                  <c:v>201812</c:v>
                </c:pt>
                <c:pt idx="11">
                  <c:v>201901</c:v>
                </c:pt>
                <c:pt idx="12">
                  <c:v>201902</c:v>
                </c:pt>
                <c:pt idx="13">
                  <c:v>201903</c:v>
                </c:pt>
                <c:pt idx="14">
                  <c:v>201904</c:v>
                </c:pt>
                <c:pt idx="15">
                  <c:v>201905</c:v>
                </c:pt>
                <c:pt idx="16">
                  <c:v>201906</c:v>
                </c:pt>
                <c:pt idx="17">
                  <c:v>201907</c:v>
                </c:pt>
                <c:pt idx="18">
                  <c:v>201908</c:v>
                </c:pt>
                <c:pt idx="19">
                  <c:v>201909</c:v>
                </c:pt>
                <c:pt idx="20">
                  <c:v>201910</c:v>
                </c:pt>
                <c:pt idx="21">
                  <c:v>201911</c:v>
                </c:pt>
                <c:pt idx="22">
                  <c:v>201912</c:v>
                </c:pt>
                <c:pt idx="23">
                  <c:v>202001</c:v>
                </c:pt>
                <c:pt idx="24">
                  <c:v>202002</c:v>
                </c:pt>
                <c:pt idx="25">
                  <c:v>202003</c:v>
                </c:pt>
                <c:pt idx="26">
                  <c:v>202004</c:v>
                </c:pt>
                <c:pt idx="27">
                  <c:v>202005</c:v>
                </c:pt>
                <c:pt idx="28">
                  <c:v>202006</c:v>
                </c:pt>
                <c:pt idx="29">
                  <c:v>202007</c:v>
                </c:pt>
                <c:pt idx="30">
                  <c:v>202008</c:v>
                </c:pt>
                <c:pt idx="31">
                  <c:v>202009</c:v>
                </c:pt>
                <c:pt idx="32">
                  <c:v> 202010 </c:v>
                </c:pt>
                <c:pt idx="33">
                  <c:v>202011</c:v>
                </c:pt>
                <c:pt idx="34">
                  <c:v>202012</c:v>
                </c:pt>
                <c:pt idx="35">
                  <c:v>202101</c:v>
                </c:pt>
              </c:strCache>
            </c:strRef>
          </c:cat>
          <c:val>
            <c:numRef>
              <c:f>'Total VA market per Month'!$D$15:$AM$15</c:f>
              <c:numCache>
                <c:formatCode>#,##0</c:formatCode>
                <c:ptCount val="36"/>
                <c:pt idx="0">
                  <c:v>43.55</c:v>
                </c:pt>
                <c:pt idx="1">
                  <c:v>45.095238095238095</c:v>
                </c:pt>
                <c:pt idx="2">
                  <c:v>48.94736842105263</c:v>
                </c:pt>
                <c:pt idx="3">
                  <c:v>49.523809523809526</c:v>
                </c:pt>
                <c:pt idx="4">
                  <c:v>49.578947368421055</c:v>
                </c:pt>
                <c:pt idx="5">
                  <c:v>38.18181818181818</c:v>
                </c:pt>
                <c:pt idx="6">
                  <c:v>39.391304347826086</c:v>
                </c:pt>
                <c:pt idx="7">
                  <c:v>48.1</c:v>
                </c:pt>
                <c:pt idx="8">
                  <c:v>56.304347826086953</c:v>
                </c:pt>
                <c:pt idx="9">
                  <c:v>58.090909090909093</c:v>
                </c:pt>
                <c:pt idx="10">
                  <c:v>68.235294117647058</c:v>
                </c:pt>
                <c:pt idx="11">
                  <c:v>69.681818181818187</c:v>
                </c:pt>
                <c:pt idx="12">
                  <c:v>69.5</c:v>
                </c:pt>
                <c:pt idx="13">
                  <c:v>70.095238095238102</c:v>
                </c:pt>
                <c:pt idx="14">
                  <c:v>76.099999999999994</c:v>
                </c:pt>
                <c:pt idx="15">
                  <c:v>77.428571428571431</c:v>
                </c:pt>
                <c:pt idx="16">
                  <c:v>82.888888888888886</c:v>
                </c:pt>
                <c:pt idx="17">
                  <c:v>64.695652173913047</c:v>
                </c:pt>
                <c:pt idx="18">
                  <c:v>67.727272727272734</c:v>
                </c:pt>
                <c:pt idx="19">
                  <c:v>80.761904761904759</c:v>
                </c:pt>
                <c:pt idx="20">
                  <c:v>85.086956521739125</c:v>
                </c:pt>
                <c:pt idx="21">
                  <c:v>72.666666666666671</c:v>
                </c:pt>
                <c:pt idx="22">
                  <c:v>90.555555555555557</c:v>
                </c:pt>
                <c:pt idx="23">
                  <c:v>95.38095238095238</c:v>
                </c:pt>
                <c:pt idx="24">
                  <c:v>90.7</c:v>
                </c:pt>
                <c:pt idx="25">
                  <c:v>118.5</c:v>
                </c:pt>
                <c:pt idx="26">
                  <c:v>90.8</c:v>
                </c:pt>
                <c:pt idx="27">
                  <c:v>83.421052631578945</c:v>
                </c:pt>
                <c:pt idx="28">
                  <c:v>80.428571428571431</c:v>
                </c:pt>
                <c:pt idx="29">
                  <c:v>70.695652173913047</c:v>
                </c:pt>
                <c:pt idx="30">
                  <c:v>84.61904761904762</c:v>
                </c:pt>
                <c:pt idx="31">
                  <c:v>93.63636363636364</c:v>
                </c:pt>
                <c:pt idx="32">
                  <c:v>89.727272727272734</c:v>
                </c:pt>
                <c:pt idx="33">
                  <c:v>105.61904761904762</c:v>
                </c:pt>
                <c:pt idx="34">
                  <c:v>95.45</c:v>
                </c:pt>
                <c:pt idx="35">
                  <c:v>107.57894736842105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409-4EEC-999C-5C8D64F4BB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46010160"/>
        <c:axId val="874223936"/>
      </c:lineChart>
      <c:catAx>
        <c:axId val="54601016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sz="1600">
                    <a:solidFill>
                      <a:sysClr val="windowText" lastClr="000000"/>
                    </a:solidFill>
                  </a:rPr>
                  <a:t>Month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874223936"/>
        <c:crosses val="autoZero"/>
        <c:auto val="1"/>
        <c:lblAlgn val="ctr"/>
        <c:lblOffset val="100"/>
        <c:noMultiLvlLbl val="0"/>
      </c:catAx>
      <c:valAx>
        <c:axId val="874223936"/>
        <c:scaling>
          <c:orientation val="minMax"/>
          <c:max val="12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sz="1600">
                    <a:solidFill>
                      <a:sysClr val="windowText" lastClr="000000"/>
                    </a:solidFill>
                  </a:rPr>
                  <a:t>Units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46010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3383298415604705"/>
          <c:y val="0.18746034794569649"/>
          <c:w val="0.82794400737716956"/>
          <c:h val="0.68769363162704633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'Total VA market per Month'!$D$18:$AM$18</c:f>
              <c:strCache>
                <c:ptCount val="36"/>
                <c:pt idx="0">
                  <c:v>201802</c:v>
                </c:pt>
                <c:pt idx="1">
                  <c:v>201803</c:v>
                </c:pt>
                <c:pt idx="2">
                  <c:v>201804</c:v>
                </c:pt>
                <c:pt idx="3">
                  <c:v>201805</c:v>
                </c:pt>
                <c:pt idx="4">
                  <c:v>201806</c:v>
                </c:pt>
                <c:pt idx="5">
                  <c:v>201807</c:v>
                </c:pt>
                <c:pt idx="6">
                  <c:v>201808</c:v>
                </c:pt>
                <c:pt idx="7">
                  <c:v>201809</c:v>
                </c:pt>
                <c:pt idx="8">
                  <c:v>201810</c:v>
                </c:pt>
                <c:pt idx="9">
                  <c:v>201811</c:v>
                </c:pt>
                <c:pt idx="10">
                  <c:v>201812</c:v>
                </c:pt>
                <c:pt idx="11">
                  <c:v>201901</c:v>
                </c:pt>
                <c:pt idx="12">
                  <c:v>201902</c:v>
                </c:pt>
                <c:pt idx="13">
                  <c:v>201903</c:v>
                </c:pt>
                <c:pt idx="14">
                  <c:v>201904</c:v>
                </c:pt>
                <c:pt idx="15">
                  <c:v>201905</c:v>
                </c:pt>
                <c:pt idx="16">
                  <c:v>201906</c:v>
                </c:pt>
                <c:pt idx="17">
                  <c:v>201907</c:v>
                </c:pt>
                <c:pt idx="18">
                  <c:v>201908</c:v>
                </c:pt>
                <c:pt idx="19">
                  <c:v>201909</c:v>
                </c:pt>
                <c:pt idx="20">
                  <c:v>201910</c:v>
                </c:pt>
                <c:pt idx="21">
                  <c:v>201911</c:v>
                </c:pt>
                <c:pt idx="22">
                  <c:v>201912</c:v>
                </c:pt>
                <c:pt idx="23">
                  <c:v>202001</c:v>
                </c:pt>
                <c:pt idx="24">
                  <c:v>202002</c:v>
                </c:pt>
                <c:pt idx="25">
                  <c:v>202003</c:v>
                </c:pt>
                <c:pt idx="26">
                  <c:v>202004</c:v>
                </c:pt>
                <c:pt idx="27">
                  <c:v>202005</c:v>
                </c:pt>
                <c:pt idx="28">
                  <c:v>202006</c:v>
                </c:pt>
                <c:pt idx="29">
                  <c:v>202007</c:v>
                </c:pt>
                <c:pt idx="30">
                  <c:v>202008</c:v>
                </c:pt>
                <c:pt idx="31">
                  <c:v>202009</c:v>
                </c:pt>
                <c:pt idx="32">
                  <c:v> 202010 </c:v>
                </c:pt>
                <c:pt idx="33">
                  <c:v>202011</c:v>
                </c:pt>
                <c:pt idx="34">
                  <c:v>202012</c:v>
                </c:pt>
                <c:pt idx="35">
                  <c:v>202101</c:v>
                </c:pt>
              </c:strCache>
            </c:strRef>
          </c:cat>
          <c:val>
            <c:numRef>
              <c:f>'Total VA market per Month'!$D$25:$AM$25</c:f>
              <c:numCache>
                <c:formatCode>#,##0</c:formatCode>
                <c:ptCount val="36"/>
                <c:pt idx="0">
                  <c:v>34627.47</c:v>
                </c:pt>
                <c:pt idx="1">
                  <c:v>37763.72</c:v>
                </c:pt>
                <c:pt idx="2">
                  <c:v>37052.81</c:v>
                </c:pt>
                <c:pt idx="3">
                  <c:v>37246.14</c:v>
                </c:pt>
                <c:pt idx="4">
                  <c:v>39614.71</c:v>
                </c:pt>
                <c:pt idx="5">
                  <c:v>33418.5</c:v>
                </c:pt>
                <c:pt idx="6">
                  <c:v>40624.17</c:v>
                </c:pt>
                <c:pt idx="7">
                  <c:v>37209.5</c:v>
                </c:pt>
                <c:pt idx="8">
                  <c:v>40532.6</c:v>
                </c:pt>
                <c:pt idx="9">
                  <c:v>40772.32</c:v>
                </c:pt>
                <c:pt idx="10">
                  <c:v>38334.720000000001</c:v>
                </c:pt>
                <c:pt idx="11">
                  <c:v>37118.29</c:v>
                </c:pt>
                <c:pt idx="12">
                  <c:v>37612.080000000002</c:v>
                </c:pt>
                <c:pt idx="13">
                  <c:v>39849.919999999998</c:v>
                </c:pt>
                <c:pt idx="14">
                  <c:v>35144.18</c:v>
                </c:pt>
                <c:pt idx="15">
                  <c:v>40211.5</c:v>
                </c:pt>
                <c:pt idx="16">
                  <c:v>37782.089999999997</c:v>
                </c:pt>
                <c:pt idx="17">
                  <c:v>39404.29</c:v>
                </c:pt>
                <c:pt idx="18">
                  <c:v>38253.35</c:v>
                </c:pt>
                <c:pt idx="19">
                  <c:v>40620.86</c:v>
                </c:pt>
                <c:pt idx="20">
                  <c:v>42252.24</c:v>
                </c:pt>
                <c:pt idx="21">
                  <c:v>41007.760000000002</c:v>
                </c:pt>
                <c:pt idx="22">
                  <c:v>39078.089999999997</c:v>
                </c:pt>
                <c:pt idx="23">
                  <c:v>40178.78</c:v>
                </c:pt>
                <c:pt idx="24">
                  <c:v>38929.14</c:v>
                </c:pt>
                <c:pt idx="25">
                  <c:v>48825.919999999998</c:v>
                </c:pt>
                <c:pt idx="26">
                  <c:v>36849.39</c:v>
                </c:pt>
                <c:pt idx="27">
                  <c:v>37299</c:v>
                </c:pt>
                <c:pt idx="28">
                  <c:v>42883</c:v>
                </c:pt>
                <c:pt idx="29">
                  <c:v>40629</c:v>
                </c:pt>
                <c:pt idx="30">
                  <c:v>37580</c:v>
                </c:pt>
                <c:pt idx="31">
                  <c:v>45079</c:v>
                </c:pt>
                <c:pt idx="32">
                  <c:v>47565</c:v>
                </c:pt>
                <c:pt idx="33">
                  <c:v>47802</c:v>
                </c:pt>
                <c:pt idx="34">
                  <c:v>43145</c:v>
                </c:pt>
                <c:pt idx="35">
                  <c:v>38982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65F-4C5F-A2B2-ADA4B784DB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46010160"/>
        <c:axId val="874223936"/>
      </c:lineChart>
      <c:catAx>
        <c:axId val="54601016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sz="1600">
                    <a:solidFill>
                      <a:sysClr val="windowText" lastClr="000000"/>
                    </a:solidFill>
                  </a:rPr>
                  <a:t>Month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874223936"/>
        <c:crosses val="autoZero"/>
        <c:auto val="1"/>
        <c:lblAlgn val="ctr"/>
        <c:lblOffset val="100"/>
        <c:noMultiLvlLbl val="0"/>
      </c:catAx>
      <c:valAx>
        <c:axId val="874223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sz="1600">
                    <a:solidFill>
                      <a:sysClr val="windowText" lastClr="000000"/>
                    </a:solidFill>
                  </a:rPr>
                  <a:t>Units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46010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userShapes r:id="rId5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8372554375078"/>
          <c:y val="0.18746034794569649"/>
          <c:w val="0.8415950818295922"/>
          <c:h val="0.62290083773116278"/>
        </c:manualLayout>
      </c:layout>
      <c:lineChart>
        <c:grouping val="standard"/>
        <c:varyColors val="0"/>
        <c:ser>
          <c:idx val="0"/>
          <c:order val="0"/>
          <c:tx>
            <c:strRef>
              <c:f>'Total VA market per Month'!$B$20</c:f>
              <c:strCache>
                <c:ptCount val="1"/>
                <c:pt idx="0">
                  <c:v>Vagifem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'Total VA market per Month'!$D$18:$AM$18</c:f>
              <c:strCache>
                <c:ptCount val="36"/>
                <c:pt idx="0">
                  <c:v>201802</c:v>
                </c:pt>
                <c:pt idx="1">
                  <c:v>201803</c:v>
                </c:pt>
                <c:pt idx="2">
                  <c:v>201804</c:v>
                </c:pt>
                <c:pt idx="3">
                  <c:v>201805</c:v>
                </c:pt>
                <c:pt idx="4">
                  <c:v>201806</c:v>
                </c:pt>
                <c:pt idx="5">
                  <c:v>201807</c:v>
                </c:pt>
                <c:pt idx="6">
                  <c:v>201808</c:v>
                </c:pt>
                <c:pt idx="7">
                  <c:v>201809</c:v>
                </c:pt>
                <c:pt idx="8">
                  <c:v>201810</c:v>
                </c:pt>
                <c:pt idx="9">
                  <c:v>201811</c:v>
                </c:pt>
                <c:pt idx="10">
                  <c:v>201812</c:v>
                </c:pt>
                <c:pt idx="11">
                  <c:v>201901</c:v>
                </c:pt>
                <c:pt idx="12">
                  <c:v>201902</c:v>
                </c:pt>
                <c:pt idx="13">
                  <c:v>201903</c:v>
                </c:pt>
                <c:pt idx="14">
                  <c:v>201904</c:v>
                </c:pt>
                <c:pt idx="15">
                  <c:v>201905</c:v>
                </c:pt>
                <c:pt idx="16">
                  <c:v>201906</c:v>
                </c:pt>
                <c:pt idx="17">
                  <c:v>201907</c:v>
                </c:pt>
                <c:pt idx="18">
                  <c:v>201908</c:v>
                </c:pt>
                <c:pt idx="19">
                  <c:v>201909</c:v>
                </c:pt>
                <c:pt idx="20">
                  <c:v>201910</c:v>
                </c:pt>
                <c:pt idx="21">
                  <c:v>201911</c:v>
                </c:pt>
                <c:pt idx="22">
                  <c:v>201912</c:v>
                </c:pt>
                <c:pt idx="23">
                  <c:v>202001</c:v>
                </c:pt>
                <c:pt idx="24">
                  <c:v>202002</c:v>
                </c:pt>
                <c:pt idx="25">
                  <c:v>202003</c:v>
                </c:pt>
                <c:pt idx="26">
                  <c:v>202004</c:v>
                </c:pt>
                <c:pt idx="27">
                  <c:v>202005</c:v>
                </c:pt>
                <c:pt idx="28">
                  <c:v>202006</c:v>
                </c:pt>
                <c:pt idx="29">
                  <c:v>202007</c:v>
                </c:pt>
                <c:pt idx="30">
                  <c:v>202008</c:v>
                </c:pt>
                <c:pt idx="31">
                  <c:v>202009</c:v>
                </c:pt>
                <c:pt idx="32">
                  <c:v> 202010 </c:v>
                </c:pt>
                <c:pt idx="33">
                  <c:v>202011</c:v>
                </c:pt>
                <c:pt idx="34">
                  <c:v>202012</c:v>
                </c:pt>
                <c:pt idx="35">
                  <c:v>202101</c:v>
                </c:pt>
              </c:strCache>
            </c:strRef>
          </c:cat>
          <c:val>
            <c:numRef>
              <c:f>'Total VA market per Month'!$D$20:$AM$20</c:f>
              <c:numCache>
                <c:formatCode>#,##0</c:formatCode>
                <c:ptCount val="36"/>
                <c:pt idx="0">
                  <c:v>25930</c:v>
                </c:pt>
                <c:pt idx="1">
                  <c:v>28537</c:v>
                </c:pt>
                <c:pt idx="2">
                  <c:v>28150</c:v>
                </c:pt>
                <c:pt idx="3">
                  <c:v>28521</c:v>
                </c:pt>
                <c:pt idx="4">
                  <c:v>30550</c:v>
                </c:pt>
                <c:pt idx="5">
                  <c:v>25301</c:v>
                </c:pt>
                <c:pt idx="6">
                  <c:v>31185</c:v>
                </c:pt>
                <c:pt idx="7">
                  <c:v>29153</c:v>
                </c:pt>
                <c:pt idx="8">
                  <c:v>30480</c:v>
                </c:pt>
                <c:pt idx="9">
                  <c:v>30958</c:v>
                </c:pt>
                <c:pt idx="10">
                  <c:v>29797</c:v>
                </c:pt>
                <c:pt idx="11">
                  <c:v>27693</c:v>
                </c:pt>
                <c:pt idx="12">
                  <c:v>27659</c:v>
                </c:pt>
                <c:pt idx="13">
                  <c:v>30395</c:v>
                </c:pt>
                <c:pt idx="14">
                  <c:v>26662</c:v>
                </c:pt>
                <c:pt idx="15">
                  <c:v>30499</c:v>
                </c:pt>
                <c:pt idx="16">
                  <c:v>28966</c:v>
                </c:pt>
                <c:pt idx="17">
                  <c:v>30751</c:v>
                </c:pt>
                <c:pt idx="18">
                  <c:v>30381</c:v>
                </c:pt>
                <c:pt idx="19">
                  <c:v>31429</c:v>
                </c:pt>
                <c:pt idx="20">
                  <c:v>32656</c:v>
                </c:pt>
                <c:pt idx="21">
                  <c:v>31962</c:v>
                </c:pt>
                <c:pt idx="22">
                  <c:v>30144</c:v>
                </c:pt>
                <c:pt idx="23">
                  <c:v>30873</c:v>
                </c:pt>
                <c:pt idx="24">
                  <c:v>29600</c:v>
                </c:pt>
                <c:pt idx="25">
                  <c:v>38446</c:v>
                </c:pt>
                <c:pt idx="26">
                  <c:v>29622</c:v>
                </c:pt>
                <c:pt idx="27">
                  <c:v>29077</c:v>
                </c:pt>
                <c:pt idx="28">
                  <c:v>34379</c:v>
                </c:pt>
                <c:pt idx="29">
                  <c:v>32298</c:v>
                </c:pt>
                <c:pt idx="30">
                  <c:v>30180</c:v>
                </c:pt>
                <c:pt idx="31">
                  <c:v>36198</c:v>
                </c:pt>
                <c:pt idx="32" formatCode="_-* #\ ##0_-;\-* #\ ##0_-;_-* &quot;-&quot;??_-;_-@_-">
                  <c:v>38431</c:v>
                </c:pt>
                <c:pt idx="33" formatCode="_-* #\ ##0_-;\-* #\ ##0_-;_-* &quot;-&quot;??_-;_-@_-">
                  <c:v>38292</c:v>
                </c:pt>
                <c:pt idx="34" formatCode="_-* #\ ##0_-;\-* #\ ##0_-;_-* &quot;-&quot;??_-;_-@_-">
                  <c:v>34720</c:v>
                </c:pt>
                <c:pt idx="35">
                  <c:v>30939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BD6-468A-ADD7-9F9A40F92AB6}"/>
            </c:ext>
          </c:extLst>
        </c:ser>
        <c:ser>
          <c:idx val="1"/>
          <c:order val="1"/>
          <c:tx>
            <c:strRef>
              <c:f>'Total VA market per Month'!$B$21</c:f>
              <c:strCache>
                <c:ptCount val="1"/>
                <c:pt idx="0">
                  <c:v>Ovesterin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'Total VA market per Month'!$D$18:$AM$18</c:f>
              <c:strCache>
                <c:ptCount val="36"/>
                <c:pt idx="0">
                  <c:v>201802</c:v>
                </c:pt>
                <c:pt idx="1">
                  <c:v>201803</c:v>
                </c:pt>
                <c:pt idx="2">
                  <c:v>201804</c:v>
                </c:pt>
                <c:pt idx="3">
                  <c:v>201805</c:v>
                </c:pt>
                <c:pt idx="4">
                  <c:v>201806</c:v>
                </c:pt>
                <c:pt idx="5">
                  <c:v>201807</c:v>
                </c:pt>
                <c:pt idx="6">
                  <c:v>201808</c:v>
                </c:pt>
                <c:pt idx="7">
                  <c:v>201809</c:v>
                </c:pt>
                <c:pt idx="8">
                  <c:v>201810</c:v>
                </c:pt>
                <c:pt idx="9">
                  <c:v>201811</c:v>
                </c:pt>
                <c:pt idx="10">
                  <c:v>201812</c:v>
                </c:pt>
                <c:pt idx="11">
                  <c:v>201901</c:v>
                </c:pt>
                <c:pt idx="12">
                  <c:v>201902</c:v>
                </c:pt>
                <c:pt idx="13">
                  <c:v>201903</c:v>
                </c:pt>
                <c:pt idx="14">
                  <c:v>201904</c:v>
                </c:pt>
                <c:pt idx="15">
                  <c:v>201905</c:v>
                </c:pt>
                <c:pt idx="16">
                  <c:v>201906</c:v>
                </c:pt>
                <c:pt idx="17">
                  <c:v>201907</c:v>
                </c:pt>
                <c:pt idx="18">
                  <c:v>201908</c:v>
                </c:pt>
                <c:pt idx="19">
                  <c:v>201909</c:v>
                </c:pt>
                <c:pt idx="20">
                  <c:v>201910</c:v>
                </c:pt>
                <c:pt idx="21">
                  <c:v>201911</c:v>
                </c:pt>
                <c:pt idx="22">
                  <c:v>201912</c:v>
                </c:pt>
                <c:pt idx="23">
                  <c:v>202001</c:v>
                </c:pt>
                <c:pt idx="24">
                  <c:v>202002</c:v>
                </c:pt>
                <c:pt idx="25">
                  <c:v>202003</c:v>
                </c:pt>
                <c:pt idx="26">
                  <c:v>202004</c:v>
                </c:pt>
                <c:pt idx="27">
                  <c:v>202005</c:v>
                </c:pt>
                <c:pt idx="28">
                  <c:v>202006</c:v>
                </c:pt>
                <c:pt idx="29">
                  <c:v>202007</c:v>
                </c:pt>
                <c:pt idx="30">
                  <c:v>202008</c:v>
                </c:pt>
                <c:pt idx="31">
                  <c:v>202009</c:v>
                </c:pt>
                <c:pt idx="32">
                  <c:v> 202010 </c:v>
                </c:pt>
                <c:pt idx="33">
                  <c:v>202011</c:v>
                </c:pt>
                <c:pt idx="34">
                  <c:v>202012</c:v>
                </c:pt>
                <c:pt idx="35">
                  <c:v>202101</c:v>
                </c:pt>
              </c:strCache>
            </c:strRef>
          </c:cat>
          <c:val>
            <c:numRef>
              <c:f>'Total VA market per Month'!$D$21:$AM$21</c:f>
              <c:numCache>
                <c:formatCode>#,##0</c:formatCode>
                <c:ptCount val="36"/>
                <c:pt idx="0">
                  <c:v>8685.4699999999993</c:v>
                </c:pt>
                <c:pt idx="1">
                  <c:v>9210.7200000000012</c:v>
                </c:pt>
                <c:pt idx="2">
                  <c:v>8891.8100000000013</c:v>
                </c:pt>
                <c:pt idx="3">
                  <c:v>8715.14</c:v>
                </c:pt>
                <c:pt idx="4">
                  <c:v>9038.7100000000009</c:v>
                </c:pt>
                <c:pt idx="5">
                  <c:v>8063.5</c:v>
                </c:pt>
                <c:pt idx="6">
                  <c:v>9332.17</c:v>
                </c:pt>
                <c:pt idx="7">
                  <c:v>7769.5</c:v>
                </c:pt>
                <c:pt idx="8">
                  <c:v>9609.5999999999985</c:v>
                </c:pt>
                <c:pt idx="9">
                  <c:v>9300.32</c:v>
                </c:pt>
                <c:pt idx="10">
                  <c:v>8020.72</c:v>
                </c:pt>
                <c:pt idx="11">
                  <c:v>8874.2899999999991</c:v>
                </c:pt>
                <c:pt idx="12">
                  <c:v>9447.08</c:v>
                </c:pt>
                <c:pt idx="13">
                  <c:v>8875.92</c:v>
                </c:pt>
                <c:pt idx="14">
                  <c:v>7968.18</c:v>
                </c:pt>
                <c:pt idx="15">
                  <c:v>9155.5</c:v>
                </c:pt>
                <c:pt idx="16">
                  <c:v>8097.09</c:v>
                </c:pt>
                <c:pt idx="17">
                  <c:v>8152.29</c:v>
                </c:pt>
                <c:pt idx="18">
                  <c:v>7337.35</c:v>
                </c:pt>
                <c:pt idx="19">
                  <c:v>8430.86</c:v>
                </c:pt>
                <c:pt idx="20">
                  <c:v>8807.24</c:v>
                </c:pt>
                <c:pt idx="21">
                  <c:v>8191.76</c:v>
                </c:pt>
                <c:pt idx="22">
                  <c:v>7900.09</c:v>
                </c:pt>
                <c:pt idx="23">
                  <c:v>8357.7800000000007</c:v>
                </c:pt>
                <c:pt idx="24">
                  <c:v>8171.14</c:v>
                </c:pt>
                <c:pt idx="25">
                  <c:v>9145.92</c:v>
                </c:pt>
                <c:pt idx="26">
                  <c:v>6354.39</c:v>
                </c:pt>
                <c:pt idx="27">
                  <c:v>7223.99</c:v>
                </c:pt>
                <c:pt idx="28">
                  <c:v>7252</c:v>
                </c:pt>
                <c:pt idx="29">
                  <c:v>7386</c:v>
                </c:pt>
                <c:pt idx="30">
                  <c:v>6516</c:v>
                </c:pt>
                <c:pt idx="31">
                  <c:v>7601</c:v>
                </c:pt>
                <c:pt idx="32" formatCode="_-* #\ ##0_-;\-* #\ ##0_-;_-* &quot;-&quot;??_-;_-@_-">
                  <c:v>7958</c:v>
                </c:pt>
                <c:pt idx="33" formatCode="_-* #\ ##0_-;\-* #\ ##0_-;_-* &quot;-&quot;??_-;_-@_-">
                  <c:v>8064</c:v>
                </c:pt>
                <c:pt idx="34" formatCode="_-* #\ ##0_-;\-* #\ ##0_-;_-* &quot;-&quot;??_-;_-@_-">
                  <c:v>6997</c:v>
                </c:pt>
                <c:pt idx="35">
                  <c:v>6847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BD6-468A-ADD7-9F9A40F92AB6}"/>
            </c:ext>
          </c:extLst>
        </c:ser>
        <c:ser>
          <c:idx val="2"/>
          <c:order val="2"/>
          <c:tx>
            <c:strRef>
              <c:f>'Total VA market per Month'!$B$22</c:f>
              <c:strCache>
                <c:ptCount val="1"/>
                <c:pt idx="0">
                  <c:v>Gelisse</c:v>
                </c:pt>
              </c:strCache>
            </c:strRef>
          </c:tx>
          <c:spPr>
            <a:ln w="28575" cap="rnd">
              <a:solidFill>
                <a:srgbClr val="FF0066"/>
              </a:solidFill>
              <a:round/>
            </a:ln>
            <a:effectLst/>
          </c:spPr>
          <c:marker>
            <c:symbol val="none"/>
          </c:marker>
          <c:cat>
            <c:strRef>
              <c:f>'Total VA market per Month'!$D$18:$AM$18</c:f>
              <c:strCache>
                <c:ptCount val="36"/>
                <c:pt idx="0">
                  <c:v>201802</c:v>
                </c:pt>
                <c:pt idx="1">
                  <c:v>201803</c:v>
                </c:pt>
                <c:pt idx="2">
                  <c:v>201804</c:v>
                </c:pt>
                <c:pt idx="3">
                  <c:v>201805</c:v>
                </c:pt>
                <c:pt idx="4">
                  <c:v>201806</c:v>
                </c:pt>
                <c:pt idx="5">
                  <c:v>201807</c:v>
                </c:pt>
                <c:pt idx="6">
                  <c:v>201808</c:v>
                </c:pt>
                <c:pt idx="7">
                  <c:v>201809</c:v>
                </c:pt>
                <c:pt idx="8">
                  <c:v>201810</c:v>
                </c:pt>
                <c:pt idx="9">
                  <c:v>201811</c:v>
                </c:pt>
                <c:pt idx="10">
                  <c:v>201812</c:v>
                </c:pt>
                <c:pt idx="11">
                  <c:v>201901</c:v>
                </c:pt>
                <c:pt idx="12">
                  <c:v>201902</c:v>
                </c:pt>
                <c:pt idx="13">
                  <c:v>201903</c:v>
                </c:pt>
                <c:pt idx="14">
                  <c:v>201904</c:v>
                </c:pt>
                <c:pt idx="15">
                  <c:v>201905</c:v>
                </c:pt>
                <c:pt idx="16">
                  <c:v>201906</c:v>
                </c:pt>
                <c:pt idx="17">
                  <c:v>201907</c:v>
                </c:pt>
                <c:pt idx="18">
                  <c:v>201908</c:v>
                </c:pt>
                <c:pt idx="19">
                  <c:v>201909</c:v>
                </c:pt>
                <c:pt idx="20">
                  <c:v>201910</c:v>
                </c:pt>
                <c:pt idx="21">
                  <c:v>201911</c:v>
                </c:pt>
                <c:pt idx="22">
                  <c:v>201912</c:v>
                </c:pt>
                <c:pt idx="23">
                  <c:v>202001</c:v>
                </c:pt>
                <c:pt idx="24">
                  <c:v>202002</c:v>
                </c:pt>
                <c:pt idx="25">
                  <c:v>202003</c:v>
                </c:pt>
                <c:pt idx="26">
                  <c:v>202004</c:v>
                </c:pt>
                <c:pt idx="27">
                  <c:v>202005</c:v>
                </c:pt>
                <c:pt idx="28">
                  <c:v>202006</c:v>
                </c:pt>
                <c:pt idx="29">
                  <c:v>202007</c:v>
                </c:pt>
                <c:pt idx="30">
                  <c:v>202008</c:v>
                </c:pt>
                <c:pt idx="31">
                  <c:v>202009</c:v>
                </c:pt>
                <c:pt idx="32">
                  <c:v> 202010 </c:v>
                </c:pt>
                <c:pt idx="33">
                  <c:v>202011</c:v>
                </c:pt>
                <c:pt idx="34">
                  <c:v>202012</c:v>
                </c:pt>
                <c:pt idx="35">
                  <c:v>202101</c:v>
                </c:pt>
              </c:strCache>
            </c:strRef>
          </c:cat>
          <c:val>
            <c:numRef>
              <c:f>'Total VA market per Month'!$D$22:$AM$22</c:f>
              <c:numCache>
                <c:formatCode>#,##0</c:formatCode>
                <c:ptCount val="36"/>
                <c:pt idx="4">
                  <c:v>12</c:v>
                </c:pt>
                <c:pt idx="5">
                  <c:v>45</c:v>
                </c:pt>
                <c:pt idx="6">
                  <c:v>100</c:v>
                </c:pt>
                <c:pt idx="7">
                  <c:v>270</c:v>
                </c:pt>
                <c:pt idx="8">
                  <c:v>435</c:v>
                </c:pt>
                <c:pt idx="9">
                  <c:v>496</c:v>
                </c:pt>
                <c:pt idx="10">
                  <c:v>505</c:v>
                </c:pt>
                <c:pt idx="11">
                  <c:v>538</c:v>
                </c:pt>
                <c:pt idx="12">
                  <c:v>496</c:v>
                </c:pt>
                <c:pt idx="13">
                  <c:v>539</c:v>
                </c:pt>
                <c:pt idx="14">
                  <c:v>451</c:v>
                </c:pt>
                <c:pt idx="15">
                  <c:v>489</c:v>
                </c:pt>
                <c:pt idx="16">
                  <c:v>641</c:v>
                </c:pt>
                <c:pt idx="17">
                  <c:v>451</c:v>
                </c:pt>
                <c:pt idx="18">
                  <c:v>454</c:v>
                </c:pt>
                <c:pt idx="19">
                  <c:v>641</c:v>
                </c:pt>
                <c:pt idx="20">
                  <c:v>610</c:v>
                </c:pt>
                <c:pt idx="21">
                  <c:v>577</c:v>
                </c:pt>
                <c:pt idx="22">
                  <c:v>732</c:v>
                </c:pt>
                <c:pt idx="23">
                  <c:v>685</c:v>
                </c:pt>
                <c:pt idx="24">
                  <c:v>840</c:v>
                </c:pt>
                <c:pt idx="25">
                  <c:v>890</c:v>
                </c:pt>
                <c:pt idx="26">
                  <c:v>631</c:v>
                </c:pt>
                <c:pt idx="27">
                  <c:v>739</c:v>
                </c:pt>
                <c:pt idx="28">
                  <c:v>884</c:v>
                </c:pt>
                <c:pt idx="29">
                  <c:v>684</c:v>
                </c:pt>
                <c:pt idx="30">
                  <c:v>637</c:v>
                </c:pt>
                <c:pt idx="31">
                  <c:v>896</c:v>
                </c:pt>
                <c:pt idx="32" formatCode="_-* #\ ##0_-;\-* #\ ##0_-;_-* &quot;-&quot;??_-;_-@_-">
                  <c:v>855</c:v>
                </c:pt>
                <c:pt idx="33" formatCode="_-* #\ ##0_-;\-* #\ ##0_-;_-* &quot;-&quot;??_-;_-@_-">
                  <c:v>1041</c:v>
                </c:pt>
                <c:pt idx="34" formatCode="_-* #\ ##0_-;\-* #\ ##0_-;_-* &quot;-&quot;??_-;_-@_-">
                  <c:v>975</c:v>
                </c:pt>
                <c:pt idx="35">
                  <c:v>796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BD6-468A-ADD7-9F9A40F92AB6}"/>
            </c:ext>
          </c:extLst>
        </c:ser>
        <c:ser>
          <c:idx val="3"/>
          <c:order val="3"/>
          <c:tx>
            <c:strRef>
              <c:f>'Total VA market per Month'!$B$23</c:f>
              <c:strCache>
                <c:ptCount val="1"/>
                <c:pt idx="0">
                  <c:v>Intrarosa</c:v>
                </c:pt>
              </c:strCache>
            </c:strRef>
          </c:tx>
          <c:spPr>
            <a:ln w="28575" cap="rnd">
              <a:solidFill>
                <a:schemeClr val="tx2"/>
              </a:solidFill>
              <a:round/>
            </a:ln>
            <a:effectLst/>
          </c:spPr>
          <c:marker>
            <c:symbol val="none"/>
          </c:marker>
          <c:cat>
            <c:strRef>
              <c:f>'Total VA market per Month'!$D$18:$AM$18</c:f>
              <c:strCache>
                <c:ptCount val="36"/>
                <c:pt idx="0">
                  <c:v>201802</c:v>
                </c:pt>
                <c:pt idx="1">
                  <c:v>201803</c:v>
                </c:pt>
                <c:pt idx="2">
                  <c:v>201804</c:v>
                </c:pt>
                <c:pt idx="3">
                  <c:v>201805</c:v>
                </c:pt>
                <c:pt idx="4">
                  <c:v>201806</c:v>
                </c:pt>
                <c:pt idx="5">
                  <c:v>201807</c:v>
                </c:pt>
                <c:pt idx="6">
                  <c:v>201808</c:v>
                </c:pt>
                <c:pt idx="7">
                  <c:v>201809</c:v>
                </c:pt>
                <c:pt idx="8">
                  <c:v>201810</c:v>
                </c:pt>
                <c:pt idx="9">
                  <c:v>201811</c:v>
                </c:pt>
                <c:pt idx="10">
                  <c:v>201812</c:v>
                </c:pt>
                <c:pt idx="11">
                  <c:v>201901</c:v>
                </c:pt>
                <c:pt idx="12">
                  <c:v>201902</c:v>
                </c:pt>
                <c:pt idx="13">
                  <c:v>201903</c:v>
                </c:pt>
                <c:pt idx="14">
                  <c:v>201904</c:v>
                </c:pt>
                <c:pt idx="15">
                  <c:v>201905</c:v>
                </c:pt>
                <c:pt idx="16">
                  <c:v>201906</c:v>
                </c:pt>
                <c:pt idx="17">
                  <c:v>201907</c:v>
                </c:pt>
                <c:pt idx="18">
                  <c:v>201908</c:v>
                </c:pt>
                <c:pt idx="19">
                  <c:v>201909</c:v>
                </c:pt>
                <c:pt idx="20">
                  <c:v>201910</c:v>
                </c:pt>
                <c:pt idx="21">
                  <c:v>201911</c:v>
                </c:pt>
                <c:pt idx="22">
                  <c:v>201912</c:v>
                </c:pt>
                <c:pt idx="23">
                  <c:v>202001</c:v>
                </c:pt>
                <c:pt idx="24">
                  <c:v>202002</c:v>
                </c:pt>
                <c:pt idx="25">
                  <c:v>202003</c:v>
                </c:pt>
                <c:pt idx="26">
                  <c:v>202004</c:v>
                </c:pt>
                <c:pt idx="27">
                  <c:v>202005</c:v>
                </c:pt>
                <c:pt idx="28">
                  <c:v>202006</c:v>
                </c:pt>
                <c:pt idx="29">
                  <c:v>202007</c:v>
                </c:pt>
                <c:pt idx="30">
                  <c:v>202008</c:v>
                </c:pt>
                <c:pt idx="31">
                  <c:v>202009</c:v>
                </c:pt>
                <c:pt idx="32">
                  <c:v> 202010 </c:v>
                </c:pt>
                <c:pt idx="33">
                  <c:v>202011</c:v>
                </c:pt>
                <c:pt idx="34">
                  <c:v>202012</c:v>
                </c:pt>
                <c:pt idx="35">
                  <c:v>202101</c:v>
                </c:pt>
              </c:strCache>
            </c:strRef>
          </c:cat>
          <c:val>
            <c:numRef>
              <c:f>'Total VA market per Month'!$D$23:$AM$23</c:f>
              <c:numCache>
                <c:formatCode>#,##0</c:formatCode>
                <c:ptCount val="36"/>
                <c:pt idx="13">
                  <c:v>28</c:v>
                </c:pt>
                <c:pt idx="14">
                  <c:v>52</c:v>
                </c:pt>
                <c:pt idx="15">
                  <c:v>53</c:v>
                </c:pt>
                <c:pt idx="16">
                  <c:v>65</c:v>
                </c:pt>
                <c:pt idx="17">
                  <c:v>42</c:v>
                </c:pt>
                <c:pt idx="18">
                  <c:v>68</c:v>
                </c:pt>
                <c:pt idx="19">
                  <c:v>103</c:v>
                </c:pt>
                <c:pt idx="20">
                  <c:v>168</c:v>
                </c:pt>
                <c:pt idx="21">
                  <c:v>263</c:v>
                </c:pt>
                <c:pt idx="22">
                  <c:v>292</c:v>
                </c:pt>
                <c:pt idx="23">
                  <c:v>254</c:v>
                </c:pt>
                <c:pt idx="24">
                  <c:v>310</c:v>
                </c:pt>
                <c:pt idx="25">
                  <c:v>329</c:v>
                </c:pt>
                <c:pt idx="26">
                  <c:v>235</c:v>
                </c:pt>
                <c:pt idx="27">
                  <c:v>252</c:v>
                </c:pt>
                <c:pt idx="28">
                  <c:v>358</c:v>
                </c:pt>
                <c:pt idx="29">
                  <c:v>256</c:v>
                </c:pt>
                <c:pt idx="30">
                  <c:v>231</c:v>
                </c:pt>
                <c:pt idx="31">
                  <c:v>366</c:v>
                </c:pt>
                <c:pt idx="32" formatCode="_-* #\ ##0_-;\-* #\ ##0_-;_-* &quot;-&quot;??_-;_-@_-">
                  <c:v>310</c:v>
                </c:pt>
                <c:pt idx="33" formatCode="_-* #\ ##0_-;\-* #\ ##0_-;_-* &quot;-&quot;??_-;_-@_-">
                  <c:v>399</c:v>
                </c:pt>
                <c:pt idx="34" formatCode="_-* #\ ##0_-;\-* #\ ##0_-;_-* &quot;-&quot;??_-;_-@_-">
                  <c:v>448</c:v>
                </c:pt>
                <c:pt idx="35">
                  <c:v>393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BD6-468A-ADD7-9F9A40F92AB6}"/>
            </c:ext>
          </c:extLst>
        </c:ser>
        <c:ser>
          <c:idx val="4"/>
          <c:order val="4"/>
          <c:tx>
            <c:strRef>
              <c:f>'Total VA market per Month'!$B$24</c:f>
              <c:strCache>
                <c:ptCount val="1"/>
                <c:pt idx="0">
                  <c:v>Estring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'Total VA market per Month'!$D$18:$AM$18</c:f>
              <c:strCache>
                <c:ptCount val="36"/>
                <c:pt idx="0">
                  <c:v>201802</c:v>
                </c:pt>
                <c:pt idx="1">
                  <c:v>201803</c:v>
                </c:pt>
                <c:pt idx="2">
                  <c:v>201804</c:v>
                </c:pt>
                <c:pt idx="3">
                  <c:v>201805</c:v>
                </c:pt>
                <c:pt idx="4">
                  <c:v>201806</c:v>
                </c:pt>
                <c:pt idx="5">
                  <c:v>201807</c:v>
                </c:pt>
                <c:pt idx="6">
                  <c:v>201808</c:v>
                </c:pt>
                <c:pt idx="7">
                  <c:v>201809</c:v>
                </c:pt>
                <c:pt idx="8">
                  <c:v>201810</c:v>
                </c:pt>
                <c:pt idx="9">
                  <c:v>201811</c:v>
                </c:pt>
                <c:pt idx="10">
                  <c:v>201812</c:v>
                </c:pt>
                <c:pt idx="11">
                  <c:v>201901</c:v>
                </c:pt>
                <c:pt idx="12">
                  <c:v>201902</c:v>
                </c:pt>
                <c:pt idx="13">
                  <c:v>201903</c:v>
                </c:pt>
                <c:pt idx="14">
                  <c:v>201904</c:v>
                </c:pt>
                <c:pt idx="15">
                  <c:v>201905</c:v>
                </c:pt>
                <c:pt idx="16">
                  <c:v>201906</c:v>
                </c:pt>
                <c:pt idx="17">
                  <c:v>201907</c:v>
                </c:pt>
                <c:pt idx="18">
                  <c:v>201908</c:v>
                </c:pt>
                <c:pt idx="19">
                  <c:v>201909</c:v>
                </c:pt>
                <c:pt idx="20">
                  <c:v>201910</c:v>
                </c:pt>
                <c:pt idx="21">
                  <c:v>201911</c:v>
                </c:pt>
                <c:pt idx="22">
                  <c:v>201912</c:v>
                </c:pt>
                <c:pt idx="23">
                  <c:v>202001</c:v>
                </c:pt>
                <c:pt idx="24">
                  <c:v>202002</c:v>
                </c:pt>
                <c:pt idx="25">
                  <c:v>202003</c:v>
                </c:pt>
                <c:pt idx="26">
                  <c:v>202004</c:v>
                </c:pt>
                <c:pt idx="27">
                  <c:v>202005</c:v>
                </c:pt>
                <c:pt idx="28">
                  <c:v>202006</c:v>
                </c:pt>
                <c:pt idx="29">
                  <c:v>202007</c:v>
                </c:pt>
                <c:pt idx="30">
                  <c:v>202008</c:v>
                </c:pt>
                <c:pt idx="31">
                  <c:v>202009</c:v>
                </c:pt>
                <c:pt idx="32">
                  <c:v> 202010 </c:v>
                </c:pt>
                <c:pt idx="33">
                  <c:v>202011</c:v>
                </c:pt>
                <c:pt idx="34">
                  <c:v>202012</c:v>
                </c:pt>
                <c:pt idx="35">
                  <c:v>202101</c:v>
                </c:pt>
              </c:strCache>
            </c:strRef>
          </c:cat>
          <c:val>
            <c:numRef>
              <c:f>'Total VA market per Month'!$D$24:$AM$24</c:f>
              <c:numCache>
                <c:formatCode>#,##0</c:formatCode>
                <c:ptCount val="36"/>
                <c:pt idx="0">
                  <c:v>12</c:v>
                </c:pt>
                <c:pt idx="1">
                  <c:v>16</c:v>
                </c:pt>
                <c:pt idx="2">
                  <c:v>11</c:v>
                </c:pt>
                <c:pt idx="3">
                  <c:v>10</c:v>
                </c:pt>
                <c:pt idx="4">
                  <c:v>14</c:v>
                </c:pt>
                <c:pt idx="5">
                  <c:v>9</c:v>
                </c:pt>
                <c:pt idx="6">
                  <c:v>7</c:v>
                </c:pt>
                <c:pt idx="7">
                  <c:v>17</c:v>
                </c:pt>
                <c:pt idx="8">
                  <c:v>8</c:v>
                </c:pt>
                <c:pt idx="9">
                  <c:v>18</c:v>
                </c:pt>
                <c:pt idx="10">
                  <c:v>12</c:v>
                </c:pt>
                <c:pt idx="11">
                  <c:v>13</c:v>
                </c:pt>
                <c:pt idx="12">
                  <c:v>10</c:v>
                </c:pt>
                <c:pt idx="13">
                  <c:v>12</c:v>
                </c:pt>
                <c:pt idx="14">
                  <c:v>11</c:v>
                </c:pt>
                <c:pt idx="15">
                  <c:v>15</c:v>
                </c:pt>
                <c:pt idx="16">
                  <c:v>13</c:v>
                </c:pt>
                <c:pt idx="17">
                  <c:v>8</c:v>
                </c:pt>
                <c:pt idx="18">
                  <c:v>13</c:v>
                </c:pt>
                <c:pt idx="19">
                  <c:v>17</c:v>
                </c:pt>
                <c:pt idx="20">
                  <c:v>11</c:v>
                </c:pt>
                <c:pt idx="21">
                  <c:v>14</c:v>
                </c:pt>
                <c:pt idx="22">
                  <c:v>10</c:v>
                </c:pt>
                <c:pt idx="23">
                  <c:v>9</c:v>
                </c:pt>
                <c:pt idx="24">
                  <c:v>8</c:v>
                </c:pt>
                <c:pt idx="25">
                  <c:v>15</c:v>
                </c:pt>
                <c:pt idx="26">
                  <c:v>7</c:v>
                </c:pt>
                <c:pt idx="27">
                  <c:v>7</c:v>
                </c:pt>
                <c:pt idx="28">
                  <c:v>10</c:v>
                </c:pt>
                <c:pt idx="29">
                  <c:v>5</c:v>
                </c:pt>
                <c:pt idx="30">
                  <c:v>16</c:v>
                </c:pt>
                <c:pt idx="31">
                  <c:v>18</c:v>
                </c:pt>
                <c:pt idx="32" formatCode="_-* #\ ##0_-;\-* #\ ##0_-;_-* &quot;-&quot;??_-;_-@_-">
                  <c:v>11</c:v>
                </c:pt>
                <c:pt idx="33" formatCode="_-* #\ ##0_-;\-* #\ ##0_-;_-* &quot;-&quot;??_-;_-@_-">
                  <c:v>6</c:v>
                </c:pt>
                <c:pt idx="34" formatCode="_-* #\ ##0_-;\-* #\ ##0_-;_-* &quot;-&quot;??_-;_-@_-">
                  <c:v>5</c:v>
                </c:pt>
                <c:pt idx="35">
                  <c:v>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5BD6-468A-ADD7-9F9A40F92A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46010160"/>
        <c:axId val="874223936"/>
      </c:lineChart>
      <c:catAx>
        <c:axId val="54601016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sz="1600">
                    <a:solidFill>
                      <a:sysClr val="windowText" lastClr="000000"/>
                    </a:solidFill>
                  </a:rPr>
                  <a:t>Month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874223936"/>
        <c:crosses val="autoZero"/>
        <c:auto val="1"/>
        <c:lblAlgn val="ctr"/>
        <c:lblOffset val="100"/>
        <c:noMultiLvlLbl val="0"/>
      </c:catAx>
      <c:valAx>
        <c:axId val="874223936"/>
        <c:scaling>
          <c:orientation val="minMax"/>
          <c:max val="4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sz="1600">
                    <a:solidFill>
                      <a:sysClr val="windowText" lastClr="000000"/>
                    </a:solidFill>
                  </a:rPr>
                  <a:t>Units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46010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8372554375078"/>
          <c:y val="0.18746034794569649"/>
          <c:w val="0.8415950818295922"/>
          <c:h val="0.62290083773116278"/>
        </c:manualLayout>
      </c:layout>
      <c:lineChart>
        <c:grouping val="standard"/>
        <c:varyColors val="0"/>
        <c:ser>
          <c:idx val="0"/>
          <c:order val="0"/>
          <c:tx>
            <c:strRef>
              <c:f>'Total VA market per Month'!$B$20</c:f>
              <c:strCache>
                <c:ptCount val="1"/>
                <c:pt idx="0">
                  <c:v>Vagifem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'Total VA market per Month'!$D$18:$AM$18</c:f>
              <c:strCache>
                <c:ptCount val="13"/>
                <c:pt idx="0">
                  <c:v>202001</c:v>
                </c:pt>
                <c:pt idx="1">
                  <c:v>202002</c:v>
                </c:pt>
                <c:pt idx="2">
                  <c:v>202003</c:v>
                </c:pt>
                <c:pt idx="3">
                  <c:v>202004</c:v>
                </c:pt>
                <c:pt idx="4">
                  <c:v>202005</c:v>
                </c:pt>
                <c:pt idx="5">
                  <c:v>202006</c:v>
                </c:pt>
                <c:pt idx="6">
                  <c:v>202007</c:v>
                </c:pt>
                <c:pt idx="7">
                  <c:v>202008</c:v>
                </c:pt>
                <c:pt idx="8">
                  <c:v>202009</c:v>
                </c:pt>
                <c:pt idx="9">
                  <c:v> 202010 </c:v>
                </c:pt>
                <c:pt idx="10">
                  <c:v>202011</c:v>
                </c:pt>
                <c:pt idx="11">
                  <c:v>202012</c:v>
                </c:pt>
                <c:pt idx="12">
                  <c:v>202101</c:v>
                </c:pt>
              </c:strCache>
            </c:strRef>
          </c:cat>
          <c:val>
            <c:numRef>
              <c:f>'Total VA market per Month'!$D$20:$AM$20</c:f>
              <c:numCache>
                <c:formatCode>#,##0</c:formatCode>
                <c:ptCount val="13"/>
                <c:pt idx="0">
                  <c:v>30873</c:v>
                </c:pt>
                <c:pt idx="1">
                  <c:v>29600</c:v>
                </c:pt>
                <c:pt idx="2">
                  <c:v>38446</c:v>
                </c:pt>
                <c:pt idx="3">
                  <c:v>29622</c:v>
                </c:pt>
                <c:pt idx="4">
                  <c:v>29077</c:v>
                </c:pt>
                <c:pt idx="5">
                  <c:v>34379</c:v>
                </c:pt>
                <c:pt idx="6">
                  <c:v>32298</c:v>
                </c:pt>
                <c:pt idx="7">
                  <c:v>30180</c:v>
                </c:pt>
                <c:pt idx="8">
                  <c:v>36198</c:v>
                </c:pt>
                <c:pt idx="9" formatCode="_-* #\ ##0_-;\-* #\ ##0_-;_-* &quot;-&quot;??_-;_-@_-">
                  <c:v>38431</c:v>
                </c:pt>
                <c:pt idx="10" formatCode="_-* #\ ##0_-;\-* #\ ##0_-;_-* &quot;-&quot;??_-;_-@_-">
                  <c:v>38292</c:v>
                </c:pt>
                <c:pt idx="11" formatCode="_-* #\ ##0_-;\-* #\ ##0_-;_-* &quot;-&quot;??_-;_-@_-">
                  <c:v>34720</c:v>
                </c:pt>
                <c:pt idx="12">
                  <c:v>30939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166-43AF-BA1E-564D5B2EDB0E}"/>
            </c:ext>
          </c:extLst>
        </c:ser>
        <c:ser>
          <c:idx val="1"/>
          <c:order val="1"/>
          <c:tx>
            <c:strRef>
              <c:f>'Total VA market per Month'!$B$21</c:f>
              <c:strCache>
                <c:ptCount val="1"/>
                <c:pt idx="0">
                  <c:v>Ovesterin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'Total VA market per Month'!$D$18:$AM$18</c:f>
              <c:strCache>
                <c:ptCount val="13"/>
                <c:pt idx="0">
                  <c:v>202001</c:v>
                </c:pt>
                <c:pt idx="1">
                  <c:v>202002</c:v>
                </c:pt>
                <c:pt idx="2">
                  <c:v>202003</c:v>
                </c:pt>
                <c:pt idx="3">
                  <c:v>202004</c:v>
                </c:pt>
                <c:pt idx="4">
                  <c:v>202005</c:v>
                </c:pt>
                <c:pt idx="5">
                  <c:v>202006</c:v>
                </c:pt>
                <c:pt idx="6">
                  <c:v>202007</c:v>
                </c:pt>
                <c:pt idx="7">
                  <c:v>202008</c:v>
                </c:pt>
                <c:pt idx="8">
                  <c:v>202009</c:v>
                </c:pt>
                <c:pt idx="9">
                  <c:v> 202010 </c:v>
                </c:pt>
                <c:pt idx="10">
                  <c:v>202011</c:v>
                </c:pt>
                <c:pt idx="11">
                  <c:v>202012</c:v>
                </c:pt>
                <c:pt idx="12">
                  <c:v>202101</c:v>
                </c:pt>
              </c:strCache>
            </c:strRef>
          </c:cat>
          <c:val>
            <c:numRef>
              <c:f>'Total VA market per Month'!$D$21:$AM$21</c:f>
              <c:numCache>
                <c:formatCode>#,##0</c:formatCode>
                <c:ptCount val="13"/>
                <c:pt idx="0">
                  <c:v>8357.7800000000007</c:v>
                </c:pt>
                <c:pt idx="1">
                  <c:v>8171.14</c:v>
                </c:pt>
                <c:pt idx="2">
                  <c:v>9145.92</c:v>
                </c:pt>
                <c:pt idx="3">
                  <c:v>6354.39</c:v>
                </c:pt>
                <c:pt idx="4">
                  <c:v>7223.99</c:v>
                </c:pt>
                <c:pt idx="5">
                  <c:v>7252</c:v>
                </c:pt>
                <c:pt idx="6">
                  <c:v>7386</c:v>
                </c:pt>
                <c:pt idx="7">
                  <c:v>6516</c:v>
                </c:pt>
                <c:pt idx="8">
                  <c:v>7601</c:v>
                </c:pt>
                <c:pt idx="9" formatCode="_-* #\ ##0_-;\-* #\ ##0_-;_-* &quot;-&quot;??_-;_-@_-">
                  <c:v>7958</c:v>
                </c:pt>
                <c:pt idx="10" formatCode="_-* #\ ##0_-;\-* #\ ##0_-;_-* &quot;-&quot;??_-;_-@_-">
                  <c:v>8064</c:v>
                </c:pt>
                <c:pt idx="11" formatCode="_-* #\ ##0_-;\-* #\ ##0_-;_-* &quot;-&quot;??_-;_-@_-">
                  <c:v>6997</c:v>
                </c:pt>
                <c:pt idx="12">
                  <c:v>6847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166-43AF-BA1E-564D5B2EDB0E}"/>
            </c:ext>
          </c:extLst>
        </c:ser>
        <c:ser>
          <c:idx val="2"/>
          <c:order val="2"/>
          <c:tx>
            <c:strRef>
              <c:f>'Total VA market per Month'!$B$22</c:f>
              <c:strCache>
                <c:ptCount val="1"/>
                <c:pt idx="0">
                  <c:v>Gelisse</c:v>
                </c:pt>
              </c:strCache>
            </c:strRef>
          </c:tx>
          <c:spPr>
            <a:ln w="28575" cap="rnd">
              <a:solidFill>
                <a:srgbClr val="FF0066"/>
              </a:solidFill>
              <a:round/>
            </a:ln>
            <a:effectLst/>
          </c:spPr>
          <c:marker>
            <c:symbol val="none"/>
          </c:marker>
          <c:cat>
            <c:strRef>
              <c:f>'Total VA market per Month'!$D$18:$AM$18</c:f>
              <c:strCache>
                <c:ptCount val="13"/>
                <c:pt idx="0">
                  <c:v>202001</c:v>
                </c:pt>
                <c:pt idx="1">
                  <c:v>202002</c:v>
                </c:pt>
                <c:pt idx="2">
                  <c:v>202003</c:v>
                </c:pt>
                <c:pt idx="3">
                  <c:v>202004</c:v>
                </c:pt>
                <c:pt idx="4">
                  <c:v>202005</c:v>
                </c:pt>
                <c:pt idx="5">
                  <c:v>202006</c:v>
                </c:pt>
                <c:pt idx="6">
                  <c:v>202007</c:v>
                </c:pt>
                <c:pt idx="7">
                  <c:v>202008</c:v>
                </c:pt>
                <c:pt idx="8">
                  <c:v>202009</c:v>
                </c:pt>
                <c:pt idx="9">
                  <c:v> 202010 </c:v>
                </c:pt>
                <c:pt idx="10">
                  <c:v>202011</c:v>
                </c:pt>
                <c:pt idx="11">
                  <c:v>202012</c:v>
                </c:pt>
                <c:pt idx="12">
                  <c:v>202101</c:v>
                </c:pt>
              </c:strCache>
            </c:strRef>
          </c:cat>
          <c:val>
            <c:numRef>
              <c:f>'Total VA market per Month'!$D$22:$AM$22</c:f>
              <c:numCache>
                <c:formatCode>#,##0</c:formatCode>
                <c:ptCount val="13"/>
                <c:pt idx="0">
                  <c:v>685</c:v>
                </c:pt>
                <c:pt idx="1">
                  <c:v>840</c:v>
                </c:pt>
                <c:pt idx="2">
                  <c:v>890</c:v>
                </c:pt>
                <c:pt idx="3">
                  <c:v>631</c:v>
                </c:pt>
                <c:pt idx="4">
                  <c:v>739</c:v>
                </c:pt>
                <c:pt idx="5">
                  <c:v>884</c:v>
                </c:pt>
                <c:pt idx="6">
                  <c:v>684</c:v>
                </c:pt>
                <c:pt idx="7">
                  <c:v>637</c:v>
                </c:pt>
                <c:pt idx="8">
                  <c:v>896</c:v>
                </c:pt>
                <c:pt idx="9" formatCode="_-* #\ ##0_-;\-* #\ ##0_-;_-* &quot;-&quot;??_-;_-@_-">
                  <c:v>855</c:v>
                </c:pt>
                <c:pt idx="10" formatCode="_-* #\ ##0_-;\-* #\ ##0_-;_-* &quot;-&quot;??_-;_-@_-">
                  <c:v>1041</c:v>
                </c:pt>
                <c:pt idx="11" formatCode="_-* #\ ##0_-;\-* #\ ##0_-;_-* &quot;-&quot;??_-;_-@_-">
                  <c:v>975</c:v>
                </c:pt>
                <c:pt idx="12">
                  <c:v>796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D166-43AF-BA1E-564D5B2EDB0E}"/>
            </c:ext>
          </c:extLst>
        </c:ser>
        <c:ser>
          <c:idx val="3"/>
          <c:order val="3"/>
          <c:tx>
            <c:strRef>
              <c:f>'Total VA market per Month'!$B$23</c:f>
              <c:strCache>
                <c:ptCount val="1"/>
                <c:pt idx="0">
                  <c:v>Intrarosa</c:v>
                </c:pt>
              </c:strCache>
            </c:strRef>
          </c:tx>
          <c:spPr>
            <a:ln w="28575" cap="rnd">
              <a:solidFill>
                <a:schemeClr val="tx2"/>
              </a:solidFill>
              <a:round/>
            </a:ln>
            <a:effectLst/>
          </c:spPr>
          <c:marker>
            <c:symbol val="none"/>
          </c:marker>
          <c:cat>
            <c:strRef>
              <c:f>'Total VA market per Month'!$D$18:$AM$18</c:f>
              <c:strCache>
                <c:ptCount val="13"/>
                <c:pt idx="0">
                  <c:v>202001</c:v>
                </c:pt>
                <c:pt idx="1">
                  <c:v>202002</c:v>
                </c:pt>
                <c:pt idx="2">
                  <c:v>202003</c:v>
                </c:pt>
                <c:pt idx="3">
                  <c:v>202004</c:v>
                </c:pt>
                <c:pt idx="4">
                  <c:v>202005</c:v>
                </c:pt>
                <c:pt idx="5">
                  <c:v>202006</c:v>
                </c:pt>
                <c:pt idx="6">
                  <c:v>202007</c:v>
                </c:pt>
                <c:pt idx="7">
                  <c:v>202008</c:v>
                </c:pt>
                <c:pt idx="8">
                  <c:v>202009</c:v>
                </c:pt>
                <c:pt idx="9">
                  <c:v> 202010 </c:v>
                </c:pt>
                <c:pt idx="10">
                  <c:v>202011</c:v>
                </c:pt>
                <c:pt idx="11">
                  <c:v>202012</c:v>
                </c:pt>
                <c:pt idx="12">
                  <c:v>202101</c:v>
                </c:pt>
              </c:strCache>
            </c:strRef>
          </c:cat>
          <c:val>
            <c:numRef>
              <c:f>'Total VA market per Month'!$D$23:$AM$23</c:f>
              <c:numCache>
                <c:formatCode>#,##0</c:formatCode>
                <c:ptCount val="13"/>
                <c:pt idx="0">
                  <c:v>254</c:v>
                </c:pt>
                <c:pt idx="1">
                  <c:v>310</c:v>
                </c:pt>
                <c:pt idx="2">
                  <c:v>329</c:v>
                </c:pt>
                <c:pt idx="3">
                  <c:v>235</c:v>
                </c:pt>
                <c:pt idx="4">
                  <c:v>252</c:v>
                </c:pt>
                <c:pt idx="5">
                  <c:v>358</c:v>
                </c:pt>
                <c:pt idx="6">
                  <c:v>256</c:v>
                </c:pt>
                <c:pt idx="7">
                  <c:v>231</c:v>
                </c:pt>
                <c:pt idx="8">
                  <c:v>366</c:v>
                </c:pt>
                <c:pt idx="9" formatCode="_-* #\ ##0_-;\-* #\ ##0_-;_-* &quot;-&quot;??_-;_-@_-">
                  <c:v>310</c:v>
                </c:pt>
                <c:pt idx="10" formatCode="_-* #\ ##0_-;\-* #\ ##0_-;_-* &quot;-&quot;??_-;_-@_-">
                  <c:v>399</c:v>
                </c:pt>
                <c:pt idx="11" formatCode="_-* #\ ##0_-;\-* #\ ##0_-;_-* &quot;-&quot;??_-;_-@_-">
                  <c:v>448</c:v>
                </c:pt>
                <c:pt idx="12">
                  <c:v>393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D166-43AF-BA1E-564D5B2EDB0E}"/>
            </c:ext>
          </c:extLst>
        </c:ser>
        <c:ser>
          <c:idx val="4"/>
          <c:order val="4"/>
          <c:tx>
            <c:strRef>
              <c:f>'Total VA market per Month'!$B$24</c:f>
              <c:strCache>
                <c:ptCount val="1"/>
                <c:pt idx="0">
                  <c:v>Estring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'Total VA market per Month'!$D$18:$AM$18</c:f>
              <c:strCache>
                <c:ptCount val="13"/>
                <c:pt idx="0">
                  <c:v>202001</c:v>
                </c:pt>
                <c:pt idx="1">
                  <c:v>202002</c:v>
                </c:pt>
                <c:pt idx="2">
                  <c:v>202003</c:v>
                </c:pt>
                <c:pt idx="3">
                  <c:v>202004</c:v>
                </c:pt>
                <c:pt idx="4">
                  <c:v>202005</c:v>
                </c:pt>
                <c:pt idx="5">
                  <c:v>202006</c:v>
                </c:pt>
                <c:pt idx="6">
                  <c:v>202007</c:v>
                </c:pt>
                <c:pt idx="7">
                  <c:v>202008</c:v>
                </c:pt>
                <c:pt idx="8">
                  <c:v>202009</c:v>
                </c:pt>
                <c:pt idx="9">
                  <c:v> 202010 </c:v>
                </c:pt>
                <c:pt idx="10">
                  <c:v>202011</c:v>
                </c:pt>
                <c:pt idx="11">
                  <c:v>202012</c:v>
                </c:pt>
                <c:pt idx="12">
                  <c:v>202101</c:v>
                </c:pt>
              </c:strCache>
            </c:strRef>
          </c:cat>
          <c:val>
            <c:numRef>
              <c:f>'Total VA market per Month'!$D$24:$AM$24</c:f>
              <c:numCache>
                <c:formatCode>#,##0</c:formatCode>
                <c:ptCount val="13"/>
                <c:pt idx="0">
                  <c:v>9</c:v>
                </c:pt>
                <c:pt idx="1">
                  <c:v>8</c:v>
                </c:pt>
                <c:pt idx="2">
                  <c:v>15</c:v>
                </c:pt>
                <c:pt idx="3">
                  <c:v>7</c:v>
                </c:pt>
                <c:pt idx="4">
                  <c:v>7</c:v>
                </c:pt>
                <c:pt idx="5">
                  <c:v>10</c:v>
                </c:pt>
                <c:pt idx="6">
                  <c:v>5</c:v>
                </c:pt>
                <c:pt idx="7">
                  <c:v>16</c:v>
                </c:pt>
                <c:pt idx="8">
                  <c:v>18</c:v>
                </c:pt>
                <c:pt idx="9" formatCode="_-* #\ ##0_-;\-* #\ ##0_-;_-* &quot;-&quot;??_-;_-@_-">
                  <c:v>11</c:v>
                </c:pt>
                <c:pt idx="10" formatCode="_-* #\ ##0_-;\-* #\ ##0_-;_-* &quot;-&quot;??_-;_-@_-">
                  <c:v>6</c:v>
                </c:pt>
                <c:pt idx="11" formatCode="_-* #\ ##0_-;\-* #\ ##0_-;_-* &quot;-&quot;??_-;_-@_-">
                  <c:v>5</c:v>
                </c:pt>
                <c:pt idx="12">
                  <c:v>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D166-43AF-BA1E-564D5B2EDB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46010160"/>
        <c:axId val="874223936"/>
      </c:lineChart>
      <c:catAx>
        <c:axId val="54601016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sz="1600">
                    <a:solidFill>
                      <a:sysClr val="windowText" lastClr="000000"/>
                    </a:solidFill>
                  </a:rPr>
                  <a:t>Month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874223936"/>
        <c:crosses val="autoZero"/>
        <c:auto val="1"/>
        <c:lblAlgn val="ctr"/>
        <c:lblOffset val="100"/>
        <c:noMultiLvlLbl val="0"/>
      </c:catAx>
      <c:valAx>
        <c:axId val="874223936"/>
        <c:scaling>
          <c:orientation val="minMax"/>
          <c:max val="4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sz="1600">
                    <a:solidFill>
                      <a:sysClr val="windowText" lastClr="000000"/>
                    </a:solidFill>
                  </a:rPr>
                  <a:t>Units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46010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5"/>
        <c:delete val="1"/>
      </c:legendEntry>
      <c:legendEntry>
        <c:idx val="6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drawing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drawing6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drawing7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drawing8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drawing9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0.73834</cdr:x>
      <cdr:y>0.27819</cdr:y>
    </cdr:from>
    <cdr:to>
      <cdr:x>0.77461</cdr:x>
      <cdr:y>0.33373</cdr:y>
    </cdr:to>
    <cdr:pic>
      <cdr:nvPicPr>
        <cdr:cNvPr id="3" name="chart">
          <a:extLst xmlns:a="http://schemas.openxmlformats.org/drawingml/2006/main">
            <a:ext uri="{FF2B5EF4-FFF2-40B4-BE49-F238E27FC236}">
              <a16:creationId xmlns:a16="http://schemas.microsoft.com/office/drawing/2014/main" id="{3F305A06-EFD1-42BA-9709-92360F4D5EA2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6871757" y="1690053"/>
          <a:ext cx="337566" cy="337413"/>
        </a:xfrm>
        <a:prstGeom xmlns:a="http://schemas.openxmlformats.org/drawingml/2006/main" prst="rect">
          <a:avLst/>
        </a:prstGeom>
      </cdr:spPr>
    </cdr:pic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0.58922</cdr:x>
      <cdr:y>0.47653</cdr:y>
    </cdr:from>
    <cdr:to>
      <cdr:x>0.61989</cdr:x>
      <cdr:y>0.52347</cdr:y>
    </cdr:to>
    <cdr:pic>
      <cdr:nvPicPr>
        <cdr:cNvPr id="4" name="chart">
          <a:extLst xmlns:a="http://schemas.openxmlformats.org/drawingml/2006/main">
            <a:ext uri="{FF2B5EF4-FFF2-40B4-BE49-F238E27FC236}">
              <a16:creationId xmlns:a16="http://schemas.microsoft.com/office/drawing/2014/main" id="{0BF1EEEF-A20C-4B0C-9C4A-7DCB3E34BF37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5340444" y="2718401"/>
          <a:ext cx="277981" cy="267772"/>
        </a:xfrm>
        <a:prstGeom xmlns:a="http://schemas.openxmlformats.org/drawingml/2006/main" prst="rect">
          <a:avLst/>
        </a:prstGeom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0.73821</cdr:x>
      <cdr:y>0.30389</cdr:y>
    </cdr:from>
    <cdr:to>
      <cdr:x>0.77604</cdr:x>
      <cdr:y>0.36179</cdr:y>
    </cdr:to>
    <cdr:pic>
      <cdr:nvPicPr>
        <cdr:cNvPr id="3" name="chart">
          <a:extLst xmlns:a="http://schemas.openxmlformats.org/drawingml/2006/main">
            <a:ext uri="{FF2B5EF4-FFF2-40B4-BE49-F238E27FC236}">
              <a16:creationId xmlns:a16="http://schemas.microsoft.com/office/drawing/2014/main" id="{3F305A06-EFD1-42BA-9709-92360F4D5EA2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6870548" y="1846178"/>
          <a:ext cx="352085" cy="351751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0.11474</cdr:x>
      <cdr:y>0.40405</cdr:y>
    </cdr:from>
    <cdr:to>
      <cdr:x>0.9947</cdr:x>
      <cdr:y>0.40431</cdr:y>
    </cdr:to>
    <cdr:cxnSp macro="">
      <cdr:nvCxnSpPr>
        <cdr:cNvPr id="4" name="Rak koppling 3">
          <a:extLst xmlns:a="http://schemas.openxmlformats.org/drawingml/2006/main">
            <a:ext uri="{FF2B5EF4-FFF2-40B4-BE49-F238E27FC236}">
              <a16:creationId xmlns:a16="http://schemas.microsoft.com/office/drawing/2014/main" id="{AFD0F10C-ECC3-498B-A39F-E983584C5610}"/>
            </a:ext>
          </a:extLst>
        </cdr:cNvPr>
        <cdr:cNvCxnSpPr/>
      </cdr:nvCxnSpPr>
      <cdr:spPr>
        <a:xfrm xmlns:a="http://schemas.openxmlformats.org/drawingml/2006/main">
          <a:off x="1067456" y="2455151"/>
          <a:ext cx="8186573" cy="1533"/>
        </a:xfrm>
        <a:prstGeom xmlns:a="http://schemas.openxmlformats.org/drawingml/2006/main" prst="line">
          <a:avLst/>
        </a:prstGeom>
        <a:ln xmlns:a="http://schemas.openxmlformats.org/drawingml/2006/main" w="38100">
          <a:solidFill>
            <a:srgbClr val="7030A0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0.73821</cdr:x>
      <cdr:y>0.30389</cdr:y>
    </cdr:from>
    <cdr:to>
      <cdr:x>0.77604</cdr:x>
      <cdr:y>0.36179</cdr:y>
    </cdr:to>
    <cdr:pic>
      <cdr:nvPicPr>
        <cdr:cNvPr id="3" name="chart">
          <a:extLst xmlns:a="http://schemas.openxmlformats.org/drawingml/2006/main">
            <a:ext uri="{FF2B5EF4-FFF2-40B4-BE49-F238E27FC236}">
              <a16:creationId xmlns:a16="http://schemas.microsoft.com/office/drawing/2014/main" id="{3F305A06-EFD1-42BA-9709-92360F4D5EA2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6870548" y="1846178"/>
          <a:ext cx="352085" cy="351751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0.11474</cdr:x>
      <cdr:y>0.40405</cdr:y>
    </cdr:from>
    <cdr:to>
      <cdr:x>0.9947</cdr:x>
      <cdr:y>0.40431</cdr:y>
    </cdr:to>
    <cdr:cxnSp macro="">
      <cdr:nvCxnSpPr>
        <cdr:cNvPr id="4" name="Rak koppling 3">
          <a:extLst xmlns:a="http://schemas.openxmlformats.org/drawingml/2006/main">
            <a:ext uri="{FF2B5EF4-FFF2-40B4-BE49-F238E27FC236}">
              <a16:creationId xmlns:a16="http://schemas.microsoft.com/office/drawing/2014/main" id="{AFD0F10C-ECC3-498B-A39F-E983584C5610}"/>
            </a:ext>
          </a:extLst>
        </cdr:cNvPr>
        <cdr:cNvCxnSpPr/>
      </cdr:nvCxnSpPr>
      <cdr:spPr>
        <a:xfrm xmlns:a="http://schemas.openxmlformats.org/drawingml/2006/main">
          <a:off x="1067456" y="2455151"/>
          <a:ext cx="8186573" cy="1533"/>
        </a:xfrm>
        <a:prstGeom xmlns:a="http://schemas.openxmlformats.org/drawingml/2006/main" prst="line">
          <a:avLst/>
        </a:prstGeom>
        <a:ln xmlns:a="http://schemas.openxmlformats.org/drawingml/2006/main" w="38100">
          <a:solidFill>
            <a:srgbClr val="7030A0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0.73303</cdr:x>
      <cdr:y>0.32708</cdr:y>
    </cdr:from>
    <cdr:to>
      <cdr:x>0.76858</cdr:x>
      <cdr:y>0.38149</cdr:y>
    </cdr:to>
    <cdr:pic>
      <cdr:nvPicPr>
        <cdr:cNvPr id="3" name="chart">
          <a:extLst xmlns:a="http://schemas.openxmlformats.org/drawingml/2006/main">
            <a:ext uri="{FF2B5EF4-FFF2-40B4-BE49-F238E27FC236}">
              <a16:creationId xmlns:a16="http://schemas.microsoft.com/office/drawing/2014/main" id="{3F305A06-EFD1-42BA-9709-92360F4D5EA2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6822353" y="1987057"/>
          <a:ext cx="330864" cy="330549"/>
        </a:xfrm>
        <a:prstGeom xmlns:a="http://schemas.openxmlformats.org/drawingml/2006/main" prst="rect">
          <a:avLst/>
        </a:prstGeom>
      </cdr:spPr>
    </cdr:pic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0.69302</cdr:x>
      <cdr:y>0.34095</cdr:y>
    </cdr:from>
    <cdr:to>
      <cdr:x>0.7318</cdr:x>
      <cdr:y>0.4003</cdr:y>
    </cdr:to>
    <cdr:pic>
      <cdr:nvPicPr>
        <cdr:cNvPr id="3" name="chart">
          <a:extLst xmlns:a="http://schemas.openxmlformats.org/drawingml/2006/main">
            <a:ext uri="{FF2B5EF4-FFF2-40B4-BE49-F238E27FC236}">
              <a16:creationId xmlns:a16="http://schemas.microsoft.com/office/drawing/2014/main" id="{3F305A06-EFD1-42BA-9709-92360F4D5EA2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6449902" y="2071319"/>
          <a:ext cx="360926" cy="360561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0.11474</cdr:x>
      <cdr:y>0.31351</cdr:y>
    </cdr:from>
    <cdr:to>
      <cdr:x>0.9947</cdr:x>
      <cdr:y>0.31377</cdr:y>
    </cdr:to>
    <cdr:cxnSp macro="">
      <cdr:nvCxnSpPr>
        <cdr:cNvPr id="4" name="Rak koppling 3">
          <a:extLst xmlns:a="http://schemas.openxmlformats.org/drawingml/2006/main">
            <a:ext uri="{FF2B5EF4-FFF2-40B4-BE49-F238E27FC236}">
              <a16:creationId xmlns:a16="http://schemas.microsoft.com/office/drawing/2014/main" id="{AFD0F10C-ECC3-498B-A39F-E983584C5610}"/>
            </a:ext>
          </a:extLst>
        </cdr:cNvPr>
        <cdr:cNvCxnSpPr/>
      </cdr:nvCxnSpPr>
      <cdr:spPr>
        <a:xfrm xmlns:a="http://schemas.openxmlformats.org/drawingml/2006/main">
          <a:off x="1067460" y="1904975"/>
          <a:ext cx="8186530" cy="1580"/>
        </a:xfrm>
        <a:prstGeom xmlns:a="http://schemas.openxmlformats.org/drawingml/2006/main" prst="line">
          <a:avLst/>
        </a:prstGeom>
        <a:ln xmlns:a="http://schemas.openxmlformats.org/drawingml/2006/main" w="38100">
          <a:solidFill>
            <a:srgbClr val="7030A0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0.31749</cdr:x>
      <cdr:y>0.34931</cdr:y>
    </cdr:from>
    <cdr:to>
      <cdr:x>0.35627</cdr:x>
      <cdr:y>0.40866</cdr:y>
    </cdr:to>
    <cdr:pic>
      <cdr:nvPicPr>
        <cdr:cNvPr id="3" name="chart">
          <a:extLst xmlns:a="http://schemas.openxmlformats.org/drawingml/2006/main">
            <a:ext uri="{FF2B5EF4-FFF2-40B4-BE49-F238E27FC236}">
              <a16:creationId xmlns:a16="http://schemas.microsoft.com/office/drawing/2014/main" id="{3F305A06-EFD1-42BA-9709-92360F4D5EA2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2954908" y="2122122"/>
          <a:ext cx="360926" cy="360560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0.11474</cdr:x>
      <cdr:y>0.31351</cdr:y>
    </cdr:from>
    <cdr:to>
      <cdr:x>0.9947</cdr:x>
      <cdr:y>0.31377</cdr:y>
    </cdr:to>
    <cdr:cxnSp macro="">
      <cdr:nvCxnSpPr>
        <cdr:cNvPr id="4" name="Rak koppling 3">
          <a:extLst xmlns:a="http://schemas.openxmlformats.org/drawingml/2006/main">
            <a:ext uri="{FF2B5EF4-FFF2-40B4-BE49-F238E27FC236}">
              <a16:creationId xmlns:a16="http://schemas.microsoft.com/office/drawing/2014/main" id="{AFD0F10C-ECC3-498B-A39F-E983584C5610}"/>
            </a:ext>
          </a:extLst>
        </cdr:cNvPr>
        <cdr:cNvCxnSpPr/>
      </cdr:nvCxnSpPr>
      <cdr:spPr>
        <a:xfrm xmlns:a="http://schemas.openxmlformats.org/drawingml/2006/main">
          <a:off x="1067460" y="1904975"/>
          <a:ext cx="8186530" cy="1580"/>
        </a:xfrm>
        <a:prstGeom xmlns:a="http://schemas.openxmlformats.org/drawingml/2006/main" prst="line">
          <a:avLst/>
        </a:prstGeom>
        <a:ln xmlns:a="http://schemas.openxmlformats.org/drawingml/2006/main" w="38100">
          <a:solidFill>
            <a:srgbClr val="7030A0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0.73557</cdr:x>
      <cdr:y>0.33595</cdr:y>
    </cdr:from>
    <cdr:to>
      <cdr:x>0.76489</cdr:x>
      <cdr:y>0.38083</cdr:y>
    </cdr:to>
    <cdr:pic>
      <cdr:nvPicPr>
        <cdr:cNvPr id="3" name="chart">
          <a:extLst xmlns:a="http://schemas.openxmlformats.org/drawingml/2006/main">
            <a:ext uri="{FF2B5EF4-FFF2-40B4-BE49-F238E27FC236}">
              <a16:creationId xmlns:a16="http://schemas.microsoft.com/office/drawing/2014/main" id="{3F305A06-EFD1-42BA-9709-92360F4D5EA2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6832841" y="2035736"/>
          <a:ext cx="272357" cy="271960"/>
        </a:xfrm>
        <a:prstGeom xmlns:a="http://schemas.openxmlformats.org/drawingml/2006/main" prst="rect">
          <a:avLst/>
        </a:prstGeom>
      </cdr:spPr>
    </cdr:pic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0.57558</cdr:x>
      <cdr:y>0.58435</cdr:y>
    </cdr:from>
    <cdr:to>
      <cdr:x>0.60799</cdr:x>
      <cdr:y>0.63396</cdr:y>
    </cdr:to>
    <cdr:pic>
      <cdr:nvPicPr>
        <cdr:cNvPr id="3" name="chart">
          <a:extLst xmlns:a="http://schemas.openxmlformats.org/drawingml/2006/main">
            <a:ext uri="{FF2B5EF4-FFF2-40B4-BE49-F238E27FC236}">
              <a16:creationId xmlns:a16="http://schemas.microsoft.com/office/drawing/2014/main" id="{3F305A06-EFD1-42BA-9709-92360F4D5EA2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5356933" y="3550012"/>
          <a:ext cx="301641" cy="301388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0.12004</cdr:x>
      <cdr:y>0.34864</cdr:y>
    </cdr:from>
    <cdr:to>
      <cdr:x>1</cdr:x>
      <cdr:y>0.3489</cdr:y>
    </cdr:to>
    <cdr:cxnSp macro="">
      <cdr:nvCxnSpPr>
        <cdr:cNvPr id="4" name="Rak koppling 3">
          <a:extLst xmlns:a="http://schemas.openxmlformats.org/drawingml/2006/main">
            <a:ext uri="{FF2B5EF4-FFF2-40B4-BE49-F238E27FC236}">
              <a16:creationId xmlns:a16="http://schemas.microsoft.com/office/drawing/2014/main" id="{AFD0F10C-ECC3-498B-A39F-E983584C5610}"/>
            </a:ext>
          </a:extLst>
        </cdr:cNvPr>
        <cdr:cNvCxnSpPr/>
      </cdr:nvCxnSpPr>
      <cdr:spPr>
        <a:xfrm xmlns:a="http://schemas.openxmlformats.org/drawingml/2006/main">
          <a:off x="1116767" y="2118467"/>
          <a:ext cx="8186530" cy="1580"/>
        </a:xfrm>
        <a:prstGeom xmlns:a="http://schemas.openxmlformats.org/drawingml/2006/main" prst="line">
          <a:avLst/>
        </a:prstGeom>
        <a:ln xmlns:a="http://schemas.openxmlformats.org/drawingml/2006/main" w="38100">
          <a:solidFill>
            <a:srgbClr val="7030A0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0.31972</cdr:x>
      <cdr:y>0.56528</cdr:y>
    </cdr:from>
    <cdr:to>
      <cdr:x>0.35213</cdr:x>
      <cdr:y>0.61489</cdr:y>
    </cdr:to>
    <cdr:pic>
      <cdr:nvPicPr>
        <cdr:cNvPr id="3" name="chart">
          <a:extLst xmlns:a="http://schemas.openxmlformats.org/drawingml/2006/main">
            <a:ext uri="{FF2B5EF4-FFF2-40B4-BE49-F238E27FC236}">
              <a16:creationId xmlns:a16="http://schemas.microsoft.com/office/drawing/2014/main" id="{3F305A06-EFD1-42BA-9709-92360F4D5EA2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2975682" y="3434177"/>
          <a:ext cx="301640" cy="301388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0.12004</cdr:x>
      <cdr:y>0.34864</cdr:y>
    </cdr:from>
    <cdr:to>
      <cdr:x>1</cdr:x>
      <cdr:y>0.3489</cdr:y>
    </cdr:to>
    <cdr:cxnSp macro="">
      <cdr:nvCxnSpPr>
        <cdr:cNvPr id="4" name="Rak koppling 3">
          <a:extLst xmlns:a="http://schemas.openxmlformats.org/drawingml/2006/main">
            <a:ext uri="{FF2B5EF4-FFF2-40B4-BE49-F238E27FC236}">
              <a16:creationId xmlns:a16="http://schemas.microsoft.com/office/drawing/2014/main" id="{AFD0F10C-ECC3-498B-A39F-E983584C5610}"/>
            </a:ext>
          </a:extLst>
        </cdr:cNvPr>
        <cdr:cNvCxnSpPr/>
      </cdr:nvCxnSpPr>
      <cdr:spPr>
        <a:xfrm xmlns:a="http://schemas.openxmlformats.org/drawingml/2006/main">
          <a:off x="1116767" y="2118467"/>
          <a:ext cx="8186530" cy="1580"/>
        </a:xfrm>
        <a:prstGeom xmlns:a="http://schemas.openxmlformats.org/drawingml/2006/main" prst="line">
          <a:avLst/>
        </a:prstGeom>
        <a:ln xmlns:a="http://schemas.openxmlformats.org/drawingml/2006/main" w="38100">
          <a:solidFill>
            <a:srgbClr val="7030A0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AF029FC-F75A-4BC2-967A-C2320B95F8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E9B3A4C-E722-4594-B114-D7B696F99D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F87EDBF-EA41-45AB-BD4B-EAF7119F6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BF8A0-1A5C-4246-A252-A947B432DCD3}" type="datetimeFigureOut">
              <a:rPr lang="sv-SE" smtClean="0"/>
              <a:t>2021-02-08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918C115-1186-4CAA-BA00-D48E119EC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39D8E6C-4B75-4F7E-9EFD-613414E63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1E949-9B17-42FD-A34A-1A76CF4551EF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58C70A00-AEC5-4C05-9E08-4DFE0568D1E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8583" t="10692"/>
          <a:stretch/>
        </p:blipFill>
        <p:spPr>
          <a:xfrm flipH="1">
            <a:off x="10915348" y="12032"/>
            <a:ext cx="1269971" cy="5245768"/>
          </a:xfrm>
          <a:prstGeom prst="rect">
            <a:avLst/>
          </a:prstGeom>
        </p:spPr>
      </p:pic>
      <p:pic>
        <p:nvPicPr>
          <p:cNvPr id="10" name="C2AC8080-94AE-49C0-9D9E-56B4F811D200">
            <a:extLst>
              <a:ext uri="{FF2B5EF4-FFF2-40B4-BE49-F238E27FC236}">
                <a16:creationId xmlns:a16="http://schemas.microsoft.com/office/drawing/2014/main" id="{52502C1E-4719-44AA-8199-078E5F3AF29E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69" t="4559" r="24160" b="6936"/>
          <a:stretch/>
        </p:blipFill>
        <p:spPr bwMode="auto">
          <a:xfrm>
            <a:off x="10834391" y="5069761"/>
            <a:ext cx="1367134" cy="1579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1100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61F9F7E-46A2-4BF0-95BF-8412A396E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50F7F2F2-323C-41D3-99B9-C2FB77CE2B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9A289B1-70F1-4A2F-829C-05B15804A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BF8A0-1A5C-4246-A252-A947B432DCD3}" type="datetimeFigureOut">
              <a:rPr lang="sv-SE" smtClean="0"/>
              <a:t>2021-02-08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49D74C3-CC33-4E08-91BB-E20AD0824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E0BA23A-63DD-457E-AC53-5C0A00AF7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1E949-9B17-42FD-A34A-1A76CF4551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8705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B7DE3339-087B-4626-8E6E-A467B88B47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D654B77-50F9-4472-9CE7-4A83380068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E1B43D6-C81E-496F-9373-B75CBDC2E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BF8A0-1A5C-4246-A252-A947B432DCD3}" type="datetimeFigureOut">
              <a:rPr lang="sv-SE" smtClean="0"/>
              <a:t>2021-02-08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B24B40B-5CDF-4507-9A0E-AE005B051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4412BAB-5718-464A-A646-89F8A8BEA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1E949-9B17-42FD-A34A-1A76CF4551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52487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658611-1606-4AF4-8553-E7B088D9E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2AFE2BE-7E9F-4875-A22D-DB5E634D0B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139A9B9-4787-4CD0-B18C-D0D0D5B04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BF8A0-1A5C-4246-A252-A947B432DCD3}" type="datetimeFigureOut">
              <a:rPr lang="sv-SE" smtClean="0"/>
              <a:t>2021-02-08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E1F7002-95A4-4F2A-814D-0EC55935C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131434D-4B6A-4923-AD17-AD893AFA2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1E949-9B17-42FD-A34A-1A76CF4551EF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8A2D1844-7F16-49DB-83A2-F22AACC536C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8583" t="10692"/>
          <a:stretch/>
        </p:blipFill>
        <p:spPr>
          <a:xfrm flipH="1">
            <a:off x="10920566" y="0"/>
            <a:ext cx="1269971" cy="5245768"/>
          </a:xfrm>
          <a:prstGeom prst="rect">
            <a:avLst/>
          </a:prstGeom>
        </p:spPr>
      </p:pic>
      <p:pic>
        <p:nvPicPr>
          <p:cNvPr id="10" name="C2AC8080-94AE-49C0-9D9E-56B4F811D200">
            <a:extLst>
              <a:ext uri="{FF2B5EF4-FFF2-40B4-BE49-F238E27FC236}">
                <a16:creationId xmlns:a16="http://schemas.microsoft.com/office/drawing/2014/main" id="{A1945FC9-851F-4D94-B32F-41DB1008EB12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69" t="4559" r="24160" b="6936"/>
          <a:stretch/>
        </p:blipFill>
        <p:spPr bwMode="auto">
          <a:xfrm>
            <a:off x="10920566" y="5057729"/>
            <a:ext cx="1367134" cy="1579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1117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B6D30D5-5DB2-49DD-A35E-CBE4B5ED6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E38CC78-4965-4A7B-8CA3-763DBB4C67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110965E-53E8-45A4-A76C-03A89C4A5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BF8A0-1A5C-4246-A252-A947B432DCD3}" type="datetimeFigureOut">
              <a:rPr lang="sv-SE" smtClean="0"/>
              <a:t>2021-02-08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198E46F-2B50-4E50-9BCD-6CFDB929A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3758CFC-3822-42DB-89E0-8A54287C3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1E949-9B17-42FD-A34A-1A76CF4551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93358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459713E-B28F-45E8-8E32-9B0AEA1CC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676F485-F457-4776-A2BD-B662DC9AB6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FDDFCCB-07B2-4E8B-A00B-C57346F75A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61489CD-AD56-4201-B36F-087AB15FD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BF8A0-1A5C-4246-A252-A947B432DCD3}" type="datetimeFigureOut">
              <a:rPr lang="sv-SE" smtClean="0"/>
              <a:t>2021-02-08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5DCA8E0-11D2-4D64-9995-FF6670BE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F844881-A987-4DE5-B29D-25FF09B74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1E949-9B17-42FD-A34A-1A76CF4551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85460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0192454-599A-4395-9268-9D6621750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695010A-E2B3-4C18-A537-D659E785F8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E09DF30-6B19-4203-88E2-4FD5532220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BDF5934-C609-4D7B-986D-730DA9997E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44B9FBE3-DF1A-46ED-80D9-304A875CE9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C93B5CE8-440D-4BF4-9848-212C892F1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BF8A0-1A5C-4246-A252-A947B432DCD3}" type="datetimeFigureOut">
              <a:rPr lang="sv-SE" smtClean="0"/>
              <a:t>2021-02-08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BE453AC4-E2F9-4ACE-A9E7-E6060B6AF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23E0F4A3-C5A5-4B2E-8C6B-ADB925995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1E949-9B17-42FD-A34A-1A76CF4551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74128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F9701C-7FA4-4211-A6DE-0493C0C6B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1AB7389-089F-48E3-AF02-B38E6BC87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BF8A0-1A5C-4246-A252-A947B432DCD3}" type="datetimeFigureOut">
              <a:rPr lang="sv-SE" smtClean="0"/>
              <a:t>2021-02-08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D064F1E-D671-416B-A720-68AE90061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46AB469-D43A-42FC-8FF4-37B32D4BF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1E949-9B17-42FD-A34A-1A76CF4551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5476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EBF3BE69-6DD5-498F-A868-332714449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BF8A0-1A5C-4246-A252-A947B432DCD3}" type="datetimeFigureOut">
              <a:rPr lang="sv-SE" smtClean="0"/>
              <a:t>2021-02-08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02EC6A60-2AC5-4CAB-BCEB-61B0AC1E9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F1552F9-A8DB-434C-AAAB-72862B7CE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1E949-9B17-42FD-A34A-1A76CF4551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6205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C65287-045C-4E86-9BCA-2ACCB6453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4BE87A5-9986-4D67-BE5F-E86CDB3952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6039409-9F81-40E9-9F65-02248676C0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F59D713-87C5-4A33-ACB1-2E6E9681E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BF8A0-1A5C-4246-A252-A947B432DCD3}" type="datetimeFigureOut">
              <a:rPr lang="sv-SE" smtClean="0"/>
              <a:t>2021-02-08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C61BA32-83C6-4007-A91E-6D99EF3EF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ED00728-0E76-4980-ADA4-ACD238AAF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1E949-9B17-42FD-A34A-1A76CF4551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7268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0DE6453-0ADC-4267-83B8-A27D30545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493D0823-A5E4-40AC-9672-F18C045DA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6EB041E-64A9-439C-A3F9-2E9D1BE0A9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DEBFA45-4F95-457A-A918-562579FC2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BF8A0-1A5C-4246-A252-A947B432DCD3}" type="datetimeFigureOut">
              <a:rPr lang="sv-SE" smtClean="0"/>
              <a:t>2021-02-08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99C027C-AD1F-4843-922E-0DAB22FC9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F9BD0E4-AD9B-40C5-866C-1DAB0F250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1E949-9B17-42FD-A34A-1A76CF4551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5197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52FFF3D-2171-4D38-9CD7-38152AF76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5A15174-9A99-488E-8D16-5F30AA4FA0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1DDC71E-56B3-4554-A258-B096DB85D5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DBF8A0-1A5C-4246-A252-A947B432DCD3}" type="datetimeFigureOut">
              <a:rPr lang="sv-SE" smtClean="0"/>
              <a:t>2021-02-08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07DFA2F-0177-4644-A0B5-59F0E358E9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ED7449E-A361-4230-8565-175469C0A4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1E949-9B17-42FD-A34A-1A76CF4551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758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derrubrik 2">
            <a:extLst>
              <a:ext uri="{FF2B5EF4-FFF2-40B4-BE49-F238E27FC236}">
                <a16:creationId xmlns:a16="http://schemas.microsoft.com/office/drawing/2014/main" id="{E43406CF-6B28-4D52-8D94-4EDC50342818}"/>
              </a:ext>
            </a:extLst>
          </p:cNvPr>
          <p:cNvSpPr txBox="1">
            <a:spLocks/>
          </p:cNvSpPr>
          <p:nvPr/>
        </p:nvSpPr>
        <p:spPr>
          <a:xfrm>
            <a:off x="2039620" y="250158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4000" b="1" dirty="0">
                <a:latin typeface="Baskerville Old Face" panose="02020602080505020303" pitchFamily="18" charset="0"/>
              </a:rPr>
              <a:t> Försäljning </a:t>
            </a:r>
            <a:r>
              <a:rPr lang="sv-SE" sz="4000" b="1" dirty="0" err="1">
                <a:latin typeface="Baskerville Old Face" panose="02020602080505020303" pitchFamily="18" charset="0"/>
              </a:rPr>
              <a:t>Blissel</a:t>
            </a:r>
            <a:r>
              <a:rPr lang="sv-SE" sz="4000" b="1" dirty="0">
                <a:latin typeface="Baskerville Old Face" panose="02020602080505020303" pitchFamily="18" charset="0"/>
              </a:rPr>
              <a:t> januari 2021</a:t>
            </a:r>
          </a:p>
        </p:txBody>
      </p:sp>
    </p:spTree>
    <p:extLst>
      <p:ext uri="{BB962C8B-B14F-4D97-AF65-F5344CB8AC3E}">
        <p14:creationId xmlns:p14="http://schemas.microsoft.com/office/powerpoint/2010/main" val="15651023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8E79C6B0-AA2B-4931-B30A-CC7F44A04B45}"/>
              </a:ext>
            </a:extLst>
          </p:cNvPr>
          <p:cNvSpPr txBox="1"/>
          <p:nvPr/>
        </p:nvSpPr>
        <p:spPr>
          <a:xfrm>
            <a:off x="2519363" y="316468"/>
            <a:ext cx="614362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4000" dirty="0">
                <a:latin typeface="Baskerville Old Face" panose="02020602080505020303" pitchFamily="18" charset="0"/>
              </a:rPr>
              <a:t>VA marknaden i Norge</a:t>
            </a:r>
            <a:br>
              <a:rPr lang="sv-SE" dirty="0">
                <a:latin typeface="Baskerville Old Face" panose="02020602080505020303" pitchFamily="18" charset="0"/>
              </a:rPr>
            </a:br>
            <a:r>
              <a:rPr lang="sv-SE" sz="3000" dirty="0">
                <a:latin typeface="Baskerville Old Face" panose="02020602080505020303" pitchFamily="18" charset="0"/>
              </a:rPr>
              <a:t>- försäljning per månad (</a:t>
            </a:r>
            <a:r>
              <a:rPr lang="sv-SE" sz="3000" dirty="0" err="1">
                <a:latin typeface="Baskerville Old Face" panose="02020602080505020303" pitchFamily="18" charset="0"/>
              </a:rPr>
              <a:t>units</a:t>
            </a:r>
            <a:r>
              <a:rPr lang="sv-SE" sz="3000" dirty="0">
                <a:latin typeface="Baskerville Old Face" panose="02020602080505020303" pitchFamily="18" charset="0"/>
              </a:rPr>
              <a:t>)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92BC1F61-12A3-4D42-85B7-E93C0A2201CA}"/>
              </a:ext>
            </a:extLst>
          </p:cNvPr>
          <p:cNvGraphicFramePr>
            <a:graphicFrameLocks noGrp="1"/>
          </p:cNvGraphicFramePr>
          <p:nvPr/>
        </p:nvGraphicFramePr>
        <p:xfrm>
          <a:off x="1449916" y="396875"/>
          <a:ext cx="9292167" cy="6064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622496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8E79C6B0-AA2B-4931-B30A-CC7F44A04B45}"/>
              </a:ext>
            </a:extLst>
          </p:cNvPr>
          <p:cNvSpPr txBox="1"/>
          <p:nvPr/>
        </p:nvSpPr>
        <p:spPr>
          <a:xfrm>
            <a:off x="2519363" y="316468"/>
            <a:ext cx="614362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4000" dirty="0">
                <a:latin typeface="Baskerville Old Face" panose="02020602080505020303" pitchFamily="18" charset="0"/>
              </a:rPr>
              <a:t>VA marknaden i Norge</a:t>
            </a:r>
            <a:br>
              <a:rPr lang="sv-SE" dirty="0">
                <a:latin typeface="Baskerville Old Face" panose="02020602080505020303" pitchFamily="18" charset="0"/>
              </a:rPr>
            </a:br>
            <a:r>
              <a:rPr lang="sv-SE" sz="3000" dirty="0">
                <a:latin typeface="Baskerville Old Face" panose="02020602080505020303" pitchFamily="18" charset="0"/>
              </a:rPr>
              <a:t>- försäljning per månad (</a:t>
            </a:r>
            <a:r>
              <a:rPr lang="sv-SE" sz="3000" dirty="0" err="1">
                <a:latin typeface="Baskerville Old Face" panose="02020602080505020303" pitchFamily="18" charset="0"/>
              </a:rPr>
              <a:t>units</a:t>
            </a:r>
            <a:r>
              <a:rPr lang="sv-SE" sz="3000" dirty="0">
                <a:latin typeface="Baskerville Old Face" panose="02020602080505020303" pitchFamily="18" charset="0"/>
              </a:rPr>
              <a:t>)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2BC1F61-12A3-4D42-85B7-E93C0A2201CA}"/>
              </a:ext>
            </a:extLst>
          </p:cNvPr>
          <p:cNvGraphicFramePr>
            <a:graphicFrameLocks noGrp="1"/>
          </p:cNvGraphicFramePr>
          <p:nvPr/>
        </p:nvGraphicFramePr>
        <p:xfrm>
          <a:off x="1449916" y="396875"/>
          <a:ext cx="9292167" cy="6064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7" name="Grupp 6">
            <a:extLst>
              <a:ext uri="{FF2B5EF4-FFF2-40B4-BE49-F238E27FC236}">
                <a16:creationId xmlns:a16="http://schemas.microsoft.com/office/drawing/2014/main" id="{E2A3D0D5-2DAE-46D7-9763-934273B76E14}"/>
              </a:ext>
            </a:extLst>
          </p:cNvPr>
          <p:cNvGrpSpPr/>
          <p:nvPr/>
        </p:nvGrpSpPr>
        <p:grpSpPr>
          <a:xfrm rot="19588614">
            <a:off x="88654" y="506347"/>
            <a:ext cx="2505075" cy="1075544"/>
            <a:chOff x="257175" y="391425"/>
            <a:chExt cx="2505075" cy="1075544"/>
          </a:xfrm>
        </p:grpSpPr>
        <p:sp>
          <p:nvSpPr>
            <p:cNvPr id="8" name="Rektangel: rundade hörn 7">
              <a:extLst>
                <a:ext uri="{FF2B5EF4-FFF2-40B4-BE49-F238E27FC236}">
                  <a16:creationId xmlns:a16="http://schemas.microsoft.com/office/drawing/2014/main" id="{70B0A18A-08F9-4A62-84CD-8C67D570C3B1}"/>
                </a:ext>
              </a:extLst>
            </p:cNvPr>
            <p:cNvSpPr/>
            <p:nvPr/>
          </p:nvSpPr>
          <p:spPr>
            <a:xfrm>
              <a:off x="257175" y="391425"/>
              <a:ext cx="2371725" cy="1075544"/>
            </a:xfrm>
            <a:prstGeom prst="roundRect">
              <a:avLst/>
            </a:prstGeom>
            <a:solidFill>
              <a:srgbClr val="FDFDFD"/>
            </a:solidFill>
            <a:ln w="38100">
              <a:solidFill>
                <a:srgbClr val="D73B5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pic>
          <p:nvPicPr>
            <p:cNvPr id="9" name="Bildobjekt 8">
              <a:extLst>
                <a:ext uri="{FF2B5EF4-FFF2-40B4-BE49-F238E27FC236}">
                  <a16:creationId xmlns:a16="http://schemas.microsoft.com/office/drawing/2014/main" id="{2BE429F3-DE67-4BA1-B765-2D956142E38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32841" y="503194"/>
              <a:ext cx="723902" cy="757997"/>
            </a:xfrm>
            <a:prstGeom prst="rect">
              <a:avLst/>
            </a:prstGeom>
          </p:spPr>
        </p:pic>
        <p:sp>
          <p:nvSpPr>
            <p:cNvPr id="10" name="textruta 9">
              <a:extLst>
                <a:ext uri="{FF2B5EF4-FFF2-40B4-BE49-F238E27FC236}">
                  <a16:creationId xmlns:a16="http://schemas.microsoft.com/office/drawing/2014/main" id="{C40DAE0E-F63E-4A09-8B46-9600D1A1FF6A}"/>
                </a:ext>
              </a:extLst>
            </p:cNvPr>
            <p:cNvSpPr txBox="1"/>
            <p:nvPr/>
          </p:nvSpPr>
          <p:spPr>
            <a:xfrm>
              <a:off x="914400" y="451305"/>
              <a:ext cx="1847850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2500" dirty="0">
                  <a:solidFill>
                    <a:srgbClr val="C21933"/>
                  </a:solidFill>
                  <a:latin typeface="Script MT Bold" panose="03040602040607080904" pitchFamily="66" charset="0"/>
                </a:rPr>
                <a:t>Coronaåret</a:t>
              </a:r>
            </a:p>
            <a:p>
              <a:pPr algn="ctr"/>
              <a:r>
                <a:rPr lang="sv-SE" sz="2500" dirty="0">
                  <a:solidFill>
                    <a:srgbClr val="C21933"/>
                  </a:solidFill>
                  <a:latin typeface="Script MT Bold" panose="03040602040607080904" pitchFamily="66" charset="0"/>
                </a:rPr>
                <a:t>2020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688042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8E79C6B0-AA2B-4931-B30A-CC7F44A04B45}"/>
              </a:ext>
            </a:extLst>
          </p:cNvPr>
          <p:cNvSpPr txBox="1"/>
          <p:nvPr/>
        </p:nvSpPr>
        <p:spPr>
          <a:xfrm>
            <a:off x="2519363" y="316468"/>
            <a:ext cx="614362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4000" dirty="0" err="1">
                <a:latin typeface="Baskerville Old Face" panose="02020602080505020303" pitchFamily="18" charset="0"/>
              </a:rPr>
              <a:t>Blissel</a:t>
            </a:r>
            <a:r>
              <a:rPr lang="sv-SE" sz="4000" dirty="0">
                <a:latin typeface="Baskerville Old Face" panose="02020602080505020303" pitchFamily="18" charset="0"/>
              </a:rPr>
              <a:t> Norge</a:t>
            </a:r>
            <a:br>
              <a:rPr lang="sv-SE" dirty="0">
                <a:latin typeface="Baskerville Old Face" panose="02020602080505020303" pitchFamily="18" charset="0"/>
              </a:rPr>
            </a:br>
            <a:r>
              <a:rPr lang="sv-SE" sz="3000" dirty="0">
                <a:latin typeface="Baskerville Old Face" panose="02020602080505020303" pitchFamily="18" charset="0"/>
              </a:rPr>
              <a:t>- försäljning per månad (</a:t>
            </a:r>
            <a:r>
              <a:rPr lang="sv-SE" sz="3000" dirty="0" err="1">
                <a:latin typeface="Baskerville Old Face" panose="02020602080505020303" pitchFamily="18" charset="0"/>
              </a:rPr>
              <a:t>units</a:t>
            </a:r>
            <a:r>
              <a:rPr lang="sv-SE" sz="3000" dirty="0">
                <a:latin typeface="Baskerville Old Face" panose="02020602080505020303" pitchFamily="18" charset="0"/>
              </a:rPr>
              <a:t>)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A941BBA0-7197-4900-9D9F-2E2D5B91C1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8265286"/>
              </p:ext>
            </p:extLst>
          </p:nvPr>
        </p:nvGraphicFramePr>
        <p:xfrm>
          <a:off x="1442493" y="552450"/>
          <a:ext cx="9054058" cy="59141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646701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8E79C6B0-AA2B-4931-B30A-CC7F44A04B45}"/>
              </a:ext>
            </a:extLst>
          </p:cNvPr>
          <p:cNvSpPr txBox="1"/>
          <p:nvPr/>
        </p:nvSpPr>
        <p:spPr>
          <a:xfrm>
            <a:off x="2519363" y="316468"/>
            <a:ext cx="614362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4000" dirty="0" err="1">
                <a:latin typeface="Baskerville Old Face" panose="02020602080505020303" pitchFamily="18" charset="0"/>
              </a:rPr>
              <a:t>Blissel</a:t>
            </a:r>
            <a:r>
              <a:rPr lang="sv-SE" sz="4000" dirty="0">
                <a:latin typeface="Baskerville Old Face" panose="02020602080505020303" pitchFamily="18" charset="0"/>
              </a:rPr>
              <a:t> Norge</a:t>
            </a:r>
            <a:br>
              <a:rPr lang="sv-SE" dirty="0">
                <a:latin typeface="Baskerville Old Face" panose="02020602080505020303" pitchFamily="18" charset="0"/>
              </a:rPr>
            </a:br>
            <a:r>
              <a:rPr lang="sv-SE" sz="3000" dirty="0">
                <a:latin typeface="Baskerville Old Face" panose="02020602080505020303" pitchFamily="18" charset="0"/>
              </a:rPr>
              <a:t>- försäljning per månad (</a:t>
            </a:r>
            <a:r>
              <a:rPr lang="sv-SE" sz="3000" dirty="0" err="1">
                <a:latin typeface="Baskerville Old Face" panose="02020602080505020303" pitchFamily="18" charset="0"/>
              </a:rPr>
              <a:t>units</a:t>
            </a:r>
            <a:r>
              <a:rPr lang="sv-SE" sz="3000" dirty="0">
                <a:latin typeface="Baskerville Old Face" panose="02020602080505020303" pitchFamily="18" charset="0"/>
              </a:rPr>
              <a:t>)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A941BBA0-7197-4900-9D9F-2E2D5B91C1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7897069"/>
              </p:ext>
            </p:extLst>
          </p:nvPr>
        </p:nvGraphicFramePr>
        <p:xfrm>
          <a:off x="1442492" y="391425"/>
          <a:ext cx="9307015" cy="60751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7" name="Grupp 6">
            <a:extLst>
              <a:ext uri="{FF2B5EF4-FFF2-40B4-BE49-F238E27FC236}">
                <a16:creationId xmlns:a16="http://schemas.microsoft.com/office/drawing/2014/main" id="{0C661B31-4BD3-4ED3-90B0-DCD7B3611415}"/>
              </a:ext>
            </a:extLst>
          </p:cNvPr>
          <p:cNvGrpSpPr/>
          <p:nvPr/>
        </p:nvGrpSpPr>
        <p:grpSpPr>
          <a:xfrm rot="19588614">
            <a:off x="88654" y="506347"/>
            <a:ext cx="2505075" cy="1075544"/>
            <a:chOff x="257175" y="391425"/>
            <a:chExt cx="2505075" cy="1075544"/>
          </a:xfrm>
        </p:grpSpPr>
        <p:sp>
          <p:nvSpPr>
            <p:cNvPr id="8" name="Rektangel: rundade hörn 7">
              <a:extLst>
                <a:ext uri="{FF2B5EF4-FFF2-40B4-BE49-F238E27FC236}">
                  <a16:creationId xmlns:a16="http://schemas.microsoft.com/office/drawing/2014/main" id="{EB0C6075-D2E4-4A64-8261-672584061CCE}"/>
                </a:ext>
              </a:extLst>
            </p:cNvPr>
            <p:cNvSpPr/>
            <p:nvPr/>
          </p:nvSpPr>
          <p:spPr>
            <a:xfrm>
              <a:off x="257175" y="391425"/>
              <a:ext cx="2371725" cy="1075544"/>
            </a:xfrm>
            <a:prstGeom prst="roundRect">
              <a:avLst/>
            </a:prstGeom>
            <a:solidFill>
              <a:srgbClr val="FDFDFD"/>
            </a:solidFill>
            <a:ln w="38100">
              <a:solidFill>
                <a:srgbClr val="D73B5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pic>
          <p:nvPicPr>
            <p:cNvPr id="9" name="Bildobjekt 8">
              <a:extLst>
                <a:ext uri="{FF2B5EF4-FFF2-40B4-BE49-F238E27FC236}">
                  <a16:creationId xmlns:a16="http://schemas.microsoft.com/office/drawing/2014/main" id="{9A89A90B-49F6-460F-9006-7E984FA0CD5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32841" y="503194"/>
              <a:ext cx="723902" cy="757997"/>
            </a:xfrm>
            <a:prstGeom prst="rect">
              <a:avLst/>
            </a:prstGeom>
          </p:spPr>
        </p:pic>
        <p:sp>
          <p:nvSpPr>
            <p:cNvPr id="10" name="textruta 9">
              <a:extLst>
                <a:ext uri="{FF2B5EF4-FFF2-40B4-BE49-F238E27FC236}">
                  <a16:creationId xmlns:a16="http://schemas.microsoft.com/office/drawing/2014/main" id="{6F106B35-BD1C-4C15-B081-BDEADA2F0CBD}"/>
                </a:ext>
              </a:extLst>
            </p:cNvPr>
            <p:cNvSpPr txBox="1"/>
            <p:nvPr/>
          </p:nvSpPr>
          <p:spPr>
            <a:xfrm>
              <a:off x="914400" y="451305"/>
              <a:ext cx="1847850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2500" dirty="0">
                  <a:solidFill>
                    <a:srgbClr val="C21933"/>
                  </a:solidFill>
                  <a:latin typeface="Script MT Bold" panose="03040602040607080904" pitchFamily="66" charset="0"/>
                </a:rPr>
                <a:t>Coronaåret</a:t>
              </a:r>
            </a:p>
            <a:p>
              <a:pPr algn="ctr"/>
              <a:r>
                <a:rPr lang="sv-SE" sz="2500" dirty="0">
                  <a:solidFill>
                    <a:srgbClr val="C21933"/>
                  </a:solidFill>
                  <a:latin typeface="Script MT Bold" panose="03040602040607080904" pitchFamily="66" charset="0"/>
                </a:rPr>
                <a:t>2020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214861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8E79C6B0-AA2B-4931-B30A-CC7F44A04B45}"/>
              </a:ext>
            </a:extLst>
          </p:cNvPr>
          <p:cNvSpPr txBox="1"/>
          <p:nvPr/>
        </p:nvSpPr>
        <p:spPr>
          <a:xfrm>
            <a:off x="2519363" y="316468"/>
            <a:ext cx="6143624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4000" dirty="0" err="1">
                <a:latin typeface="Baskerville Old Face" panose="02020602080505020303" pitchFamily="18" charset="0"/>
              </a:rPr>
              <a:t>Blissel</a:t>
            </a:r>
            <a:r>
              <a:rPr lang="sv-SE" sz="4000" dirty="0">
                <a:latin typeface="Baskerville Old Face" panose="02020602080505020303" pitchFamily="18" charset="0"/>
              </a:rPr>
              <a:t> Norge</a:t>
            </a:r>
            <a:br>
              <a:rPr lang="sv-SE" dirty="0">
                <a:latin typeface="Baskerville Old Face" panose="02020602080505020303" pitchFamily="18" charset="0"/>
              </a:rPr>
            </a:br>
            <a:r>
              <a:rPr lang="sv-SE" sz="3000" dirty="0">
                <a:latin typeface="Baskerville Old Face" panose="02020602080505020303" pitchFamily="18" charset="0"/>
              </a:rPr>
              <a:t>- genomsnittlig försäljning per dag (</a:t>
            </a:r>
            <a:r>
              <a:rPr lang="sv-SE" sz="3000" dirty="0" err="1">
                <a:latin typeface="Baskerville Old Face" panose="02020602080505020303" pitchFamily="18" charset="0"/>
              </a:rPr>
              <a:t>units</a:t>
            </a:r>
            <a:r>
              <a:rPr lang="sv-SE" sz="3000" dirty="0">
                <a:latin typeface="Baskerville Old Face" panose="02020602080505020303" pitchFamily="18" charset="0"/>
              </a:rPr>
              <a:t>)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D131BB5D-5F63-450F-81F2-5BA9417D85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3415657"/>
              </p:ext>
            </p:extLst>
          </p:nvPr>
        </p:nvGraphicFramePr>
        <p:xfrm>
          <a:off x="794792" y="782851"/>
          <a:ext cx="9307015" cy="60751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13932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8E79C6B0-AA2B-4931-B30A-CC7F44A04B45}"/>
              </a:ext>
            </a:extLst>
          </p:cNvPr>
          <p:cNvSpPr txBox="1"/>
          <p:nvPr/>
        </p:nvSpPr>
        <p:spPr>
          <a:xfrm>
            <a:off x="2519363" y="316468"/>
            <a:ext cx="614362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4000" dirty="0">
                <a:latin typeface="Baskerville Old Face" panose="02020602080505020303" pitchFamily="18" charset="0"/>
              </a:rPr>
              <a:t>Total VA marknad i Finland</a:t>
            </a:r>
            <a:br>
              <a:rPr lang="sv-SE" dirty="0">
                <a:latin typeface="Baskerville Old Face" panose="02020602080505020303" pitchFamily="18" charset="0"/>
              </a:rPr>
            </a:br>
            <a:r>
              <a:rPr lang="sv-SE" sz="3000" dirty="0">
                <a:latin typeface="Baskerville Old Face" panose="02020602080505020303" pitchFamily="18" charset="0"/>
              </a:rPr>
              <a:t>- försäljning per månad (</a:t>
            </a:r>
            <a:r>
              <a:rPr lang="sv-SE" sz="3000" dirty="0" err="1">
                <a:latin typeface="Baskerville Old Face" panose="02020602080505020303" pitchFamily="18" charset="0"/>
              </a:rPr>
              <a:t>units</a:t>
            </a:r>
            <a:r>
              <a:rPr lang="sv-SE" sz="3000" dirty="0">
                <a:latin typeface="Baskerville Old Face" panose="02020602080505020303" pitchFamily="18" charset="0"/>
              </a:rPr>
              <a:t>)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2DB37EAD-649E-460B-8DB2-536D10FAF8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073585"/>
              </p:ext>
            </p:extLst>
          </p:nvPr>
        </p:nvGraphicFramePr>
        <p:xfrm>
          <a:off x="1175203" y="481818"/>
          <a:ext cx="9289143" cy="60597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410163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8E79C6B0-AA2B-4931-B30A-CC7F44A04B45}"/>
              </a:ext>
            </a:extLst>
          </p:cNvPr>
          <p:cNvSpPr txBox="1"/>
          <p:nvPr/>
        </p:nvSpPr>
        <p:spPr>
          <a:xfrm>
            <a:off x="2519363" y="316468"/>
            <a:ext cx="614362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4000" dirty="0">
                <a:latin typeface="Baskerville Old Face" panose="02020602080505020303" pitchFamily="18" charset="0"/>
              </a:rPr>
              <a:t>VA marknaden i Finland</a:t>
            </a:r>
            <a:br>
              <a:rPr lang="sv-SE" dirty="0">
                <a:latin typeface="Baskerville Old Face" panose="02020602080505020303" pitchFamily="18" charset="0"/>
              </a:rPr>
            </a:br>
            <a:r>
              <a:rPr lang="sv-SE" sz="3000" dirty="0">
                <a:latin typeface="Baskerville Old Face" panose="02020602080505020303" pitchFamily="18" charset="0"/>
              </a:rPr>
              <a:t>- försäljning per månad (</a:t>
            </a:r>
            <a:r>
              <a:rPr lang="sv-SE" sz="3000" dirty="0" err="1">
                <a:latin typeface="Baskerville Old Face" panose="02020602080505020303" pitchFamily="18" charset="0"/>
              </a:rPr>
              <a:t>units</a:t>
            </a:r>
            <a:r>
              <a:rPr lang="sv-SE" sz="3000" dirty="0">
                <a:latin typeface="Baskerville Old Face" panose="02020602080505020303" pitchFamily="18" charset="0"/>
              </a:rPr>
              <a:t>)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3E03E674-60DF-46AD-8CD9-E403B31B18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7660356"/>
              </p:ext>
            </p:extLst>
          </p:nvPr>
        </p:nvGraphicFramePr>
        <p:xfrm>
          <a:off x="1451429" y="876299"/>
          <a:ext cx="8997496" cy="55825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083449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8E79C6B0-AA2B-4931-B30A-CC7F44A04B45}"/>
              </a:ext>
            </a:extLst>
          </p:cNvPr>
          <p:cNvSpPr txBox="1"/>
          <p:nvPr/>
        </p:nvSpPr>
        <p:spPr>
          <a:xfrm>
            <a:off x="2519363" y="316468"/>
            <a:ext cx="614362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4000" dirty="0">
                <a:latin typeface="Baskerville Old Face" panose="02020602080505020303" pitchFamily="18" charset="0"/>
              </a:rPr>
              <a:t>VA marknaden i Finland</a:t>
            </a:r>
            <a:br>
              <a:rPr lang="sv-SE" dirty="0">
                <a:latin typeface="Baskerville Old Face" panose="02020602080505020303" pitchFamily="18" charset="0"/>
              </a:rPr>
            </a:br>
            <a:r>
              <a:rPr lang="sv-SE" sz="3000" dirty="0">
                <a:latin typeface="Baskerville Old Face" panose="02020602080505020303" pitchFamily="18" charset="0"/>
              </a:rPr>
              <a:t>- försäljning per månad (</a:t>
            </a:r>
            <a:r>
              <a:rPr lang="sv-SE" sz="3000" dirty="0" err="1">
                <a:latin typeface="Baskerville Old Face" panose="02020602080505020303" pitchFamily="18" charset="0"/>
              </a:rPr>
              <a:t>units</a:t>
            </a:r>
            <a:r>
              <a:rPr lang="sv-SE" sz="3000" dirty="0">
                <a:latin typeface="Baskerville Old Face" panose="02020602080505020303" pitchFamily="18" charset="0"/>
              </a:rPr>
              <a:t>)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3E03E674-60DF-46AD-8CD9-E403B31B18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1334227"/>
              </p:ext>
            </p:extLst>
          </p:nvPr>
        </p:nvGraphicFramePr>
        <p:xfrm>
          <a:off x="1070428" y="656318"/>
          <a:ext cx="9289143" cy="60597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6" name="Grupp 5">
            <a:extLst>
              <a:ext uri="{FF2B5EF4-FFF2-40B4-BE49-F238E27FC236}">
                <a16:creationId xmlns:a16="http://schemas.microsoft.com/office/drawing/2014/main" id="{27473C3C-A78D-436D-804F-7B7AA3484B8C}"/>
              </a:ext>
            </a:extLst>
          </p:cNvPr>
          <p:cNvGrpSpPr/>
          <p:nvPr/>
        </p:nvGrpSpPr>
        <p:grpSpPr>
          <a:xfrm rot="19588614">
            <a:off x="88654" y="506347"/>
            <a:ext cx="2505075" cy="1075544"/>
            <a:chOff x="257175" y="391425"/>
            <a:chExt cx="2505075" cy="1075544"/>
          </a:xfrm>
        </p:grpSpPr>
        <p:sp>
          <p:nvSpPr>
            <p:cNvPr id="8" name="Rektangel: rundade hörn 7">
              <a:extLst>
                <a:ext uri="{FF2B5EF4-FFF2-40B4-BE49-F238E27FC236}">
                  <a16:creationId xmlns:a16="http://schemas.microsoft.com/office/drawing/2014/main" id="{D3870F09-5BE8-4F9A-A940-D042A9DFE316}"/>
                </a:ext>
              </a:extLst>
            </p:cNvPr>
            <p:cNvSpPr/>
            <p:nvPr/>
          </p:nvSpPr>
          <p:spPr>
            <a:xfrm>
              <a:off x="257175" y="391425"/>
              <a:ext cx="2371725" cy="1075544"/>
            </a:xfrm>
            <a:prstGeom prst="roundRect">
              <a:avLst/>
            </a:prstGeom>
            <a:solidFill>
              <a:srgbClr val="FDFDFD"/>
            </a:solidFill>
            <a:ln w="38100">
              <a:solidFill>
                <a:srgbClr val="D73B5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pic>
          <p:nvPicPr>
            <p:cNvPr id="9" name="Bildobjekt 8">
              <a:extLst>
                <a:ext uri="{FF2B5EF4-FFF2-40B4-BE49-F238E27FC236}">
                  <a16:creationId xmlns:a16="http://schemas.microsoft.com/office/drawing/2014/main" id="{71AC04DB-E79A-4F53-9D98-F7934A648B4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32841" y="503194"/>
              <a:ext cx="723902" cy="757997"/>
            </a:xfrm>
            <a:prstGeom prst="rect">
              <a:avLst/>
            </a:prstGeom>
          </p:spPr>
        </p:pic>
        <p:sp>
          <p:nvSpPr>
            <p:cNvPr id="10" name="textruta 9">
              <a:extLst>
                <a:ext uri="{FF2B5EF4-FFF2-40B4-BE49-F238E27FC236}">
                  <a16:creationId xmlns:a16="http://schemas.microsoft.com/office/drawing/2014/main" id="{26BEA12C-8E04-4670-A7B5-230D761FA6ED}"/>
                </a:ext>
              </a:extLst>
            </p:cNvPr>
            <p:cNvSpPr txBox="1"/>
            <p:nvPr/>
          </p:nvSpPr>
          <p:spPr>
            <a:xfrm>
              <a:off x="914400" y="451305"/>
              <a:ext cx="1847850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2500" dirty="0">
                  <a:solidFill>
                    <a:srgbClr val="C21933"/>
                  </a:solidFill>
                  <a:latin typeface="Script MT Bold" panose="03040602040607080904" pitchFamily="66" charset="0"/>
                </a:rPr>
                <a:t>Coronaåret</a:t>
              </a:r>
            </a:p>
            <a:p>
              <a:pPr algn="ctr"/>
              <a:r>
                <a:rPr lang="sv-SE" sz="2500" dirty="0">
                  <a:solidFill>
                    <a:srgbClr val="C21933"/>
                  </a:solidFill>
                  <a:latin typeface="Script MT Bold" panose="03040602040607080904" pitchFamily="66" charset="0"/>
                </a:rPr>
                <a:t>2020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325172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8E79C6B0-AA2B-4931-B30A-CC7F44A04B45}"/>
              </a:ext>
            </a:extLst>
          </p:cNvPr>
          <p:cNvSpPr txBox="1"/>
          <p:nvPr/>
        </p:nvSpPr>
        <p:spPr>
          <a:xfrm>
            <a:off x="2519363" y="316468"/>
            <a:ext cx="614362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4000" dirty="0" err="1">
                <a:latin typeface="Baskerville Old Face" panose="02020602080505020303" pitchFamily="18" charset="0"/>
              </a:rPr>
              <a:t>Blissel</a:t>
            </a:r>
            <a:r>
              <a:rPr lang="sv-SE" sz="4000" dirty="0">
                <a:latin typeface="Baskerville Old Face" panose="02020602080505020303" pitchFamily="18" charset="0"/>
              </a:rPr>
              <a:t> Finland</a:t>
            </a:r>
            <a:br>
              <a:rPr lang="sv-SE" dirty="0">
                <a:latin typeface="Baskerville Old Face" panose="02020602080505020303" pitchFamily="18" charset="0"/>
              </a:rPr>
            </a:br>
            <a:r>
              <a:rPr lang="sv-SE" sz="3000" dirty="0">
                <a:latin typeface="Baskerville Old Face" panose="02020602080505020303" pitchFamily="18" charset="0"/>
              </a:rPr>
              <a:t>- försäljning per månad (</a:t>
            </a:r>
            <a:r>
              <a:rPr lang="sv-SE" sz="3000" dirty="0" err="1">
                <a:latin typeface="Baskerville Old Face" panose="02020602080505020303" pitchFamily="18" charset="0"/>
              </a:rPr>
              <a:t>units</a:t>
            </a:r>
            <a:r>
              <a:rPr lang="sv-SE" sz="3000" dirty="0">
                <a:latin typeface="Baskerville Old Face" panose="02020602080505020303" pitchFamily="18" charset="0"/>
              </a:rPr>
              <a:t>)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5E8251F6-615C-4258-BB08-9C7D811566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9891556"/>
              </p:ext>
            </p:extLst>
          </p:nvPr>
        </p:nvGraphicFramePr>
        <p:xfrm>
          <a:off x="1166267" y="715275"/>
          <a:ext cx="9307015" cy="60751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993241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8E79C6B0-AA2B-4931-B30A-CC7F44A04B45}"/>
              </a:ext>
            </a:extLst>
          </p:cNvPr>
          <p:cNvSpPr txBox="1"/>
          <p:nvPr/>
        </p:nvSpPr>
        <p:spPr>
          <a:xfrm>
            <a:off x="2519363" y="316468"/>
            <a:ext cx="614362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4000" dirty="0" err="1">
                <a:latin typeface="Baskerville Old Face" panose="02020602080505020303" pitchFamily="18" charset="0"/>
              </a:rPr>
              <a:t>Blissel</a:t>
            </a:r>
            <a:r>
              <a:rPr lang="sv-SE" sz="4000" dirty="0">
                <a:latin typeface="Baskerville Old Face" panose="02020602080505020303" pitchFamily="18" charset="0"/>
              </a:rPr>
              <a:t> Finland</a:t>
            </a:r>
            <a:br>
              <a:rPr lang="sv-SE" dirty="0">
                <a:latin typeface="Baskerville Old Face" panose="02020602080505020303" pitchFamily="18" charset="0"/>
              </a:rPr>
            </a:br>
            <a:r>
              <a:rPr lang="sv-SE" sz="3000" dirty="0">
                <a:latin typeface="Baskerville Old Face" panose="02020602080505020303" pitchFamily="18" charset="0"/>
              </a:rPr>
              <a:t>- försäljning per månad (</a:t>
            </a:r>
            <a:r>
              <a:rPr lang="sv-SE" sz="3000" dirty="0" err="1">
                <a:latin typeface="Baskerville Old Face" panose="02020602080505020303" pitchFamily="18" charset="0"/>
              </a:rPr>
              <a:t>units</a:t>
            </a:r>
            <a:r>
              <a:rPr lang="sv-SE" sz="3000" dirty="0">
                <a:latin typeface="Baskerville Old Face" panose="02020602080505020303" pitchFamily="18" charset="0"/>
              </a:rPr>
              <a:t>)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5E8251F6-615C-4258-BB08-9C7D811566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399689"/>
              </p:ext>
            </p:extLst>
          </p:nvPr>
        </p:nvGraphicFramePr>
        <p:xfrm>
          <a:off x="1442492" y="391425"/>
          <a:ext cx="9307015" cy="60751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7" name="Grupp 6">
            <a:extLst>
              <a:ext uri="{FF2B5EF4-FFF2-40B4-BE49-F238E27FC236}">
                <a16:creationId xmlns:a16="http://schemas.microsoft.com/office/drawing/2014/main" id="{6E114463-C3B1-4548-8662-E4488B49D818}"/>
              </a:ext>
            </a:extLst>
          </p:cNvPr>
          <p:cNvGrpSpPr/>
          <p:nvPr/>
        </p:nvGrpSpPr>
        <p:grpSpPr>
          <a:xfrm rot="19588614">
            <a:off x="88654" y="506347"/>
            <a:ext cx="2505075" cy="1075544"/>
            <a:chOff x="257175" y="391425"/>
            <a:chExt cx="2505075" cy="1075544"/>
          </a:xfrm>
        </p:grpSpPr>
        <p:sp>
          <p:nvSpPr>
            <p:cNvPr id="8" name="Rektangel: rundade hörn 7">
              <a:extLst>
                <a:ext uri="{FF2B5EF4-FFF2-40B4-BE49-F238E27FC236}">
                  <a16:creationId xmlns:a16="http://schemas.microsoft.com/office/drawing/2014/main" id="{57FA8A3A-C3AC-40A4-92AA-7CE76AA8A1B1}"/>
                </a:ext>
              </a:extLst>
            </p:cNvPr>
            <p:cNvSpPr/>
            <p:nvPr/>
          </p:nvSpPr>
          <p:spPr>
            <a:xfrm>
              <a:off x="257175" y="391425"/>
              <a:ext cx="2371725" cy="1075544"/>
            </a:xfrm>
            <a:prstGeom prst="roundRect">
              <a:avLst/>
            </a:prstGeom>
            <a:solidFill>
              <a:srgbClr val="FDFDFD"/>
            </a:solidFill>
            <a:ln w="38100">
              <a:solidFill>
                <a:srgbClr val="D73B5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pic>
          <p:nvPicPr>
            <p:cNvPr id="9" name="Bildobjekt 8">
              <a:extLst>
                <a:ext uri="{FF2B5EF4-FFF2-40B4-BE49-F238E27FC236}">
                  <a16:creationId xmlns:a16="http://schemas.microsoft.com/office/drawing/2014/main" id="{1CC83261-5570-4B54-99C0-8A3AE364D70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32841" y="503194"/>
              <a:ext cx="723902" cy="757997"/>
            </a:xfrm>
            <a:prstGeom prst="rect">
              <a:avLst/>
            </a:prstGeom>
          </p:spPr>
        </p:pic>
        <p:sp>
          <p:nvSpPr>
            <p:cNvPr id="10" name="textruta 9">
              <a:extLst>
                <a:ext uri="{FF2B5EF4-FFF2-40B4-BE49-F238E27FC236}">
                  <a16:creationId xmlns:a16="http://schemas.microsoft.com/office/drawing/2014/main" id="{78468F5E-C092-4588-922D-25F0A8115F7E}"/>
                </a:ext>
              </a:extLst>
            </p:cNvPr>
            <p:cNvSpPr txBox="1"/>
            <p:nvPr/>
          </p:nvSpPr>
          <p:spPr>
            <a:xfrm>
              <a:off x="914400" y="451305"/>
              <a:ext cx="1847850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2500" dirty="0">
                  <a:solidFill>
                    <a:srgbClr val="C21933"/>
                  </a:solidFill>
                  <a:latin typeface="Script MT Bold" panose="03040602040607080904" pitchFamily="66" charset="0"/>
                </a:rPr>
                <a:t>Coronaåret</a:t>
              </a:r>
            </a:p>
            <a:p>
              <a:pPr algn="ctr"/>
              <a:r>
                <a:rPr lang="sv-SE" sz="2500" dirty="0">
                  <a:solidFill>
                    <a:srgbClr val="C21933"/>
                  </a:solidFill>
                  <a:latin typeface="Script MT Bold" panose="03040602040607080904" pitchFamily="66" charset="0"/>
                </a:rPr>
                <a:t>2020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77369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8A9FDEC0-0E94-455E-812D-529A67F84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1275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sv-SE" sz="4000" dirty="0">
                <a:latin typeface="Baskerville Old Face" panose="02020602080505020303" pitchFamily="18" charset="0"/>
              </a:rPr>
              <a:t>Försäljning vs Budget</a:t>
            </a:r>
          </a:p>
        </p:txBody>
      </p:sp>
      <p:graphicFrame>
        <p:nvGraphicFramePr>
          <p:cNvPr id="7" name="Tabell 6">
            <a:extLst>
              <a:ext uri="{FF2B5EF4-FFF2-40B4-BE49-F238E27FC236}">
                <a16:creationId xmlns:a16="http://schemas.microsoft.com/office/drawing/2014/main" id="{B2EF8879-08D6-4C36-B4DE-A33B01687E39}"/>
              </a:ext>
            </a:extLst>
          </p:cNvPr>
          <p:cNvGraphicFramePr>
            <a:graphicFrameLocks noGrp="1"/>
          </p:cNvGraphicFramePr>
          <p:nvPr/>
        </p:nvGraphicFramePr>
        <p:xfrm>
          <a:off x="1911349" y="1845469"/>
          <a:ext cx="8369302" cy="4311650"/>
        </p:xfrm>
        <a:graphic>
          <a:graphicData uri="http://schemas.openxmlformats.org/drawingml/2006/table">
            <a:tbl>
              <a:tblPr/>
              <a:tblGrid>
                <a:gridCol w="1056874">
                  <a:extLst>
                    <a:ext uri="{9D8B030D-6E8A-4147-A177-3AD203B41FA5}">
                      <a16:colId xmlns:a16="http://schemas.microsoft.com/office/drawing/2014/main" val="2637206777"/>
                    </a:ext>
                  </a:extLst>
                </a:gridCol>
                <a:gridCol w="609369">
                  <a:extLst>
                    <a:ext uri="{9D8B030D-6E8A-4147-A177-3AD203B41FA5}">
                      <a16:colId xmlns:a16="http://schemas.microsoft.com/office/drawing/2014/main" val="2677028202"/>
                    </a:ext>
                  </a:extLst>
                </a:gridCol>
                <a:gridCol w="609369">
                  <a:extLst>
                    <a:ext uri="{9D8B030D-6E8A-4147-A177-3AD203B41FA5}">
                      <a16:colId xmlns:a16="http://schemas.microsoft.com/office/drawing/2014/main" val="4291916852"/>
                    </a:ext>
                  </a:extLst>
                </a:gridCol>
                <a:gridCol w="609369">
                  <a:extLst>
                    <a:ext uri="{9D8B030D-6E8A-4147-A177-3AD203B41FA5}">
                      <a16:colId xmlns:a16="http://schemas.microsoft.com/office/drawing/2014/main" val="1637536803"/>
                    </a:ext>
                  </a:extLst>
                </a:gridCol>
                <a:gridCol w="609369">
                  <a:extLst>
                    <a:ext uri="{9D8B030D-6E8A-4147-A177-3AD203B41FA5}">
                      <a16:colId xmlns:a16="http://schemas.microsoft.com/office/drawing/2014/main" val="3916901518"/>
                    </a:ext>
                  </a:extLst>
                </a:gridCol>
                <a:gridCol w="609369">
                  <a:extLst>
                    <a:ext uri="{9D8B030D-6E8A-4147-A177-3AD203B41FA5}">
                      <a16:colId xmlns:a16="http://schemas.microsoft.com/office/drawing/2014/main" val="2387033517"/>
                    </a:ext>
                  </a:extLst>
                </a:gridCol>
                <a:gridCol w="609369">
                  <a:extLst>
                    <a:ext uri="{9D8B030D-6E8A-4147-A177-3AD203B41FA5}">
                      <a16:colId xmlns:a16="http://schemas.microsoft.com/office/drawing/2014/main" val="3812851094"/>
                    </a:ext>
                  </a:extLst>
                </a:gridCol>
                <a:gridCol w="609369">
                  <a:extLst>
                    <a:ext uri="{9D8B030D-6E8A-4147-A177-3AD203B41FA5}">
                      <a16:colId xmlns:a16="http://schemas.microsoft.com/office/drawing/2014/main" val="208633874"/>
                    </a:ext>
                  </a:extLst>
                </a:gridCol>
                <a:gridCol w="609369">
                  <a:extLst>
                    <a:ext uri="{9D8B030D-6E8A-4147-A177-3AD203B41FA5}">
                      <a16:colId xmlns:a16="http://schemas.microsoft.com/office/drawing/2014/main" val="1961987028"/>
                    </a:ext>
                  </a:extLst>
                </a:gridCol>
                <a:gridCol w="609369">
                  <a:extLst>
                    <a:ext uri="{9D8B030D-6E8A-4147-A177-3AD203B41FA5}">
                      <a16:colId xmlns:a16="http://schemas.microsoft.com/office/drawing/2014/main" val="623766701"/>
                    </a:ext>
                  </a:extLst>
                </a:gridCol>
                <a:gridCol w="609369">
                  <a:extLst>
                    <a:ext uri="{9D8B030D-6E8A-4147-A177-3AD203B41FA5}">
                      <a16:colId xmlns:a16="http://schemas.microsoft.com/office/drawing/2014/main" val="2753742972"/>
                    </a:ext>
                  </a:extLst>
                </a:gridCol>
                <a:gridCol w="609369">
                  <a:extLst>
                    <a:ext uri="{9D8B030D-6E8A-4147-A177-3AD203B41FA5}">
                      <a16:colId xmlns:a16="http://schemas.microsoft.com/office/drawing/2014/main" val="3330761957"/>
                    </a:ext>
                  </a:extLst>
                </a:gridCol>
                <a:gridCol w="609369">
                  <a:extLst>
                    <a:ext uri="{9D8B030D-6E8A-4147-A177-3AD203B41FA5}">
                      <a16:colId xmlns:a16="http://schemas.microsoft.com/office/drawing/2014/main" val="3662735972"/>
                    </a:ext>
                  </a:extLst>
                </a:gridCol>
              </a:tblGrid>
              <a:tr h="184150">
                <a:tc gridSpan="13">
                  <a:txBody>
                    <a:bodyPr/>
                    <a:lstStyle/>
                    <a:p>
                      <a:pPr algn="ctr" fontAlgn="b"/>
                      <a:r>
                        <a:rPr lang="sv-SE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Blissel Fi 2021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937366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Maj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Okt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76373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Försäljning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1125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6516323"/>
                  </a:ext>
                </a:extLst>
              </a:tr>
              <a:tr h="19685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Budget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1 000</a:t>
                      </a:r>
                    </a:p>
                  </a:txBody>
                  <a:tcPr marL="6350" marR="6350" marT="635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1 150</a:t>
                      </a:r>
                    </a:p>
                  </a:txBody>
                  <a:tcPr marL="6350" marR="6350" marT="635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1 300</a:t>
                      </a:r>
                    </a:p>
                  </a:txBody>
                  <a:tcPr marL="6350" marR="6350" marT="635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1 350</a:t>
                      </a:r>
                    </a:p>
                  </a:txBody>
                  <a:tcPr marL="6350" marR="6350" marT="635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1 450</a:t>
                      </a:r>
                    </a:p>
                  </a:txBody>
                  <a:tcPr marL="6350" marR="6350" marT="635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1 550</a:t>
                      </a:r>
                    </a:p>
                  </a:txBody>
                  <a:tcPr marL="6350" marR="6350" marT="635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1 350</a:t>
                      </a:r>
                    </a:p>
                  </a:txBody>
                  <a:tcPr marL="6350" marR="6350" marT="635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1 500</a:t>
                      </a:r>
                    </a:p>
                  </a:txBody>
                  <a:tcPr marL="6350" marR="6350" marT="635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1 600</a:t>
                      </a:r>
                    </a:p>
                  </a:txBody>
                  <a:tcPr marL="6350" marR="6350" marT="635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1 650</a:t>
                      </a:r>
                    </a:p>
                  </a:txBody>
                  <a:tcPr marL="6350" marR="6350" marT="635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1 650</a:t>
                      </a:r>
                    </a:p>
                  </a:txBody>
                  <a:tcPr marL="6350" marR="6350" marT="635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1 450</a:t>
                      </a:r>
                    </a:p>
                  </a:txBody>
                  <a:tcPr marL="6350" marR="6350" marT="635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787449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Fsg/Bgt MÅN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262465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Fsg/Bgt ACC.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427196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38711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9552605"/>
                  </a:ext>
                </a:extLst>
              </a:tr>
              <a:tr h="184150">
                <a:tc gridSpan="13">
                  <a:txBody>
                    <a:bodyPr/>
                    <a:lstStyle/>
                    <a:p>
                      <a:pPr algn="ctr" fontAlgn="b"/>
                      <a:r>
                        <a:rPr lang="sv-SE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Blissel Sverige 2021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581697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Maj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Okt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482636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Försäljning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2044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3768008"/>
                  </a:ext>
                </a:extLst>
              </a:tr>
              <a:tr h="19685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Budget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2 000</a:t>
                      </a:r>
                    </a:p>
                  </a:txBody>
                  <a:tcPr marL="6350" marR="6350" marT="635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2 100</a:t>
                      </a:r>
                    </a:p>
                  </a:txBody>
                  <a:tcPr marL="6350" marR="6350" marT="635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2 300</a:t>
                      </a:r>
                    </a:p>
                  </a:txBody>
                  <a:tcPr marL="6350" marR="6350" marT="635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2 300</a:t>
                      </a:r>
                    </a:p>
                  </a:txBody>
                  <a:tcPr marL="6350" marR="6350" marT="635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2 400</a:t>
                      </a:r>
                    </a:p>
                  </a:txBody>
                  <a:tcPr marL="6350" marR="6350" marT="635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2 500</a:t>
                      </a:r>
                    </a:p>
                  </a:txBody>
                  <a:tcPr marL="6350" marR="6350" marT="635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2 300</a:t>
                      </a:r>
                    </a:p>
                  </a:txBody>
                  <a:tcPr marL="6350" marR="6350" marT="635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2 500</a:t>
                      </a:r>
                    </a:p>
                  </a:txBody>
                  <a:tcPr marL="6350" marR="6350" marT="635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2 700</a:t>
                      </a:r>
                    </a:p>
                  </a:txBody>
                  <a:tcPr marL="6350" marR="6350" marT="635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2 700</a:t>
                      </a:r>
                    </a:p>
                  </a:txBody>
                  <a:tcPr marL="6350" marR="6350" marT="635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2 700</a:t>
                      </a:r>
                    </a:p>
                  </a:txBody>
                  <a:tcPr marL="6350" marR="6350" marT="635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2 500</a:t>
                      </a:r>
                    </a:p>
                  </a:txBody>
                  <a:tcPr marL="6350" marR="6350" marT="635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7995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Fsg/Bgt MÅN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687866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Fsg/Bgt ACC.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188848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596868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1553272"/>
                  </a:ext>
                </a:extLst>
              </a:tr>
              <a:tr h="184150">
                <a:tc gridSpan="13">
                  <a:txBody>
                    <a:bodyPr/>
                    <a:lstStyle/>
                    <a:p>
                      <a:pPr algn="ctr" fontAlgn="b"/>
                      <a:r>
                        <a:rPr lang="sv-SE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Gelisse Norge 2021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398235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Maj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Okt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97245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Försäljning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3665588"/>
                  </a:ext>
                </a:extLst>
              </a:tr>
              <a:tr h="19685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Budget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900</a:t>
                      </a:r>
                    </a:p>
                  </a:txBody>
                  <a:tcPr marL="6350" marR="6350" marT="635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1 000</a:t>
                      </a:r>
                    </a:p>
                  </a:txBody>
                  <a:tcPr marL="6350" marR="6350" marT="635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1 050</a:t>
                      </a:r>
                    </a:p>
                  </a:txBody>
                  <a:tcPr marL="6350" marR="6350" marT="635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1 050</a:t>
                      </a:r>
                    </a:p>
                  </a:txBody>
                  <a:tcPr marL="6350" marR="6350" marT="635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1 100</a:t>
                      </a:r>
                    </a:p>
                  </a:txBody>
                  <a:tcPr marL="6350" marR="6350" marT="635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1 100</a:t>
                      </a:r>
                    </a:p>
                  </a:txBody>
                  <a:tcPr marL="6350" marR="6350" marT="635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900</a:t>
                      </a:r>
                    </a:p>
                  </a:txBody>
                  <a:tcPr marL="6350" marR="6350" marT="635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1 050</a:t>
                      </a:r>
                    </a:p>
                  </a:txBody>
                  <a:tcPr marL="6350" marR="6350" marT="635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1 150</a:t>
                      </a:r>
                    </a:p>
                  </a:txBody>
                  <a:tcPr marL="6350" marR="6350" marT="635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1 200</a:t>
                      </a:r>
                    </a:p>
                  </a:txBody>
                  <a:tcPr marL="6350" marR="6350" marT="635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1 300</a:t>
                      </a:r>
                    </a:p>
                  </a:txBody>
                  <a:tcPr marL="6350" marR="6350" marT="635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1 200</a:t>
                      </a:r>
                    </a:p>
                  </a:txBody>
                  <a:tcPr marL="6350" marR="6350" marT="635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307587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Fsg/Bgt MÅN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509810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Fsg/Bgt ACC.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203227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63428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4418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8E79C6B0-AA2B-4931-B30A-CC7F44A04B45}"/>
              </a:ext>
            </a:extLst>
          </p:cNvPr>
          <p:cNvSpPr txBox="1"/>
          <p:nvPr/>
        </p:nvSpPr>
        <p:spPr>
          <a:xfrm>
            <a:off x="2519363" y="316468"/>
            <a:ext cx="6143624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4000" dirty="0" err="1">
                <a:latin typeface="Baskerville Old Face" panose="02020602080505020303" pitchFamily="18" charset="0"/>
              </a:rPr>
              <a:t>Blissel</a:t>
            </a:r>
            <a:r>
              <a:rPr lang="sv-SE" sz="4000" dirty="0">
                <a:latin typeface="Baskerville Old Face" panose="02020602080505020303" pitchFamily="18" charset="0"/>
              </a:rPr>
              <a:t> Finland</a:t>
            </a:r>
            <a:br>
              <a:rPr lang="sv-SE" dirty="0">
                <a:latin typeface="Baskerville Old Face" panose="02020602080505020303" pitchFamily="18" charset="0"/>
              </a:rPr>
            </a:br>
            <a:r>
              <a:rPr lang="sv-SE" sz="3000" dirty="0">
                <a:latin typeface="Baskerville Old Face" panose="02020602080505020303" pitchFamily="18" charset="0"/>
              </a:rPr>
              <a:t>- genomsnittlig försäljning per dag (</a:t>
            </a:r>
            <a:r>
              <a:rPr lang="sv-SE" sz="3000" dirty="0" err="1">
                <a:latin typeface="Baskerville Old Face" panose="02020602080505020303" pitchFamily="18" charset="0"/>
              </a:rPr>
              <a:t>units</a:t>
            </a:r>
            <a:r>
              <a:rPr lang="sv-SE" sz="3000" dirty="0">
                <a:latin typeface="Baskerville Old Face" panose="02020602080505020303" pitchFamily="18" charset="0"/>
              </a:rPr>
              <a:t>)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7E1F8328-4BE9-482D-98CD-7063186AAA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5342078"/>
              </p:ext>
            </p:extLst>
          </p:nvPr>
        </p:nvGraphicFramePr>
        <p:xfrm>
          <a:off x="937667" y="960783"/>
          <a:ext cx="9358858" cy="55807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801778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8E79C6B0-AA2B-4931-B30A-CC7F44A04B45}"/>
              </a:ext>
            </a:extLst>
          </p:cNvPr>
          <p:cNvSpPr txBox="1"/>
          <p:nvPr/>
        </p:nvSpPr>
        <p:spPr>
          <a:xfrm>
            <a:off x="2519362" y="316468"/>
            <a:ext cx="7462837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4000" dirty="0">
                <a:latin typeface="Baskerville Old Face" panose="02020602080505020303" pitchFamily="18" charset="0"/>
              </a:rPr>
              <a:t>Försäljning  lanseringsmånad</a:t>
            </a:r>
            <a:br>
              <a:rPr lang="sv-SE" dirty="0">
                <a:latin typeface="Baskerville Old Face" panose="02020602080505020303" pitchFamily="18" charset="0"/>
              </a:rPr>
            </a:br>
            <a:r>
              <a:rPr lang="sv-SE" sz="3000" dirty="0">
                <a:latin typeface="Baskerville Old Face" panose="02020602080505020303" pitchFamily="18" charset="0"/>
              </a:rPr>
              <a:t>- </a:t>
            </a:r>
            <a:r>
              <a:rPr lang="sv-SE" sz="3000" dirty="0" err="1">
                <a:latin typeface="Baskerville Old Face" panose="02020602080505020303" pitchFamily="18" charset="0"/>
              </a:rPr>
              <a:t>Blissel</a:t>
            </a:r>
            <a:r>
              <a:rPr lang="sv-SE" sz="3000" dirty="0">
                <a:latin typeface="Baskerville Old Face" panose="02020602080505020303" pitchFamily="18" charset="0"/>
              </a:rPr>
              <a:t> FI &amp; </a:t>
            </a:r>
            <a:r>
              <a:rPr lang="sv-SE" sz="3000" dirty="0" err="1">
                <a:latin typeface="Baskerville Old Face" panose="02020602080505020303" pitchFamily="18" charset="0"/>
              </a:rPr>
              <a:t>Gelisse</a:t>
            </a:r>
            <a:r>
              <a:rPr lang="sv-SE" sz="3000" dirty="0">
                <a:latin typeface="Baskerville Old Face" panose="02020602080505020303" pitchFamily="18" charset="0"/>
              </a:rPr>
              <a:t> NO (</a:t>
            </a:r>
            <a:r>
              <a:rPr lang="sv-SE" sz="3000" dirty="0" err="1">
                <a:latin typeface="Baskerville Old Face" panose="02020602080505020303" pitchFamily="18" charset="0"/>
              </a:rPr>
              <a:t>units</a:t>
            </a:r>
            <a:r>
              <a:rPr lang="sv-SE" sz="3000" dirty="0">
                <a:latin typeface="Baskerville Old Face" panose="02020602080505020303" pitchFamily="18" charset="0"/>
              </a:rPr>
              <a:t>)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BAEC61DD-0920-4244-91CE-004BBAB83F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7174647"/>
              </p:ext>
            </p:extLst>
          </p:nvPr>
        </p:nvGraphicFramePr>
        <p:xfrm>
          <a:off x="1442492" y="762000"/>
          <a:ext cx="9063583" cy="57045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ruta 1">
            <a:extLst>
              <a:ext uri="{FF2B5EF4-FFF2-40B4-BE49-F238E27FC236}">
                <a16:creationId xmlns:a16="http://schemas.microsoft.com/office/drawing/2014/main" id="{7907FCD4-A08C-487D-9885-BA0EC38E2033}"/>
              </a:ext>
            </a:extLst>
          </p:cNvPr>
          <p:cNvSpPr txBox="1"/>
          <p:nvPr/>
        </p:nvSpPr>
        <p:spPr>
          <a:xfrm>
            <a:off x="2692607" y="2856107"/>
            <a:ext cx="2044286" cy="440935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0" i="0" u="none" strike="noStrike" kern="0" cap="none" spc="0" normalizeH="0" baseline="0" noProof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Finland Apr 2019 - Jan 2021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0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Norway Jun 2018 - Mar 2020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1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42394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8E79C6B0-AA2B-4931-B30A-CC7F44A04B45}"/>
              </a:ext>
            </a:extLst>
          </p:cNvPr>
          <p:cNvSpPr txBox="1"/>
          <p:nvPr/>
        </p:nvSpPr>
        <p:spPr>
          <a:xfrm>
            <a:off x="2519363" y="316468"/>
            <a:ext cx="614362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4000" dirty="0" err="1">
                <a:latin typeface="Baskerville Old Face" panose="02020602080505020303" pitchFamily="18" charset="0"/>
              </a:rPr>
              <a:t>Blissel</a:t>
            </a:r>
            <a:r>
              <a:rPr lang="sv-SE" sz="4000" dirty="0">
                <a:latin typeface="Baskerville Old Face" panose="02020602080505020303" pitchFamily="18" charset="0"/>
              </a:rPr>
              <a:t> och Intrarosa Sverige</a:t>
            </a:r>
            <a:br>
              <a:rPr lang="sv-SE" dirty="0">
                <a:latin typeface="Baskerville Old Face" panose="02020602080505020303" pitchFamily="18" charset="0"/>
              </a:rPr>
            </a:br>
            <a:r>
              <a:rPr lang="sv-SE" sz="3000" dirty="0">
                <a:latin typeface="Baskerville Old Face" panose="02020602080505020303" pitchFamily="18" charset="0"/>
              </a:rPr>
              <a:t>- försäljning per månad (</a:t>
            </a:r>
            <a:r>
              <a:rPr lang="sv-SE" sz="3000" dirty="0" err="1">
                <a:latin typeface="Baskerville Old Face" panose="02020602080505020303" pitchFamily="18" charset="0"/>
              </a:rPr>
              <a:t>units</a:t>
            </a:r>
            <a:r>
              <a:rPr lang="sv-SE" sz="3000" dirty="0">
                <a:latin typeface="Baskerville Old Face" panose="02020602080505020303" pitchFamily="18" charset="0"/>
              </a:rPr>
              <a:t>)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C5914C58-F243-45A0-8FBF-65C29E3149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9750687"/>
              </p:ext>
            </p:extLst>
          </p:nvPr>
        </p:nvGraphicFramePr>
        <p:xfrm>
          <a:off x="1240366" y="396875"/>
          <a:ext cx="9292167" cy="6064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643742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8E79C6B0-AA2B-4931-B30A-CC7F44A04B45}"/>
              </a:ext>
            </a:extLst>
          </p:cNvPr>
          <p:cNvSpPr txBox="1"/>
          <p:nvPr/>
        </p:nvSpPr>
        <p:spPr>
          <a:xfrm>
            <a:off x="2519363" y="316468"/>
            <a:ext cx="614362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4000" dirty="0" err="1">
                <a:latin typeface="Baskerville Old Face" panose="02020602080505020303" pitchFamily="18" charset="0"/>
              </a:rPr>
              <a:t>Blissel</a:t>
            </a:r>
            <a:r>
              <a:rPr lang="sv-SE" sz="4000" dirty="0">
                <a:latin typeface="Baskerville Old Face" panose="02020602080505020303" pitchFamily="18" charset="0"/>
              </a:rPr>
              <a:t> och Intrarosa Norge</a:t>
            </a:r>
            <a:br>
              <a:rPr lang="sv-SE" dirty="0">
                <a:latin typeface="Baskerville Old Face" panose="02020602080505020303" pitchFamily="18" charset="0"/>
              </a:rPr>
            </a:br>
            <a:r>
              <a:rPr lang="sv-SE" sz="3000" dirty="0">
                <a:latin typeface="Baskerville Old Face" panose="02020602080505020303" pitchFamily="18" charset="0"/>
              </a:rPr>
              <a:t>- försäljning per månad (</a:t>
            </a:r>
            <a:r>
              <a:rPr lang="sv-SE" sz="3000" dirty="0" err="1">
                <a:latin typeface="Baskerville Old Face" panose="02020602080505020303" pitchFamily="18" charset="0"/>
              </a:rPr>
              <a:t>units</a:t>
            </a:r>
            <a:r>
              <a:rPr lang="sv-SE" sz="3000" dirty="0">
                <a:latin typeface="Baskerville Old Face" panose="02020602080505020303" pitchFamily="18" charset="0"/>
              </a:rPr>
              <a:t>)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2013982B-6662-4B77-BBB5-A74F6D0B69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1819996"/>
              </p:ext>
            </p:extLst>
          </p:nvPr>
        </p:nvGraphicFramePr>
        <p:xfrm>
          <a:off x="1442493" y="600075"/>
          <a:ext cx="8977858" cy="58664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192394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8E79C6B0-AA2B-4931-B30A-CC7F44A04B45}"/>
              </a:ext>
            </a:extLst>
          </p:cNvPr>
          <p:cNvSpPr txBox="1"/>
          <p:nvPr/>
        </p:nvSpPr>
        <p:spPr>
          <a:xfrm>
            <a:off x="2519363" y="316468"/>
            <a:ext cx="614362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4000" dirty="0" err="1">
                <a:latin typeface="Baskerville Old Face" panose="02020602080505020303" pitchFamily="18" charset="0"/>
              </a:rPr>
              <a:t>Blissel</a:t>
            </a:r>
            <a:r>
              <a:rPr lang="sv-SE" sz="4000" dirty="0">
                <a:latin typeface="Baskerville Old Face" panose="02020602080505020303" pitchFamily="18" charset="0"/>
              </a:rPr>
              <a:t> och Intrarosa Finland</a:t>
            </a:r>
            <a:br>
              <a:rPr lang="sv-SE" dirty="0">
                <a:latin typeface="Baskerville Old Face" panose="02020602080505020303" pitchFamily="18" charset="0"/>
              </a:rPr>
            </a:br>
            <a:r>
              <a:rPr lang="sv-SE" sz="3000" dirty="0">
                <a:latin typeface="Baskerville Old Face" panose="02020602080505020303" pitchFamily="18" charset="0"/>
              </a:rPr>
              <a:t>- försäljning per månad (</a:t>
            </a:r>
            <a:r>
              <a:rPr lang="sv-SE" sz="3000" dirty="0" err="1">
                <a:latin typeface="Baskerville Old Face" panose="02020602080505020303" pitchFamily="18" charset="0"/>
              </a:rPr>
              <a:t>units</a:t>
            </a:r>
            <a:r>
              <a:rPr lang="sv-SE" sz="3000" dirty="0">
                <a:latin typeface="Baskerville Old Face" panose="02020602080505020303" pitchFamily="18" charset="0"/>
              </a:rPr>
              <a:t>)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385E52A0-61EB-41F6-BF3E-DAE1460238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1428341"/>
              </p:ext>
            </p:extLst>
          </p:nvPr>
        </p:nvGraphicFramePr>
        <p:xfrm>
          <a:off x="1071017" y="466383"/>
          <a:ext cx="9307015" cy="60751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34150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8E79C6B0-AA2B-4931-B30A-CC7F44A04B45}"/>
              </a:ext>
            </a:extLst>
          </p:cNvPr>
          <p:cNvSpPr txBox="1"/>
          <p:nvPr/>
        </p:nvSpPr>
        <p:spPr>
          <a:xfrm>
            <a:off x="2519363" y="316468"/>
            <a:ext cx="614362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4000">
                <a:latin typeface="Baskerville Old Face" panose="02020602080505020303" pitchFamily="18" charset="0"/>
              </a:rPr>
              <a:t>Total VA marknad i Sverige</a:t>
            </a:r>
            <a:br>
              <a:rPr lang="sv-SE">
                <a:latin typeface="Baskerville Old Face" panose="02020602080505020303" pitchFamily="18" charset="0"/>
              </a:rPr>
            </a:br>
            <a:r>
              <a:rPr lang="sv-SE" sz="3000">
                <a:latin typeface="Baskerville Old Face" panose="02020602080505020303" pitchFamily="18" charset="0"/>
              </a:rPr>
              <a:t>- försäljning per månad (units)</a:t>
            </a:r>
            <a:endParaRPr lang="sv-SE" sz="3000" dirty="0">
              <a:latin typeface="Baskerville Old Face" panose="02020602080505020303" pitchFamily="18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59E99B74-F426-4A24-B92A-B27881C9D0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29760"/>
              </p:ext>
            </p:extLst>
          </p:nvPr>
        </p:nvGraphicFramePr>
        <p:xfrm>
          <a:off x="1166268" y="894108"/>
          <a:ext cx="8882607" cy="5647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92632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8E79C6B0-AA2B-4931-B30A-CC7F44A04B45}"/>
              </a:ext>
            </a:extLst>
          </p:cNvPr>
          <p:cNvSpPr txBox="1"/>
          <p:nvPr/>
        </p:nvSpPr>
        <p:spPr>
          <a:xfrm>
            <a:off x="2519363" y="316468"/>
            <a:ext cx="614362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4000" dirty="0">
                <a:latin typeface="Baskerville Old Face" panose="02020602080505020303" pitchFamily="18" charset="0"/>
              </a:rPr>
              <a:t>VA marknaden i Sverige</a:t>
            </a:r>
            <a:br>
              <a:rPr lang="sv-SE" dirty="0">
                <a:latin typeface="Baskerville Old Face" panose="02020602080505020303" pitchFamily="18" charset="0"/>
              </a:rPr>
            </a:br>
            <a:r>
              <a:rPr lang="sv-SE" sz="3000" dirty="0">
                <a:latin typeface="Baskerville Old Face" panose="02020602080505020303" pitchFamily="18" charset="0"/>
              </a:rPr>
              <a:t>- försäljning per månad (</a:t>
            </a:r>
            <a:r>
              <a:rPr lang="sv-SE" sz="3000" dirty="0" err="1">
                <a:latin typeface="Baskerville Old Face" panose="02020602080505020303" pitchFamily="18" charset="0"/>
              </a:rPr>
              <a:t>units</a:t>
            </a:r>
            <a:r>
              <a:rPr lang="sv-SE" sz="3000" dirty="0">
                <a:latin typeface="Baskerville Old Face" panose="02020602080505020303" pitchFamily="18" charset="0"/>
              </a:rPr>
              <a:t>)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3734C0A-E836-46FA-9192-2B58852360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2436199"/>
              </p:ext>
            </p:extLst>
          </p:nvPr>
        </p:nvGraphicFramePr>
        <p:xfrm>
          <a:off x="1118642" y="657225"/>
          <a:ext cx="8911183" cy="57617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92712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3734C0A-E836-46FA-9192-2B5885236041}"/>
              </a:ext>
            </a:extLst>
          </p:cNvPr>
          <p:cNvGraphicFramePr>
            <a:graphicFrameLocks noGrp="1"/>
          </p:cNvGraphicFramePr>
          <p:nvPr/>
        </p:nvGraphicFramePr>
        <p:xfrm>
          <a:off x="1442492" y="391425"/>
          <a:ext cx="9307015" cy="60751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ruta 4">
            <a:extLst>
              <a:ext uri="{FF2B5EF4-FFF2-40B4-BE49-F238E27FC236}">
                <a16:creationId xmlns:a16="http://schemas.microsoft.com/office/drawing/2014/main" id="{34597DE1-6DD7-495B-B11A-66DDEDA6AF4D}"/>
              </a:ext>
            </a:extLst>
          </p:cNvPr>
          <p:cNvSpPr txBox="1"/>
          <p:nvPr/>
        </p:nvSpPr>
        <p:spPr>
          <a:xfrm>
            <a:off x="2881313" y="297418"/>
            <a:ext cx="614362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4000" dirty="0">
                <a:latin typeface="Baskerville Old Face" panose="02020602080505020303" pitchFamily="18" charset="0"/>
              </a:rPr>
              <a:t>VA marknaden i Sverige</a:t>
            </a:r>
            <a:br>
              <a:rPr lang="sv-SE" dirty="0">
                <a:latin typeface="Baskerville Old Face" panose="02020602080505020303" pitchFamily="18" charset="0"/>
              </a:rPr>
            </a:br>
            <a:r>
              <a:rPr lang="sv-SE" sz="3000" dirty="0">
                <a:latin typeface="Baskerville Old Face" panose="02020602080505020303" pitchFamily="18" charset="0"/>
              </a:rPr>
              <a:t>- försäljning per månad (</a:t>
            </a:r>
            <a:r>
              <a:rPr lang="sv-SE" sz="3000" dirty="0" err="1">
                <a:latin typeface="Baskerville Old Face" panose="02020602080505020303" pitchFamily="18" charset="0"/>
              </a:rPr>
              <a:t>units</a:t>
            </a:r>
            <a:r>
              <a:rPr lang="sv-SE" sz="3000" dirty="0">
                <a:latin typeface="Baskerville Old Face" panose="02020602080505020303" pitchFamily="18" charset="0"/>
              </a:rPr>
              <a:t>)</a:t>
            </a:r>
          </a:p>
        </p:txBody>
      </p:sp>
      <p:grpSp>
        <p:nvGrpSpPr>
          <p:cNvPr id="10" name="Grupp 9">
            <a:extLst>
              <a:ext uri="{FF2B5EF4-FFF2-40B4-BE49-F238E27FC236}">
                <a16:creationId xmlns:a16="http://schemas.microsoft.com/office/drawing/2014/main" id="{CE8D79F4-FB7E-4C1F-920F-AB57B83ABD3E}"/>
              </a:ext>
            </a:extLst>
          </p:cNvPr>
          <p:cNvGrpSpPr/>
          <p:nvPr/>
        </p:nvGrpSpPr>
        <p:grpSpPr>
          <a:xfrm rot="19588614">
            <a:off x="88654" y="506347"/>
            <a:ext cx="2505075" cy="1075544"/>
            <a:chOff x="257175" y="391425"/>
            <a:chExt cx="2505075" cy="1075544"/>
          </a:xfrm>
        </p:grpSpPr>
        <p:sp>
          <p:nvSpPr>
            <p:cNvPr id="8" name="Rektangel: rundade hörn 7">
              <a:extLst>
                <a:ext uri="{FF2B5EF4-FFF2-40B4-BE49-F238E27FC236}">
                  <a16:creationId xmlns:a16="http://schemas.microsoft.com/office/drawing/2014/main" id="{466CF820-609E-46A0-A353-FB5932FBB275}"/>
                </a:ext>
              </a:extLst>
            </p:cNvPr>
            <p:cNvSpPr/>
            <p:nvPr/>
          </p:nvSpPr>
          <p:spPr>
            <a:xfrm>
              <a:off x="257175" y="391425"/>
              <a:ext cx="2371725" cy="1075544"/>
            </a:xfrm>
            <a:prstGeom prst="roundRect">
              <a:avLst/>
            </a:prstGeom>
            <a:solidFill>
              <a:srgbClr val="FDFDFD"/>
            </a:solidFill>
            <a:ln w="38100">
              <a:solidFill>
                <a:srgbClr val="D73B5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pic>
          <p:nvPicPr>
            <p:cNvPr id="7" name="Bildobjekt 6">
              <a:extLst>
                <a:ext uri="{FF2B5EF4-FFF2-40B4-BE49-F238E27FC236}">
                  <a16:creationId xmlns:a16="http://schemas.microsoft.com/office/drawing/2014/main" id="{A528008D-AE9D-43F9-8111-49E0C00E2E6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32841" y="503194"/>
              <a:ext cx="723902" cy="757997"/>
            </a:xfrm>
            <a:prstGeom prst="rect">
              <a:avLst/>
            </a:prstGeom>
          </p:spPr>
        </p:pic>
        <p:sp>
          <p:nvSpPr>
            <p:cNvPr id="9" name="textruta 8">
              <a:extLst>
                <a:ext uri="{FF2B5EF4-FFF2-40B4-BE49-F238E27FC236}">
                  <a16:creationId xmlns:a16="http://schemas.microsoft.com/office/drawing/2014/main" id="{678AE54A-0ACD-4608-99AA-CEDE85F5B2A3}"/>
                </a:ext>
              </a:extLst>
            </p:cNvPr>
            <p:cNvSpPr txBox="1"/>
            <p:nvPr/>
          </p:nvSpPr>
          <p:spPr>
            <a:xfrm>
              <a:off x="914400" y="451305"/>
              <a:ext cx="1847850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2500" dirty="0">
                  <a:solidFill>
                    <a:srgbClr val="C21933"/>
                  </a:solidFill>
                  <a:latin typeface="Script MT Bold" panose="03040602040607080904" pitchFamily="66" charset="0"/>
                </a:rPr>
                <a:t>Coronaåret</a:t>
              </a:r>
            </a:p>
            <a:p>
              <a:pPr algn="ctr"/>
              <a:r>
                <a:rPr lang="sv-SE" sz="2500" dirty="0">
                  <a:solidFill>
                    <a:srgbClr val="C21933"/>
                  </a:solidFill>
                  <a:latin typeface="Script MT Bold" panose="03040602040607080904" pitchFamily="66" charset="0"/>
                </a:rPr>
                <a:t>2020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32885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8E79C6B0-AA2B-4931-B30A-CC7F44A04B45}"/>
              </a:ext>
            </a:extLst>
          </p:cNvPr>
          <p:cNvSpPr txBox="1"/>
          <p:nvPr/>
        </p:nvSpPr>
        <p:spPr>
          <a:xfrm>
            <a:off x="2519363" y="316468"/>
            <a:ext cx="614362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4000" dirty="0" err="1">
                <a:latin typeface="Baskerville Old Face" panose="02020602080505020303" pitchFamily="18" charset="0"/>
              </a:rPr>
              <a:t>Blissel</a:t>
            </a:r>
            <a:r>
              <a:rPr lang="sv-SE" sz="4000" dirty="0">
                <a:latin typeface="Baskerville Old Face" panose="02020602080505020303" pitchFamily="18" charset="0"/>
              </a:rPr>
              <a:t> Sverige</a:t>
            </a:r>
            <a:br>
              <a:rPr lang="sv-SE" dirty="0">
                <a:latin typeface="Baskerville Old Face" panose="02020602080505020303" pitchFamily="18" charset="0"/>
              </a:rPr>
            </a:br>
            <a:r>
              <a:rPr lang="sv-SE" sz="3000" dirty="0">
                <a:latin typeface="Baskerville Old Face" panose="02020602080505020303" pitchFamily="18" charset="0"/>
              </a:rPr>
              <a:t>- försäljning per månad (</a:t>
            </a:r>
            <a:r>
              <a:rPr lang="sv-SE" sz="3000" dirty="0" err="1">
                <a:latin typeface="Baskerville Old Face" panose="02020602080505020303" pitchFamily="18" charset="0"/>
              </a:rPr>
              <a:t>units</a:t>
            </a:r>
            <a:r>
              <a:rPr lang="sv-SE" sz="3000" dirty="0">
                <a:latin typeface="Baskerville Old Face" panose="02020602080505020303" pitchFamily="18" charset="0"/>
              </a:rPr>
              <a:t>)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64FDD6E5-3BDB-4172-AF8E-DEFD9EBBFC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709439"/>
              </p:ext>
            </p:extLst>
          </p:nvPr>
        </p:nvGraphicFramePr>
        <p:xfrm>
          <a:off x="1232942" y="903633"/>
          <a:ext cx="9063583" cy="56378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97899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8E79C6B0-AA2B-4931-B30A-CC7F44A04B45}"/>
              </a:ext>
            </a:extLst>
          </p:cNvPr>
          <p:cNvSpPr txBox="1"/>
          <p:nvPr/>
        </p:nvSpPr>
        <p:spPr>
          <a:xfrm>
            <a:off x="2519363" y="316468"/>
            <a:ext cx="614362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4000" dirty="0" err="1">
                <a:latin typeface="Baskerville Old Face" panose="02020602080505020303" pitchFamily="18" charset="0"/>
              </a:rPr>
              <a:t>Blissel</a:t>
            </a:r>
            <a:r>
              <a:rPr lang="sv-SE" sz="4000" dirty="0">
                <a:latin typeface="Baskerville Old Face" panose="02020602080505020303" pitchFamily="18" charset="0"/>
              </a:rPr>
              <a:t> Sverige</a:t>
            </a:r>
            <a:br>
              <a:rPr lang="sv-SE" dirty="0">
                <a:latin typeface="Baskerville Old Face" panose="02020602080505020303" pitchFamily="18" charset="0"/>
              </a:rPr>
            </a:br>
            <a:r>
              <a:rPr lang="sv-SE" sz="3000" dirty="0">
                <a:latin typeface="Baskerville Old Face" panose="02020602080505020303" pitchFamily="18" charset="0"/>
              </a:rPr>
              <a:t>- försäljning per månad (</a:t>
            </a:r>
            <a:r>
              <a:rPr lang="sv-SE" sz="3000" dirty="0" err="1">
                <a:latin typeface="Baskerville Old Face" panose="02020602080505020303" pitchFamily="18" charset="0"/>
              </a:rPr>
              <a:t>units</a:t>
            </a:r>
            <a:r>
              <a:rPr lang="sv-SE" sz="3000" dirty="0">
                <a:latin typeface="Baskerville Old Face" panose="02020602080505020303" pitchFamily="18" charset="0"/>
              </a:rPr>
              <a:t>)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4FDD6E5-3BDB-4172-AF8E-DEFD9EBBFC6A}"/>
              </a:ext>
            </a:extLst>
          </p:cNvPr>
          <p:cNvGraphicFramePr>
            <a:graphicFrameLocks noGrp="1"/>
          </p:cNvGraphicFramePr>
          <p:nvPr/>
        </p:nvGraphicFramePr>
        <p:xfrm>
          <a:off x="1442492" y="391425"/>
          <a:ext cx="9307015" cy="60751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7" name="Grupp 6">
            <a:extLst>
              <a:ext uri="{FF2B5EF4-FFF2-40B4-BE49-F238E27FC236}">
                <a16:creationId xmlns:a16="http://schemas.microsoft.com/office/drawing/2014/main" id="{566C8B49-42DE-452F-A5EC-8F6FA39D62AC}"/>
              </a:ext>
            </a:extLst>
          </p:cNvPr>
          <p:cNvGrpSpPr/>
          <p:nvPr/>
        </p:nvGrpSpPr>
        <p:grpSpPr>
          <a:xfrm rot="19588614">
            <a:off x="88654" y="506347"/>
            <a:ext cx="2505075" cy="1075544"/>
            <a:chOff x="257175" y="391425"/>
            <a:chExt cx="2505075" cy="1075544"/>
          </a:xfrm>
        </p:grpSpPr>
        <p:sp>
          <p:nvSpPr>
            <p:cNvPr id="8" name="Rektangel: rundade hörn 7">
              <a:extLst>
                <a:ext uri="{FF2B5EF4-FFF2-40B4-BE49-F238E27FC236}">
                  <a16:creationId xmlns:a16="http://schemas.microsoft.com/office/drawing/2014/main" id="{96B3F49A-8643-476F-858B-6B429799B0DA}"/>
                </a:ext>
              </a:extLst>
            </p:cNvPr>
            <p:cNvSpPr/>
            <p:nvPr/>
          </p:nvSpPr>
          <p:spPr>
            <a:xfrm>
              <a:off x="257175" y="391425"/>
              <a:ext cx="2371725" cy="1075544"/>
            </a:xfrm>
            <a:prstGeom prst="roundRect">
              <a:avLst/>
            </a:prstGeom>
            <a:solidFill>
              <a:srgbClr val="FDFDFD"/>
            </a:solidFill>
            <a:ln w="38100">
              <a:solidFill>
                <a:srgbClr val="D73B5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pic>
          <p:nvPicPr>
            <p:cNvPr id="9" name="Bildobjekt 8">
              <a:extLst>
                <a:ext uri="{FF2B5EF4-FFF2-40B4-BE49-F238E27FC236}">
                  <a16:creationId xmlns:a16="http://schemas.microsoft.com/office/drawing/2014/main" id="{76D55C75-3ECB-4EB3-BDE4-A43401703E2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32841" y="503194"/>
              <a:ext cx="723902" cy="757997"/>
            </a:xfrm>
            <a:prstGeom prst="rect">
              <a:avLst/>
            </a:prstGeom>
          </p:spPr>
        </p:pic>
        <p:sp>
          <p:nvSpPr>
            <p:cNvPr id="10" name="textruta 9">
              <a:extLst>
                <a:ext uri="{FF2B5EF4-FFF2-40B4-BE49-F238E27FC236}">
                  <a16:creationId xmlns:a16="http://schemas.microsoft.com/office/drawing/2014/main" id="{8D74D369-BDDE-4108-9189-5E9B6E0A662F}"/>
                </a:ext>
              </a:extLst>
            </p:cNvPr>
            <p:cNvSpPr txBox="1"/>
            <p:nvPr/>
          </p:nvSpPr>
          <p:spPr>
            <a:xfrm>
              <a:off x="914400" y="451305"/>
              <a:ext cx="1847850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2500" dirty="0">
                  <a:solidFill>
                    <a:srgbClr val="C21933"/>
                  </a:solidFill>
                  <a:latin typeface="Script MT Bold" panose="03040602040607080904" pitchFamily="66" charset="0"/>
                </a:rPr>
                <a:t>Coronaåret</a:t>
              </a:r>
            </a:p>
            <a:p>
              <a:pPr algn="ctr"/>
              <a:r>
                <a:rPr lang="sv-SE" sz="2500" dirty="0">
                  <a:solidFill>
                    <a:srgbClr val="C21933"/>
                  </a:solidFill>
                  <a:latin typeface="Script MT Bold" panose="03040602040607080904" pitchFamily="66" charset="0"/>
                </a:rPr>
                <a:t>2020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056136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8E79C6B0-AA2B-4931-B30A-CC7F44A04B45}"/>
              </a:ext>
            </a:extLst>
          </p:cNvPr>
          <p:cNvSpPr txBox="1"/>
          <p:nvPr/>
        </p:nvSpPr>
        <p:spPr>
          <a:xfrm>
            <a:off x="2519363" y="316468"/>
            <a:ext cx="6143624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4000" dirty="0" err="1">
                <a:latin typeface="Baskerville Old Face" panose="02020602080505020303" pitchFamily="18" charset="0"/>
              </a:rPr>
              <a:t>Blissel</a:t>
            </a:r>
            <a:r>
              <a:rPr lang="sv-SE" sz="4000" dirty="0">
                <a:latin typeface="Baskerville Old Face" panose="02020602080505020303" pitchFamily="18" charset="0"/>
              </a:rPr>
              <a:t> Sverige</a:t>
            </a:r>
            <a:br>
              <a:rPr lang="sv-SE" dirty="0">
                <a:latin typeface="Baskerville Old Face" panose="02020602080505020303" pitchFamily="18" charset="0"/>
              </a:rPr>
            </a:br>
            <a:r>
              <a:rPr lang="sv-SE" sz="3000" dirty="0">
                <a:latin typeface="Baskerville Old Face" panose="02020602080505020303" pitchFamily="18" charset="0"/>
              </a:rPr>
              <a:t>- genomsnittlig försäljning per dag (</a:t>
            </a:r>
            <a:r>
              <a:rPr lang="sv-SE" sz="3000" dirty="0" err="1">
                <a:latin typeface="Baskerville Old Face" panose="02020602080505020303" pitchFamily="18" charset="0"/>
              </a:rPr>
              <a:t>units</a:t>
            </a:r>
            <a:r>
              <a:rPr lang="sv-SE" sz="3000" dirty="0">
                <a:latin typeface="Baskerville Old Face" panose="02020602080505020303" pitchFamily="18" charset="0"/>
              </a:rPr>
              <a:t>)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7FBCBCE-B638-4565-B969-F00FF6CE80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9620260"/>
              </p:ext>
            </p:extLst>
          </p:nvPr>
        </p:nvGraphicFramePr>
        <p:xfrm>
          <a:off x="1071017" y="1084608"/>
          <a:ext cx="8815933" cy="54569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54326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8E79C6B0-AA2B-4931-B30A-CC7F44A04B45}"/>
              </a:ext>
            </a:extLst>
          </p:cNvPr>
          <p:cNvSpPr txBox="1"/>
          <p:nvPr/>
        </p:nvSpPr>
        <p:spPr>
          <a:xfrm>
            <a:off x="2519363" y="316468"/>
            <a:ext cx="614362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4000" dirty="0">
                <a:latin typeface="Baskerville Old Face" panose="02020602080505020303" pitchFamily="18" charset="0"/>
              </a:rPr>
              <a:t>Total VA marknad i Norge</a:t>
            </a:r>
            <a:br>
              <a:rPr lang="sv-SE" dirty="0">
                <a:latin typeface="Baskerville Old Face" panose="02020602080505020303" pitchFamily="18" charset="0"/>
              </a:rPr>
            </a:br>
            <a:r>
              <a:rPr lang="sv-SE" sz="3000" dirty="0">
                <a:latin typeface="Baskerville Old Face" panose="02020602080505020303" pitchFamily="18" charset="0"/>
              </a:rPr>
              <a:t>- försäljning per månad (</a:t>
            </a:r>
            <a:r>
              <a:rPr lang="sv-SE" sz="3000" dirty="0" err="1">
                <a:latin typeface="Baskerville Old Face" panose="02020602080505020303" pitchFamily="18" charset="0"/>
              </a:rPr>
              <a:t>units</a:t>
            </a:r>
            <a:r>
              <a:rPr lang="sv-SE" sz="3000" dirty="0">
                <a:latin typeface="Baskerville Old Face" panose="02020602080505020303" pitchFamily="18" charset="0"/>
              </a:rPr>
              <a:t>)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EB7B06B5-9C45-45AE-A22E-5AAB3A31A2FE}"/>
              </a:ext>
            </a:extLst>
          </p:cNvPr>
          <p:cNvGraphicFramePr>
            <a:graphicFrameLocks noGrp="1"/>
          </p:cNvGraphicFramePr>
          <p:nvPr/>
        </p:nvGraphicFramePr>
        <p:xfrm>
          <a:off x="1442492" y="391425"/>
          <a:ext cx="9307015" cy="60751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99684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558</Words>
  <Application>Microsoft Office PowerPoint</Application>
  <PresentationFormat>Bredbild</PresentationFormat>
  <Paragraphs>244</Paragraphs>
  <Slides>24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24</vt:i4>
      </vt:variant>
    </vt:vector>
  </HeadingPairs>
  <TitlesOfParts>
    <vt:vector size="30" baseType="lpstr">
      <vt:lpstr>Arial</vt:lpstr>
      <vt:lpstr>Baskerville Old Face</vt:lpstr>
      <vt:lpstr>Calibri</vt:lpstr>
      <vt:lpstr>Calibri Light</vt:lpstr>
      <vt:lpstr>Script MT Bold</vt:lpstr>
      <vt:lpstr>Office-tema</vt:lpstr>
      <vt:lpstr>PowerPoint-presentation</vt:lpstr>
      <vt:lpstr>Försäljning vs Budget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Linda Numlér</dc:creator>
  <cp:lastModifiedBy>Linda Numlér</cp:lastModifiedBy>
  <cp:revision>13</cp:revision>
  <dcterms:created xsi:type="dcterms:W3CDTF">2020-10-07T11:09:25Z</dcterms:created>
  <dcterms:modified xsi:type="dcterms:W3CDTF">2021-02-08T15:39:50Z</dcterms:modified>
</cp:coreProperties>
</file>