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  <p:sldId id="270" r:id="rId15"/>
    <p:sldId id="264" r:id="rId16"/>
    <p:sldId id="271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/Relationships>

</file>

<file path=ppt/charts/_rels/chart10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/Relationships>

</file>

<file path=ppt/charts/_rels/chart11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/Relationships>

</file>

<file path=ppt/charts/_rels/chart12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/Relationships>

</file>

<file path=ppt/charts/_rels/chart13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/Relationships>

</file>

<file path=ppt/charts/_rels/chart14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/Relationships>

</file>

<file path=ppt/charts/_rels/chart15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/Relationships>

</file>

<file path=ppt/charts/_rels/chart16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/Relationships>
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da.Numler\Documents\Rx%20Produkter\Donaxyl\F&#246;rs&#228;ljning\Bakteriell%20Vaginos\Master%20Sales%20Data%20BV-marke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/Relationships>

</file>

<file path=ppt/charts/_rels/chart4.xml.rels><?xml version="1.0" encoding="UTF-8" standalone="yes"?>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
</file>

<file path=ppt/charts/_rels/chart5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/Relationships>

</file>

<file path=ppt/charts/_rels/chart6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/Relationships>

</file>

<file path=ppt/charts/_rels/chart7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/Relationships>

</file>

<file path=ppt/charts/_rels/chart8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/Relationships>

</file>

<file path=ppt/charts/_rels/chart9.xml.rels><?xml version="1.0" encoding="UTF-8" standalone="yes"?>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372554375078"/>
          <c:y val="0.18746034794569649"/>
          <c:w val="0.83749975949386546"/>
          <c:h val="0.68769363162704633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010160"/>
        <c:axId val="874223936"/>
      </c:lineChart>
      <c:catAx>
        <c:axId val="54601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4223936"/>
        <c:crosses val="autoZero"/>
        <c:auto val="1"/>
        <c:lblAlgn val="ctr"/>
        <c:lblOffset val="100"/>
        <c:noMultiLvlLbl val="0"/>
      </c:catAx>
      <c:valAx>
        <c:axId val="874223936"/>
        <c:scaling>
          <c:orientation val="minMax"/>
          <c:max val="12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46010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247589970292424E-2"/>
          <c:y val="5.913465501859768E-2"/>
          <c:w val="0.93354151305527155"/>
          <c:h val="0.66127860162625052"/>
        </c:manualLayout>
      </c:layout>
      <c:lineChart>
        <c:grouping val="standard"/>
        <c:varyColors val="0"/>
        <c:ser>
          <c:idx val="0"/>
          <c:order val="0"/>
          <c:tx>
            <c:v>SE Donaxyl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market'!$D$3:$AM$3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BV market'!$D$4:$AM$4</c:f>
              <c:numCache>
                <c:formatCode>#,##0</c:formatCode>
                <c:ptCount val="13"/>
                <c:pt idx="0">
                  <c:v>3465</c:v>
                </c:pt>
                <c:pt idx="1">
                  <c:v>3655</c:v>
                </c:pt>
                <c:pt idx="2">
                  <c:v>4363</c:v>
                </c:pt>
                <c:pt idx="3">
                  <c:v>3949</c:v>
                </c:pt>
                <c:pt idx="4">
                  <c:v>3500</c:v>
                </c:pt>
                <c:pt idx="5">
                  <c:v>2819</c:v>
                </c:pt>
                <c:pt idx="6">
                  <c:v>2935</c:v>
                </c:pt>
                <c:pt idx="7">
                  <c:v>2832</c:v>
                </c:pt>
                <c:pt idx="8">
                  <c:v>3321</c:v>
                </c:pt>
                <c:pt idx="9">
                  <c:v>3726</c:v>
                </c:pt>
                <c:pt idx="10">
                  <c:v>3487</c:v>
                </c:pt>
                <c:pt idx="11">
                  <c:v>3262</c:v>
                </c:pt>
                <c:pt idx="12">
                  <c:v>3155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0C-4704-B851-254A3412C87A}"/>
            </c:ext>
          </c:extLst>
        </c:ser>
        <c:ser>
          <c:idx val="1"/>
          <c:order val="1"/>
          <c:tx>
            <c:v>NO Donaxyl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market'!$D$3:$AM$3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('Sheet BV market'!$C$13:$AG$13,'Sheet BV market'!$AH$13,'Sheet BV market'!$AI$13,'Sheet BV market'!$AJ$13,'Sheet BV market'!$AK$13,'Sheet BV market'!$AL$13)</c:f>
              <c:numCache>
                <c:formatCode>#,##0</c:formatCode>
                <c:ptCount val="12"/>
                <c:pt idx="0">
                  <c:v>1161</c:v>
                </c:pt>
                <c:pt idx="1">
                  <c:v>1171</c:v>
                </c:pt>
                <c:pt idx="2">
                  <c:v>964</c:v>
                </c:pt>
                <c:pt idx="3">
                  <c:v>883</c:v>
                </c:pt>
                <c:pt idx="4">
                  <c:v>1166</c:v>
                </c:pt>
                <c:pt idx="5">
                  <c:v>1245</c:v>
                </c:pt>
                <c:pt idx="6">
                  <c:v>1035</c:v>
                </c:pt>
                <c:pt idx="7">
                  <c:v>941</c:v>
                </c:pt>
                <c:pt idx="8">
                  <c:v>1614</c:v>
                </c:pt>
                <c:pt idx="9">
                  <c:v>2108</c:v>
                </c:pt>
                <c:pt idx="10">
                  <c:v>2005</c:v>
                </c:pt>
                <c:pt idx="11">
                  <c:v>1632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0C-4704-B851-254A3412C87A}"/>
            </c:ext>
          </c:extLst>
        </c:ser>
        <c:ser>
          <c:idx val="2"/>
          <c:order val="2"/>
          <c:tx>
            <c:v>FI Donaxyl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market'!$D$3:$AM$3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('Sheet BV market'!$C$22:$AG$22,'Sheet BV market'!$AH$22,'Sheet BV market'!$AI$22,'Sheet BV market'!$AJ$22,'Sheet BV market'!$AK$22,'Sheet BV market'!$AL$22)</c:f>
              <c:numCache>
                <c:formatCode>#,##0</c:formatCode>
                <c:ptCount val="12"/>
                <c:pt idx="0">
                  <c:v>1052</c:v>
                </c:pt>
                <c:pt idx="1">
                  <c:v>867</c:v>
                </c:pt>
                <c:pt idx="2">
                  <c:v>917</c:v>
                </c:pt>
                <c:pt idx="3">
                  <c:v>682</c:v>
                </c:pt>
                <c:pt idx="4">
                  <c:v>664</c:v>
                </c:pt>
                <c:pt idx="5">
                  <c:v>750</c:v>
                </c:pt>
                <c:pt idx="6">
                  <c:v>795</c:v>
                </c:pt>
                <c:pt idx="7">
                  <c:v>880</c:v>
                </c:pt>
                <c:pt idx="8">
                  <c:v>1043</c:v>
                </c:pt>
                <c:pt idx="9">
                  <c:v>1024</c:v>
                </c:pt>
                <c:pt idx="10">
                  <c:v>1035</c:v>
                </c:pt>
                <c:pt idx="11">
                  <c:v>1136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0C-4704-B851-254A3412C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3220720"/>
        <c:axId val="1490643312"/>
      </c:lineChart>
      <c:catAx>
        <c:axId val="11332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90643312"/>
        <c:crosses val="autoZero"/>
        <c:auto val="1"/>
        <c:lblAlgn val="ctr"/>
        <c:lblOffset val="100"/>
        <c:noMultiLvlLbl val="0"/>
      </c:catAx>
      <c:valAx>
        <c:axId val="149064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332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2194882002876907"/>
          <c:y val="0.7472868694767103"/>
          <c:w val="0.31059287784266665"/>
          <c:h val="0.18712917816013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 Donaxyl PI Nordics'!$A$2</c:f>
              <c:strCache>
                <c:ptCount val="1"/>
                <c:pt idx="0">
                  <c:v>DONAXYL Campus Pharma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Donaxyl PI Nordics'!$C$1:$AL$1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Donaxyl PI Nordics'!$C$2:$AL$2</c:f>
              <c:numCache>
                <c:formatCode>#,##0</c:formatCode>
                <c:ptCount val="36"/>
                <c:pt idx="0">
                  <c:v>2135</c:v>
                </c:pt>
                <c:pt idx="1">
                  <c:v>2343</c:v>
                </c:pt>
                <c:pt idx="2">
                  <c:v>1948</c:v>
                </c:pt>
                <c:pt idx="3">
                  <c:v>2274</c:v>
                </c:pt>
                <c:pt idx="4">
                  <c:v>1925</c:v>
                </c:pt>
                <c:pt idx="5">
                  <c:v>1770</c:v>
                </c:pt>
                <c:pt idx="6">
                  <c:v>2110</c:v>
                </c:pt>
                <c:pt idx="7">
                  <c:v>2407</c:v>
                </c:pt>
                <c:pt idx="8">
                  <c:v>3035</c:v>
                </c:pt>
                <c:pt idx="9">
                  <c:v>2709</c:v>
                </c:pt>
                <c:pt idx="10">
                  <c:v>2626</c:v>
                </c:pt>
                <c:pt idx="11">
                  <c:v>3057</c:v>
                </c:pt>
                <c:pt idx="12">
                  <c:v>2676</c:v>
                </c:pt>
                <c:pt idx="13">
                  <c:v>2854</c:v>
                </c:pt>
                <c:pt idx="14">
                  <c:v>2624</c:v>
                </c:pt>
                <c:pt idx="15">
                  <c:v>2882</c:v>
                </c:pt>
                <c:pt idx="16">
                  <c:v>1709</c:v>
                </c:pt>
                <c:pt idx="17">
                  <c:v>1662</c:v>
                </c:pt>
                <c:pt idx="18">
                  <c:v>2103</c:v>
                </c:pt>
                <c:pt idx="19">
                  <c:v>2543</c:v>
                </c:pt>
                <c:pt idx="20">
                  <c:v>3324</c:v>
                </c:pt>
                <c:pt idx="21">
                  <c:v>3470</c:v>
                </c:pt>
                <c:pt idx="22">
                  <c:v>2974</c:v>
                </c:pt>
                <c:pt idx="23">
                  <c:v>3128</c:v>
                </c:pt>
                <c:pt idx="24">
                  <c:v>3200</c:v>
                </c:pt>
                <c:pt idx="25">
                  <c:v>4017</c:v>
                </c:pt>
                <c:pt idx="26">
                  <c:v>3511</c:v>
                </c:pt>
                <c:pt idx="27">
                  <c:v>3395</c:v>
                </c:pt>
                <c:pt idx="28">
                  <c:v>2405</c:v>
                </c:pt>
                <c:pt idx="29">
                  <c:v>2676</c:v>
                </c:pt>
                <c:pt idx="30">
                  <c:v>2509</c:v>
                </c:pt>
                <c:pt idx="31">
                  <c:v>2996</c:v>
                </c:pt>
                <c:pt idx="32">
                  <c:v>3349</c:v>
                </c:pt>
                <c:pt idx="33">
                  <c:v>3121</c:v>
                </c:pt>
                <c:pt idx="34">
                  <c:v>2930</c:v>
                </c:pt>
                <c:pt idx="35">
                  <c:v>2919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61-4DCE-8DCF-4E07D1C104E3}"/>
            </c:ext>
          </c:extLst>
        </c:ser>
        <c:ser>
          <c:idx val="1"/>
          <c:order val="1"/>
          <c:tx>
            <c:strRef>
              <c:f>'Sheet Donaxyl PI Nordics'!$A$3</c:f>
              <c:strCache>
                <c:ptCount val="1"/>
                <c:pt idx="0">
                  <c:v>DONAXYL Ebb Medical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Nordics'!$C$1:$AL$1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Donaxyl PI Nordics'!$C$3:$AL$3</c:f>
              <c:numCache>
                <c:formatCode>#,##0</c:formatCode>
                <c:ptCount val="36"/>
                <c:pt idx="0">
                  <c:v>182</c:v>
                </c:pt>
                <c:pt idx="1">
                  <c:v>164</c:v>
                </c:pt>
                <c:pt idx="2">
                  <c:v>124</c:v>
                </c:pt>
                <c:pt idx="3">
                  <c:v>130</c:v>
                </c:pt>
                <c:pt idx="4">
                  <c:v>61</c:v>
                </c:pt>
                <c:pt idx="5">
                  <c:v>58</c:v>
                </c:pt>
                <c:pt idx="6">
                  <c:v>16</c:v>
                </c:pt>
                <c:pt idx="7">
                  <c:v>19</c:v>
                </c:pt>
                <c:pt idx="8">
                  <c:v>85</c:v>
                </c:pt>
                <c:pt idx="9">
                  <c:v>182</c:v>
                </c:pt>
                <c:pt idx="10">
                  <c:v>23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29</c:v>
                </c:pt>
                <c:pt idx="15">
                  <c:v>29</c:v>
                </c:pt>
                <c:pt idx="16">
                  <c:v>580</c:v>
                </c:pt>
                <c:pt idx="17">
                  <c:v>859</c:v>
                </c:pt>
                <c:pt idx="18">
                  <c:v>1100</c:v>
                </c:pt>
                <c:pt idx="19">
                  <c:v>1386</c:v>
                </c:pt>
                <c:pt idx="20">
                  <c:v>698</c:v>
                </c:pt>
                <c:pt idx="21">
                  <c:v>50</c:v>
                </c:pt>
                <c:pt idx="22">
                  <c:v>232</c:v>
                </c:pt>
                <c:pt idx="23">
                  <c:v>308</c:v>
                </c:pt>
                <c:pt idx="24">
                  <c:v>419</c:v>
                </c:pt>
                <c:pt idx="25">
                  <c:v>221</c:v>
                </c:pt>
                <c:pt idx="26">
                  <c:v>391</c:v>
                </c:pt>
                <c:pt idx="27">
                  <c:v>59</c:v>
                </c:pt>
                <c:pt idx="28">
                  <c:v>304</c:v>
                </c:pt>
                <c:pt idx="29">
                  <c:v>200</c:v>
                </c:pt>
                <c:pt idx="30">
                  <c:v>228</c:v>
                </c:pt>
                <c:pt idx="31">
                  <c:v>289</c:v>
                </c:pt>
                <c:pt idx="32">
                  <c:v>358</c:v>
                </c:pt>
                <c:pt idx="33">
                  <c:v>340</c:v>
                </c:pt>
                <c:pt idx="34">
                  <c:v>312</c:v>
                </c:pt>
                <c:pt idx="35">
                  <c:v>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61-4DCE-8DCF-4E07D1C104E3}"/>
            </c:ext>
          </c:extLst>
        </c:ser>
        <c:ser>
          <c:idx val="2"/>
          <c:order val="2"/>
          <c:tx>
            <c:strRef>
              <c:f>'Sheet Donaxyl PI Nordics'!$A$4</c:f>
              <c:strCache>
                <c:ptCount val="1"/>
                <c:pt idx="0">
                  <c:v>DONAXYL Paranova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Nordics'!$C$1:$AL$1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Donaxyl PI Nordics'!$C$4:$AL$4</c:f>
              <c:numCache>
                <c:formatCode>#,##0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28</c:v>
                </c:pt>
                <c:pt idx="18">
                  <c:v>77</c:v>
                </c:pt>
                <c:pt idx="19">
                  <c:v>130</c:v>
                </c:pt>
                <c:pt idx="20">
                  <c:v>45</c:v>
                </c:pt>
                <c:pt idx="21">
                  <c:v>35</c:v>
                </c:pt>
                <c:pt idx="22">
                  <c:v>25</c:v>
                </c:pt>
                <c:pt idx="23">
                  <c:v>29</c:v>
                </c:pt>
                <c:pt idx="24">
                  <c:v>36</c:v>
                </c:pt>
                <c:pt idx="25">
                  <c:v>125</c:v>
                </c:pt>
                <c:pt idx="26">
                  <c:v>47</c:v>
                </c:pt>
                <c:pt idx="27">
                  <c:v>46</c:v>
                </c:pt>
                <c:pt idx="28">
                  <c:v>110</c:v>
                </c:pt>
                <c:pt idx="29">
                  <c:v>59</c:v>
                </c:pt>
                <c:pt idx="30">
                  <c:v>95</c:v>
                </c:pt>
                <c:pt idx="31">
                  <c:v>36</c:v>
                </c:pt>
                <c:pt idx="32">
                  <c:v>19</c:v>
                </c:pt>
                <c:pt idx="33">
                  <c:v>26</c:v>
                </c:pt>
                <c:pt idx="34">
                  <c:v>20</c:v>
                </c:pt>
                <c:pt idx="3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61-4DCE-8DCF-4E07D1C104E3}"/>
            </c:ext>
          </c:extLst>
        </c:ser>
        <c:ser>
          <c:idx val="3"/>
          <c:order val="3"/>
          <c:tx>
            <c:strRef>
              <c:f>'Sheet Donaxyl PI Nordics'!$A$5</c:f>
              <c:strCache>
                <c:ptCount val="1"/>
                <c:pt idx="0">
                  <c:v>DONAXYL 2care4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Nordics'!$C$1:$AL$1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Donaxyl PI Nordics'!$C$5:$AL$5</c:f>
              <c:numCache>
                <c:formatCode>#,##0</c:formatCode>
                <c:ptCount val="36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9</c:v>
                </c:pt>
                <c:pt idx="5">
                  <c:v>0</c:v>
                </c:pt>
                <c:pt idx="6">
                  <c:v>6</c:v>
                </c:pt>
                <c:pt idx="7">
                  <c:v>3</c:v>
                </c:pt>
                <c:pt idx="8">
                  <c:v>11</c:v>
                </c:pt>
                <c:pt idx="9">
                  <c:v>5</c:v>
                </c:pt>
                <c:pt idx="10">
                  <c:v>0</c:v>
                </c:pt>
                <c:pt idx="11">
                  <c:v>-9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61-4DCE-8DCF-4E07D1C10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3382528"/>
        <c:axId val="1167893312"/>
      </c:lineChart>
      <c:catAx>
        <c:axId val="135338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67893312"/>
        <c:crosses val="autoZero"/>
        <c:auto val="1"/>
        <c:lblAlgn val="ctr"/>
        <c:lblOffset val="100"/>
        <c:noMultiLvlLbl val="0"/>
      </c:catAx>
      <c:valAx>
        <c:axId val="11678933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5338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 Donaxyl PI Nordics'!$A$2</c:f>
              <c:strCache>
                <c:ptCount val="1"/>
                <c:pt idx="0">
                  <c:v>DONAXYL Campus Pharma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Donaxyl PI Nordics'!$C$1:$AL$1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Donaxyl PI Nordics'!$C$2:$AL$2</c:f>
              <c:numCache>
                <c:formatCode>#,##0</c:formatCode>
                <c:ptCount val="13"/>
                <c:pt idx="0">
                  <c:v>3128</c:v>
                </c:pt>
                <c:pt idx="1">
                  <c:v>3200</c:v>
                </c:pt>
                <c:pt idx="2">
                  <c:v>4017</c:v>
                </c:pt>
                <c:pt idx="3">
                  <c:v>3511</c:v>
                </c:pt>
                <c:pt idx="4">
                  <c:v>3395</c:v>
                </c:pt>
                <c:pt idx="5">
                  <c:v>2405</c:v>
                </c:pt>
                <c:pt idx="6">
                  <c:v>2676</c:v>
                </c:pt>
                <c:pt idx="7">
                  <c:v>2509</c:v>
                </c:pt>
                <c:pt idx="8">
                  <c:v>2996</c:v>
                </c:pt>
                <c:pt idx="9">
                  <c:v>3349</c:v>
                </c:pt>
                <c:pt idx="10">
                  <c:v>3121</c:v>
                </c:pt>
                <c:pt idx="11">
                  <c:v>2930</c:v>
                </c:pt>
                <c:pt idx="12">
                  <c:v>2919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84-4075-BA90-D58DA81765A8}"/>
            </c:ext>
          </c:extLst>
        </c:ser>
        <c:ser>
          <c:idx val="1"/>
          <c:order val="1"/>
          <c:tx>
            <c:strRef>
              <c:f>'Sheet Donaxyl PI Nordics'!$A$3</c:f>
              <c:strCache>
                <c:ptCount val="1"/>
                <c:pt idx="0">
                  <c:v>DONAXYL Ebb Medical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Donaxyl PI Nordics'!$C$1:$AL$1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Donaxyl PI Nordics'!$C$3:$AL$3</c:f>
              <c:numCache>
                <c:formatCode>#,##0</c:formatCode>
                <c:ptCount val="13"/>
                <c:pt idx="0">
                  <c:v>308</c:v>
                </c:pt>
                <c:pt idx="1">
                  <c:v>419</c:v>
                </c:pt>
                <c:pt idx="2">
                  <c:v>221</c:v>
                </c:pt>
                <c:pt idx="3">
                  <c:v>391</c:v>
                </c:pt>
                <c:pt idx="4">
                  <c:v>59</c:v>
                </c:pt>
                <c:pt idx="5">
                  <c:v>304</c:v>
                </c:pt>
                <c:pt idx="6">
                  <c:v>200</c:v>
                </c:pt>
                <c:pt idx="7">
                  <c:v>228</c:v>
                </c:pt>
                <c:pt idx="8">
                  <c:v>289</c:v>
                </c:pt>
                <c:pt idx="9">
                  <c:v>358</c:v>
                </c:pt>
                <c:pt idx="10">
                  <c:v>340</c:v>
                </c:pt>
                <c:pt idx="11">
                  <c:v>312</c:v>
                </c:pt>
                <c:pt idx="12">
                  <c:v>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84-4075-BA90-D58DA81765A8}"/>
            </c:ext>
          </c:extLst>
        </c:ser>
        <c:ser>
          <c:idx val="2"/>
          <c:order val="2"/>
          <c:tx>
            <c:strRef>
              <c:f>'Sheet Donaxyl PI Nordics'!$A$4</c:f>
              <c:strCache>
                <c:ptCount val="1"/>
                <c:pt idx="0">
                  <c:v>DONAXYL Paranova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Nordics'!$C$1:$AL$1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Donaxyl PI Nordics'!$C$4:$AL$4</c:f>
              <c:numCache>
                <c:formatCode>#,##0</c:formatCode>
                <c:ptCount val="13"/>
                <c:pt idx="0">
                  <c:v>29</c:v>
                </c:pt>
                <c:pt idx="1">
                  <c:v>36</c:v>
                </c:pt>
                <c:pt idx="2">
                  <c:v>125</c:v>
                </c:pt>
                <c:pt idx="3">
                  <c:v>47</c:v>
                </c:pt>
                <c:pt idx="4">
                  <c:v>46</c:v>
                </c:pt>
                <c:pt idx="5">
                  <c:v>110</c:v>
                </c:pt>
                <c:pt idx="6">
                  <c:v>59</c:v>
                </c:pt>
                <c:pt idx="7">
                  <c:v>95</c:v>
                </c:pt>
                <c:pt idx="8">
                  <c:v>36</c:v>
                </c:pt>
                <c:pt idx="9">
                  <c:v>19</c:v>
                </c:pt>
                <c:pt idx="10">
                  <c:v>26</c:v>
                </c:pt>
                <c:pt idx="11">
                  <c:v>20</c:v>
                </c:pt>
                <c:pt idx="1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84-4075-BA90-D58DA81765A8}"/>
            </c:ext>
          </c:extLst>
        </c:ser>
        <c:ser>
          <c:idx val="3"/>
          <c:order val="3"/>
          <c:tx>
            <c:strRef>
              <c:f>'Sheet Donaxyl PI Nordics'!$A$5</c:f>
              <c:strCache>
                <c:ptCount val="1"/>
                <c:pt idx="0">
                  <c:v>DONAXYL 2care4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Nordics'!$C$1:$AL$1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Donaxyl PI Nordics'!$C$5:$AL$5</c:f>
              <c:numCache>
                <c:formatCode>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84-4075-BA90-D58DA8176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3382528"/>
        <c:axId val="1167893312"/>
      </c:lineChart>
      <c:catAx>
        <c:axId val="135338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67893312"/>
        <c:crosses val="autoZero"/>
        <c:auto val="1"/>
        <c:lblAlgn val="ctr"/>
        <c:lblOffset val="100"/>
        <c:noMultiLvlLbl val="0"/>
      </c:catAx>
      <c:valAx>
        <c:axId val="11678933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5338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 Donaxyl PI Nordics'!$A$10</c:f>
              <c:strCache>
                <c:ptCount val="1"/>
                <c:pt idx="0">
                  <c:v>DONAXYL Campus Pharma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Donaxyl PI Nordics'!$C$9:$AL$9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Donaxyl PI Nordics'!$C$10:$AL$10</c:f>
              <c:numCache>
                <c:formatCode>#,##0</c:formatCode>
                <c:ptCount val="36"/>
                <c:pt idx="0">
                  <c:v>562</c:v>
                </c:pt>
                <c:pt idx="1">
                  <c:v>439</c:v>
                </c:pt>
                <c:pt idx="2">
                  <c:v>471</c:v>
                </c:pt>
                <c:pt idx="3">
                  <c:v>439</c:v>
                </c:pt>
                <c:pt idx="4">
                  <c:v>490</c:v>
                </c:pt>
                <c:pt idx="5">
                  <c:v>332</c:v>
                </c:pt>
                <c:pt idx="6">
                  <c:v>488</c:v>
                </c:pt>
                <c:pt idx="7">
                  <c:v>597</c:v>
                </c:pt>
                <c:pt idx="8">
                  <c:v>555</c:v>
                </c:pt>
                <c:pt idx="9">
                  <c:v>575</c:v>
                </c:pt>
                <c:pt idx="10">
                  <c:v>782</c:v>
                </c:pt>
                <c:pt idx="11">
                  <c:v>930</c:v>
                </c:pt>
                <c:pt idx="12">
                  <c:v>884</c:v>
                </c:pt>
                <c:pt idx="13">
                  <c:v>1093</c:v>
                </c:pt>
                <c:pt idx="14">
                  <c:v>867</c:v>
                </c:pt>
                <c:pt idx="15">
                  <c:v>872</c:v>
                </c:pt>
                <c:pt idx="16">
                  <c:v>809</c:v>
                </c:pt>
                <c:pt idx="17">
                  <c:v>611</c:v>
                </c:pt>
                <c:pt idx="18">
                  <c:v>439</c:v>
                </c:pt>
                <c:pt idx="19">
                  <c:v>441</c:v>
                </c:pt>
                <c:pt idx="20">
                  <c:v>559</c:v>
                </c:pt>
                <c:pt idx="21">
                  <c:v>1022</c:v>
                </c:pt>
                <c:pt idx="22">
                  <c:v>918</c:v>
                </c:pt>
                <c:pt idx="23">
                  <c:v>1163</c:v>
                </c:pt>
                <c:pt idx="24">
                  <c:v>1170</c:v>
                </c:pt>
                <c:pt idx="25">
                  <c:v>951</c:v>
                </c:pt>
                <c:pt idx="26">
                  <c:v>883</c:v>
                </c:pt>
                <c:pt idx="27">
                  <c:v>1166</c:v>
                </c:pt>
                <c:pt idx="28">
                  <c:v>1245</c:v>
                </c:pt>
                <c:pt idx="29">
                  <c:v>1035</c:v>
                </c:pt>
                <c:pt idx="30">
                  <c:v>944</c:v>
                </c:pt>
                <c:pt idx="31">
                  <c:v>1622</c:v>
                </c:pt>
                <c:pt idx="32">
                  <c:v>2109</c:v>
                </c:pt>
                <c:pt idx="33">
                  <c:v>2005</c:v>
                </c:pt>
                <c:pt idx="34">
                  <c:v>1632</c:v>
                </c:pt>
                <c:pt idx="35">
                  <c:v>1382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E6-496D-AE16-E6322464109C}"/>
            </c:ext>
          </c:extLst>
        </c:ser>
        <c:ser>
          <c:idx val="1"/>
          <c:order val="1"/>
          <c:tx>
            <c:strRef>
              <c:f>'Sheet Donaxyl PI Nordics'!$A$11</c:f>
              <c:strCache>
                <c:ptCount val="1"/>
                <c:pt idx="0">
                  <c:v>DONAXYL 2care4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Nordics'!$C$9:$AL$9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Donaxyl PI Nordics'!$C$11:$AL$11</c:f>
              <c:numCache>
                <c:formatCode>#,##0</c:formatCode>
                <c:ptCount val="36"/>
                <c:pt idx="0">
                  <c:v>401</c:v>
                </c:pt>
                <c:pt idx="1">
                  <c:v>375</c:v>
                </c:pt>
                <c:pt idx="2">
                  <c:v>369</c:v>
                </c:pt>
                <c:pt idx="3">
                  <c:v>306</c:v>
                </c:pt>
                <c:pt idx="4">
                  <c:v>338</c:v>
                </c:pt>
                <c:pt idx="5">
                  <c:v>281</c:v>
                </c:pt>
                <c:pt idx="6">
                  <c:v>392</c:v>
                </c:pt>
                <c:pt idx="7">
                  <c:v>475</c:v>
                </c:pt>
                <c:pt idx="8">
                  <c:v>469</c:v>
                </c:pt>
                <c:pt idx="9">
                  <c:v>466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97</c:v>
                </c:pt>
                <c:pt idx="18">
                  <c:v>467</c:v>
                </c:pt>
                <c:pt idx="19">
                  <c:v>506</c:v>
                </c:pt>
                <c:pt idx="20">
                  <c:v>478</c:v>
                </c:pt>
                <c:pt idx="21">
                  <c:v>145</c:v>
                </c:pt>
                <c:pt idx="22">
                  <c:v>116</c:v>
                </c:pt>
                <c:pt idx="23">
                  <c:v>0</c:v>
                </c:pt>
                <c:pt idx="24">
                  <c:v>1</c:v>
                </c:pt>
                <c:pt idx="25">
                  <c:v>13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-3</c:v>
                </c:pt>
                <c:pt idx="31">
                  <c:v>-8</c:v>
                </c:pt>
                <c:pt idx="32">
                  <c:v>-1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E6-496D-AE16-E63224641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83984"/>
        <c:axId val="202227296"/>
      </c:lineChart>
      <c:catAx>
        <c:axId val="20208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227296"/>
        <c:crosses val="autoZero"/>
        <c:auto val="1"/>
        <c:lblAlgn val="ctr"/>
        <c:lblOffset val="100"/>
        <c:noMultiLvlLbl val="0"/>
      </c:catAx>
      <c:valAx>
        <c:axId val="202227296"/>
        <c:scaling>
          <c:orientation val="minMax"/>
          <c:max val="2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08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sv-SE"/>
    </a:p>
  </c:tx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4203478047693"/>
          <c:y val="0.20264929711011254"/>
          <c:w val="0.86752379719391615"/>
          <c:h val="0.68042428989570025"/>
        </c:manualLayout>
      </c:layout>
      <c:lineChart>
        <c:grouping val="standard"/>
        <c:varyColors val="0"/>
        <c:ser>
          <c:idx val="0"/>
          <c:order val="0"/>
          <c:tx>
            <c:strRef>
              <c:f>'Sheet Donaxyl PI Nordics'!$A$10</c:f>
              <c:strCache>
                <c:ptCount val="1"/>
                <c:pt idx="0">
                  <c:v>DONAXYL Campus Pharma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Donaxyl PI Nordics'!$C$9:$AL$9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Donaxyl PI Nordics'!$C$10:$AL$10</c:f>
              <c:numCache>
                <c:formatCode>#,##0</c:formatCode>
                <c:ptCount val="13"/>
                <c:pt idx="0">
                  <c:v>1163</c:v>
                </c:pt>
                <c:pt idx="1">
                  <c:v>1170</c:v>
                </c:pt>
                <c:pt idx="2">
                  <c:v>951</c:v>
                </c:pt>
                <c:pt idx="3">
                  <c:v>883</c:v>
                </c:pt>
                <c:pt idx="4">
                  <c:v>1166</c:v>
                </c:pt>
                <c:pt idx="5">
                  <c:v>1245</c:v>
                </c:pt>
                <c:pt idx="6">
                  <c:v>1035</c:v>
                </c:pt>
                <c:pt idx="7">
                  <c:v>944</c:v>
                </c:pt>
                <c:pt idx="8">
                  <c:v>1622</c:v>
                </c:pt>
                <c:pt idx="9">
                  <c:v>2109</c:v>
                </c:pt>
                <c:pt idx="10">
                  <c:v>2005</c:v>
                </c:pt>
                <c:pt idx="11">
                  <c:v>1632</c:v>
                </c:pt>
                <c:pt idx="12">
                  <c:v>1382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25-4804-B47A-257D870BB6CF}"/>
            </c:ext>
          </c:extLst>
        </c:ser>
        <c:ser>
          <c:idx val="1"/>
          <c:order val="1"/>
          <c:tx>
            <c:strRef>
              <c:f>'Sheet Donaxyl PI Nordics'!$A$11</c:f>
              <c:strCache>
                <c:ptCount val="1"/>
                <c:pt idx="0">
                  <c:v>DONAXYL 2care4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Nordics'!$C$9:$AL$9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Donaxyl PI Nordics'!$C$11:$AL$11</c:f>
              <c:numCache>
                <c:formatCode>#,##0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-3</c:v>
                </c:pt>
                <c:pt idx="8">
                  <c:v>-8</c:v>
                </c:pt>
                <c:pt idx="9">
                  <c:v>-1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25-4804-B47A-257D870BB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83984"/>
        <c:axId val="202227296"/>
      </c:lineChart>
      <c:catAx>
        <c:axId val="20208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227296"/>
        <c:crosses val="autoZero"/>
        <c:auto val="1"/>
        <c:lblAlgn val="ctr"/>
        <c:lblOffset val="100"/>
        <c:noMultiLvlLbl val="0"/>
      </c:catAx>
      <c:valAx>
        <c:axId val="2022272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08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sv-SE"/>
    </a:p>
  </c:tx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38855901209071"/>
          <c:y val="0.17314861792903502"/>
          <c:w val="0.86758411858353768"/>
          <c:h val="0.66311040094883544"/>
        </c:manualLayout>
      </c:layout>
      <c:lineChart>
        <c:grouping val="standard"/>
        <c:varyColors val="0"/>
        <c:ser>
          <c:idx val="0"/>
          <c:order val="0"/>
          <c:tx>
            <c:strRef>
              <c:f>'Sheet Donaxyl PI Nordics'!$A$16</c:f>
              <c:strCache>
                <c:ptCount val="1"/>
                <c:pt idx="0">
                  <c:v>DONAXYL  Campus Pharma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Donaxyl PI Nordics'!$C$15:$AL$15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Donaxyl PI Nordics'!$C$16:$AL$16</c:f>
              <c:numCache>
                <c:formatCode>#,##0</c:formatCode>
                <c:ptCount val="36"/>
                <c:pt idx="0">
                  <c:v>519</c:v>
                </c:pt>
                <c:pt idx="1">
                  <c:v>660</c:v>
                </c:pt>
                <c:pt idx="2">
                  <c:v>595</c:v>
                </c:pt>
                <c:pt idx="3">
                  <c:v>549</c:v>
                </c:pt>
                <c:pt idx="4">
                  <c:v>555</c:v>
                </c:pt>
                <c:pt idx="5">
                  <c:v>444</c:v>
                </c:pt>
                <c:pt idx="6">
                  <c:v>556</c:v>
                </c:pt>
                <c:pt idx="7">
                  <c:v>565</c:v>
                </c:pt>
                <c:pt idx="8">
                  <c:v>720</c:v>
                </c:pt>
                <c:pt idx="9">
                  <c:v>712</c:v>
                </c:pt>
                <c:pt idx="10">
                  <c:v>753</c:v>
                </c:pt>
                <c:pt idx="11">
                  <c:v>823</c:v>
                </c:pt>
                <c:pt idx="12">
                  <c:v>682</c:v>
                </c:pt>
                <c:pt idx="13">
                  <c:v>707</c:v>
                </c:pt>
                <c:pt idx="14">
                  <c:v>734</c:v>
                </c:pt>
                <c:pt idx="15">
                  <c:v>772</c:v>
                </c:pt>
                <c:pt idx="16">
                  <c:v>715</c:v>
                </c:pt>
                <c:pt idx="17">
                  <c:v>725</c:v>
                </c:pt>
                <c:pt idx="18">
                  <c:v>881</c:v>
                </c:pt>
                <c:pt idx="19">
                  <c:v>1012</c:v>
                </c:pt>
                <c:pt idx="20">
                  <c:v>1029</c:v>
                </c:pt>
                <c:pt idx="21">
                  <c:v>977</c:v>
                </c:pt>
                <c:pt idx="22">
                  <c:v>962</c:v>
                </c:pt>
                <c:pt idx="23">
                  <c:v>931</c:v>
                </c:pt>
                <c:pt idx="24">
                  <c:v>782</c:v>
                </c:pt>
                <c:pt idx="25">
                  <c:v>833</c:v>
                </c:pt>
                <c:pt idx="26">
                  <c:v>584</c:v>
                </c:pt>
                <c:pt idx="27">
                  <c:v>609</c:v>
                </c:pt>
                <c:pt idx="28">
                  <c:v>692</c:v>
                </c:pt>
                <c:pt idx="29">
                  <c:v>735</c:v>
                </c:pt>
                <c:pt idx="30">
                  <c:v>854</c:v>
                </c:pt>
                <c:pt idx="31">
                  <c:v>944</c:v>
                </c:pt>
                <c:pt idx="32">
                  <c:v>890</c:v>
                </c:pt>
                <c:pt idx="33">
                  <c:v>850</c:v>
                </c:pt>
                <c:pt idx="34">
                  <c:v>1039</c:v>
                </c:pt>
                <c:pt idx="35">
                  <c:v>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50-4D81-9861-D926C51F4A48}"/>
            </c:ext>
          </c:extLst>
        </c:ser>
        <c:ser>
          <c:idx val="1"/>
          <c:order val="1"/>
          <c:tx>
            <c:strRef>
              <c:f>'Sheet Donaxyl PI Nordics'!$A$17</c:f>
              <c:strCache>
                <c:ptCount val="1"/>
                <c:pt idx="0">
                  <c:v>DONAXYL  Orifarm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Nordics'!$C$15:$AL$15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Donaxyl PI Nordics'!$C$17:$AL$17</c:f>
              <c:numCache>
                <c:formatCode>#,##0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31</c:v>
                </c:pt>
                <c:pt idx="23">
                  <c:v>121</c:v>
                </c:pt>
                <c:pt idx="24">
                  <c:v>85</c:v>
                </c:pt>
                <c:pt idx="25">
                  <c:v>84</c:v>
                </c:pt>
                <c:pt idx="26">
                  <c:v>98</c:v>
                </c:pt>
                <c:pt idx="27">
                  <c:v>55</c:v>
                </c:pt>
                <c:pt idx="28">
                  <c:v>58</c:v>
                </c:pt>
                <c:pt idx="29">
                  <c:v>59</c:v>
                </c:pt>
                <c:pt idx="30">
                  <c:v>15</c:v>
                </c:pt>
                <c:pt idx="31">
                  <c:v>42</c:v>
                </c:pt>
                <c:pt idx="32">
                  <c:v>65</c:v>
                </c:pt>
                <c:pt idx="33">
                  <c:v>124</c:v>
                </c:pt>
                <c:pt idx="34">
                  <c:v>97</c:v>
                </c:pt>
                <c:pt idx="35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50-4D81-9861-D926C51F4A48}"/>
            </c:ext>
          </c:extLst>
        </c:ser>
        <c:ser>
          <c:idx val="2"/>
          <c:order val="2"/>
          <c:tx>
            <c:strRef>
              <c:f>'Sheet Donaxyl PI Nordics'!$A$18</c:f>
              <c:strCache>
                <c:ptCount val="1"/>
                <c:pt idx="0">
                  <c:v>DONAXYL Paranova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Nordics'!$C$15:$AL$15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Donaxyl PI Nordics'!$C$18:$AL$18</c:f>
              <c:numCache>
                <c:formatCode>#,##0</c:formatCode>
                <c:ptCount val="36"/>
                <c:pt idx="29">
                  <c:v>1</c:v>
                </c:pt>
                <c:pt idx="30">
                  <c:v>11</c:v>
                </c:pt>
                <c:pt idx="31">
                  <c:v>57</c:v>
                </c:pt>
                <c:pt idx="32">
                  <c:v>69</c:v>
                </c:pt>
                <c:pt idx="33">
                  <c:v>61</c:v>
                </c:pt>
                <c:pt idx="34">
                  <c:v>0</c:v>
                </c:pt>
                <c:pt idx="3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50-4D81-9861-D926C51F4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83984"/>
        <c:axId val="202227296"/>
      </c:lineChart>
      <c:catAx>
        <c:axId val="20208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227296"/>
        <c:crosses val="autoZero"/>
        <c:auto val="1"/>
        <c:lblAlgn val="ctr"/>
        <c:lblOffset val="100"/>
        <c:noMultiLvlLbl val="0"/>
      </c:catAx>
      <c:valAx>
        <c:axId val="202227296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08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sv-SE"/>
    </a:p>
  </c:tx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 Donaxyl PI Nordics'!$A$16</c:f>
              <c:strCache>
                <c:ptCount val="1"/>
                <c:pt idx="0">
                  <c:v>DONAXYL  Campus Pharma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Donaxyl PI Nordics'!$C$15:$AL$15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Donaxyl PI Nordics'!$C$16:$AL$16</c:f>
              <c:numCache>
                <c:formatCode>#,##0</c:formatCode>
                <c:ptCount val="13"/>
                <c:pt idx="0">
                  <c:v>931</c:v>
                </c:pt>
                <c:pt idx="1">
                  <c:v>782</c:v>
                </c:pt>
                <c:pt idx="2">
                  <c:v>833</c:v>
                </c:pt>
                <c:pt idx="3">
                  <c:v>584</c:v>
                </c:pt>
                <c:pt idx="4">
                  <c:v>609</c:v>
                </c:pt>
                <c:pt idx="5">
                  <c:v>692</c:v>
                </c:pt>
                <c:pt idx="6">
                  <c:v>735</c:v>
                </c:pt>
                <c:pt idx="7">
                  <c:v>854</c:v>
                </c:pt>
                <c:pt idx="8">
                  <c:v>944</c:v>
                </c:pt>
                <c:pt idx="9">
                  <c:v>890</c:v>
                </c:pt>
                <c:pt idx="10">
                  <c:v>850</c:v>
                </c:pt>
                <c:pt idx="11">
                  <c:v>1039</c:v>
                </c:pt>
                <c:pt idx="12">
                  <c:v>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BA-44FB-A179-A9BF93CDC061}"/>
            </c:ext>
          </c:extLst>
        </c:ser>
        <c:ser>
          <c:idx val="1"/>
          <c:order val="1"/>
          <c:tx>
            <c:strRef>
              <c:f>'Sheet Donaxyl PI Nordics'!$A$17</c:f>
              <c:strCache>
                <c:ptCount val="1"/>
                <c:pt idx="0">
                  <c:v>DONAXYL  Orifarm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Nordics'!$C$15:$AL$15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Donaxyl PI Nordics'!$C$17:$AL$17</c:f>
              <c:numCache>
                <c:formatCode>#,##0</c:formatCode>
                <c:ptCount val="13"/>
                <c:pt idx="0">
                  <c:v>121</c:v>
                </c:pt>
                <c:pt idx="1">
                  <c:v>85</c:v>
                </c:pt>
                <c:pt idx="2">
                  <c:v>84</c:v>
                </c:pt>
                <c:pt idx="3">
                  <c:v>98</c:v>
                </c:pt>
                <c:pt idx="4">
                  <c:v>55</c:v>
                </c:pt>
                <c:pt idx="5">
                  <c:v>58</c:v>
                </c:pt>
                <c:pt idx="6">
                  <c:v>59</c:v>
                </c:pt>
                <c:pt idx="7">
                  <c:v>15</c:v>
                </c:pt>
                <c:pt idx="8">
                  <c:v>42</c:v>
                </c:pt>
                <c:pt idx="9">
                  <c:v>65</c:v>
                </c:pt>
                <c:pt idx="10">
                  <c:v>124</c:v>
                </c:pt>
                <c:pt idx="11">
                  <c:v>97</c:v>
                </c:pt>
                <c:pt idx="12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BA-44FB-A179-A9BF93CDC061}"/>
            </c:ext>
          </c:extLst>
        </c:ser>
        <c:ser>
          <c:idx val="2"/>
          <c:order val="2"/>
          <c:tx>
            <c:strRef>
              <c:f>'Sheet Donaxyl PI Nordics'!$A$18</c:f>
              <c:strCache>
                <c:ptCount val="1"/>
                <c:pt idx="0">
                  <c:v>DONAXYL Paranova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Donaxyl PI Nordics'!$C$15:$AL$15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Donaxyl PI Nordics'!$C$18:$AL$18</c:f>
              <c:numCache>
                <c:formatCode>#,##0</c:formatCode>
                <c:ptCount val="13"/>
                <c:pt idx="6">
                  <c:v>1</c:v>
                </c:pt>
                <c:pt idx="7">
                  <c:v>11</c:v>
                </c:pt>
                <c:pt idx="8">
                  <c:v>57</c:v>
                </c:pt>
                <c:pt idx="9">
                  <c:v>69</c:v>
                </c:pt>
                <c:pt idx="10">
                  <c:v>61</c:v>
                </c:pt>
                <c:pt idx="11">
                  <c:v>0</c:v>
                </c:pt>
                <c:pt idx="1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BA-44FB-A179-A9BF93CDC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83984"/>
        <c:axId val="202227296"/>
      </c:lineChart>
      <c:catAx>
        <c:axId val="20208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227296"/>
        <c:crosses val="autoZero"/>
        <c:auto val="1"/>
        <c:lblAlgn val="ctr"/>
        <c:lblOffset val="100"/>
        <c:noMultiLvlLbl val="0"/>
      </c:catAx>
      <c:valAx>
        <c:axId val="2022272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08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sv-SE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market'!$D$3:$AM$3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BV market'!$D$8:$AM$8</c:f>
              <c:numCache>
                <c:formatCode>#,##0</c:formatCode>
                <c:ptCount val="36"/>
                <c:pt idx="0">
                  <c:v>6755</c:v>
                </c:pt>
                <c:pt idx="1">
                  <c:v>7535</c:v>
                </c:pt>
                <c:pt idx="2">
                  <c:v>6424</c:v>
                </c:pt>
                <c:pt idx="3">
                  <c:v>6392</c:v>
                </c:pt>
                <c:pt idx="4">
                  <c:v>5806</c:v>
                </c:pt>
                <c:pt idx="5">
                  <c:v>5640</c:v>
                </c:pt>
                <c:pt idx="6">
                  <c:v>6690</c:v>
                </c:pt>
                <c:pt idx="7">
                  <c:v>7215</c:v>
                </c:pt>
                <c:pt idx="8">
                  <c:v>8659</c:v>
                </c:pt>
                <c:pt idx="9">
                  <c:v>7936</c:v>
                </c:pt>
                <c:pt idx="10">
                  <c:v>6709</c:v>
                </c:pt>
                <c:pt idx="11">
                  <c:v>7837</c:v>
                </c:pt>
                <c:pt idx="12">
                  <c:v>7394</c:v>
                </c:pt>
                <c:pt idx="13">
                  <c:v>7357</c:v>
                </c:pt>
                <c:pt idx="14">
                  <c:v>7042</c:v>
                </c:pt>
                <c:pt idx="15">
                  <c:v>7096</c:v>
                </c:pt>
                <c:pt idx="16">
                  <c:v>4486</c:v>
                </c:pt>
                <c:pt idx="17">
                  <c:v>3335</c:v>
                </c:pt>
                <c:pt idx="18">
                  <c:v>4533</c:v>
                </c:pt>
                <c:pt idx="19">
                  <c:v>11571</c:v>
                </c:pt>
                <c:pt idx="20">
                  <c:v>9640</c:v>
                </c:pt>
                <c:pt idx="21">
                  <c:v>8670</c:v>
                </c:pt>
                <c:pt idx="22">
                  <c:v>9020</c:v>
                </c:pt>
                <c:pt idx="23">
                  <c:v>7563</c:v>
                </c:pt>
                <c:pt idx="24">
                  <c:v>5385</c:v>
                </c:pt>
                <c:pt idx="25">
                  <c:v>7645</c:v>
                </c:pt>
                <c:pt idx="26">
                  <c:v>11317</c:v>
                </c:pt>
                <c:pt idx="27">
                  <c:v>7664</c:v>
                </c:pt>
                <c:pt idx="28">
                  <c:v>6288</c:v>
                </c:pt>
                <c:pt idx="29">
                  <c:v>7035</c:v>
                </c:pt>
                <c:pt idx="30">
                  <c:v>7257</c:v>
                </c:pt>
                <c:pt idx="31">
                  <c:v>8353</c:v>
                </c:pt>
                <c:pt idx="32">
                  <c:v>8773</c:v>
                </c:pt>
                <c:pt idx="33">
                  <c:v>7859</c:v>
                </c:pt>
                <c:pt idx="34">
                  <c:v>6904</c:v>
                </c:pt>
                <c:pt idx="35">
                  <c:v>5218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04-4766-A740-FC5FB8E5F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922144"/>
        <c:axId val="1490625840"/>
      </c:lineChart>
      <c:catAx>
        <c:axId val="10499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90625840"/>
        <c:crosses val="autoZero"/>
        <c:auto val="1"/>
        <c:lblAlgn val="ctr"/>
        <c:lblOffset val="100"/>
        <c:noMultiLvlLbl val="0"/>
      </c:catAx>
      <c:valAx>
        <c:axId val="1490625840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992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372554375078"/>
          <c:y val="0.18746034794569649"/>
          <c:w val="0.83749975949386546"/>
          <c:h val="0.68769363162704633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010160"/>
        <c:axId val="874223936"/>
      </c:lineChart>
      <c:catAx>
        <c:axId val="54601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4223936"/>
        <c:crosses val="autoZero"/>
        <c:auto val="1"/>
        <c:lblAlgn val="ctr"/>
        <c:lblOffset val="100"/>
        <c:noMultiLvlLbl val="0"/>
      </c:catAx>
      <c:valAx>
        <c:axId val="874223936"/>
        <c:scaling>
          <c:orientation val="minMax"/>
          <c:max val="12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46010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51519042356759E-2"/>
          <c:y val="1.5953243765244547E-2"/>
          <c:w val="0.80939227023916904"/>
          <c:h val="0.9311891576033198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market'!$D$3:$AM$3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BV market'!$D$8:$AM$8</c:f>
              <c:numCache>
                <c:formatCode>#,##0</c:formatCode>
                <c:ptCount val="13"/>
                <c:pt idx="0">
                  <c:v>7563</c:v>
                </c:pt>
                <c:pt idx="1">
                  <c:v>5385</c:v>
                </c:pt>
                <c:pt idx="2">
                  <c:v>7645</c:v>
                </c:pt>
                <c:pt idx="3">
                  <c:v>11317</c:v>
                </c:pt>
                <c:pt idx="4">
                  <c:v>7664</c:v>
                </c:pt>
                <c:pt idx="5">
                  <c:v>6288</c:v>
                </c:pt>
                <c:pt idx="6">
                  <c:v>7035</c:v>
                </c:pt>
                <c:pt idx="7">
                  <c:v>7257</c:v>
                </c:pt>
                <c:pt idx="8">
                  <c:v>8353</c:v>
                </c:pt>
                <c:pt idx="9">
                  <c:v>8773</c:v>
                </c:pt>
                <c:pt idx="10">
                  <c:v>7859</c:v>
                </c:pt>
                <c:pt idx="11">
                  <c:v>6904</c:v>
                </c:pt>
                <c:pt idx="12">
                  <c:v>5218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D6-454D-8EE6-3ACBFEAA1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922144"/>
        <c:axId val="1490625840"/>
      </c:lineChart>
      <c:catAx>
        <c:axId val="10499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90625840"/>
        <c:crosses val="autoZero"/>
        <c:auto val="1"/>
        <c:lblAlgn val="ctr"/>
        <c:lblOffset val="100"/>
        <c:noMultiLvlLbl val="0"/>
      </c:catAx>
      <c:valAx>
        <c:axId val="149062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992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market'!$D$12:$AM$12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BV market'!$D$17:$AM$17</c:f>
              <c:numCache>
                <c:formatCode>#,##0</c:formatCode>
                <c:ptCount val="36"/>
                <c:pt idx="0">
                  <c:v>4122</c:v>
                </c:pt>
                <c:pt idx="1">
                  <c:v>4042</c:v>
                </c:pt>
                <c:pt idx="2">
                  <c:v>3963</c:v>
                </c:pt>
                <c:pt idx="3">
                  <c:v>3753</c:v>
                </c:pt>
                <c:pt idx="4">
                  <c:v>3835</c:v>
                </c:pt>
                <c:pt idx="5">
                  <c:v>3161</c:v>
                </c:pt>
                <c:pt idx="6">
                  <c:v>4045</c:v>
                </c:pt>
                <c:pt idx="7">
                  <c:v>4396</c:v>
                </c:pt>
                <c:pt idx="8">
                  <c:v>4587</c:v>
                </c:pt>
                <c:pt idx="9">
                  <c:v>4554</c:v>
                </c:pt>
                <c:pt idx="10">
                  <c:v>4140</c:v>
                </c:pt>
                <c:pt idx="11">
                  <c:v>4092</c:v>
                </c:pt>
                <c:pt idx="12">
                  <c:v>4219</c:v>
                </c:pt>
                <c:pt idx="13">
                  <c:v>4375</c:v>
                </c:pt>
                <c:pt idx="14">
                  <c:v>3772</c:v>
                </c:pt>
                <c:pt idx="15">
                  <c:v>3914</c:v>
                </c:pt>
                <c:pt idx="16">
                  <c:v>3502</c:v>
                </c:pt>
                <c:pt idx="17">
                  <c:v>3294</c:v>
                </c:pt>
                <c:pt idx="18">
                  <c:v>3808</c:v>
                </c:pt>
                <c:pt idx="19">
                  <c:v>4033</c:v>
                </c:pt>
                <c:pt idx="20">
                  <c:v>4496</c:v>
                </c:pt>
                <c:pt idx="21">
                  <c:v>4727</c:v>
                </c:pt>
                <c:pt idx="22">
                  <c:v>4189</c:v>
                </c:pt>
                <c:pt idx="23">
                  <c:v>4402</c:v>
                </c:pt>
                <c:pt idx="24">
                  <c:v>4403</c:v>
                </c:pt>
                <c:pt idx="25">
                  <c:v>2956</c:v>
                </c:pt>
                <c:pt idx="26">
                  <c:v>1634</c:v>
                </c:pt>
                <c:pt idx="27">
                  <c:v>6274</c:v>
                </c:pt>
                <c:pt idx="28">
                  <c:v>3366</c:v>
                </c:pt>
                <c:pt idx="29">
                  <c:v>2540</c:v>
                </c:pt>
                <c:pt idx="30">
                  <c:v>2736</c:v>
                </c:pt>
                <c:pt idx="31">
                  <c:v>3037</c:v>
                </c:pt>
                <c:pt idx="32">
                  <c:v>4031</c:v>
                </c:pt>
                <c:pt idx="33">
                  <c:v>9388</c:v>
                </c:pt>
                <c:pt idx="34">
                  <c:v>3458</c:v>
                </c:pt>
                <c:pt idx="35">
                  <c:v>4308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20-4900-8E7E-69FE5F999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3418528"/>
        <c:axId val="1490639984"/>
      </c:lineChart>
      <c:catAx>
        <c:axId val="12234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90639984"/>
        <c:crosses val="autoZero"/>
        <c:auto val="1"/>
        <c:lblAlgn val="ctr"/>
        <c:lblOffset val="100"/>
        <c:noMultiLvlLbl val="0"/>
      </c:catAx>
      <c:valAx>
        <c:axId val="149063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234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market'!$D$12:$AM$12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BV market'!$D$17:$AM$17</c:f>
              <c:numCache>
                <c:formatCode>#,##0</c:formatCode>
                <c:ptCount val="13"/>
                <c:pt idx="0">
                  <c:v>4402</c:v>
                </c:pt>
                <c:pt idx="1">
                  <c:v>4403</c:v>
                </c:pt>
                <c:pt idx="2">
                  <c:v>2956</c:v>
                </c:pt>
                <c:pt idx="3">
                  <c:v>1634</c:v>
                </c:pt>
                <c:pt idx="4">
                  <c:v>6274</c:v>
                </c:pt>
                <c:pt idx="5">
                  <c:v>3366</c:v>
                </c:pt>
                <c:pt idx="6">
                  <c:v>2540</c:v>
                </c:pt>
                <c:pt idx="7">
                  <c:v>2736</c:v>
                </c:pt>
                <c:pt idx="8">
                  <c:v>3037</c:v>
                </c:pt>
                <c:pt idx="9">
                  <c:v>4031</c:v>
                </c:pt>
                <c:pt idx="10">
                  <c:v>9388</c:v>
                </c:pt>
                <c:pt idx="11">
                  <c:v>3458</c:v>
                </c:pt>
                <c:pt idx="12">
                  <c:v>4308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A-41E9-A604-34A461CB5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3418528"/>
        <c:axId val="1490639984"/>
      </c:lineChart>
      <c:catAx>
        <c:axId val="12234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90639984"/>
        <c:crosses val="autoZero"/>
        <c:auto val="1"/>
        <c:lblAlgn val="ctr"/>
        <c:lblOffset val="100"/>
        <c:noMultiLvlLbl val="0"/>
      </c:catAx>
      <c:valAx>
        <c:axId val="149063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234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market'!$D$21:$AM$21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BV market'!$D$26:$AM$26</c:f>
              <c:numCache>
                <c:formatCode>#,##0</c:formatCode>
                <c:ptCount val="36"/>
                <c:pt idx="0">
                  <c:v>5644</c:v>
                </c:pt>
                <c:pt idx="1">
                  <c:v>6194</c:v>
                </c:pt>
                <c:pt idx="2">
                  <c:v>5366</c:v>
                </c:pt>
                <c:pt idx="3">
                  <c:v>5053</c:v>
                </c:pt>
                <c:pt idx="4">
                  <c:v>5001</c:v>
                </c:pt>
                <c:pt idx="5">
                  <c:v>4407</c:v>
                </c:pt>
                <c:pt idx="6">
                  <c:v>5399</c:v>
                </c:pt>
                <c:pt idx="7">
                  <c:v>5687</c:v>
                </c:pt>
                <c:pt idx="8">
                  <c:v>6436</c:v>
                </c:pt>
                <c:pt idx="9">
                  <c:v>6566</c:v>
                </c:pt>
                <c:pt idx="10">
                  <c:v>6348</c:v>
                </c:pt>
                <c:pt idx="11">
                  <c:v>6521</c:v>
                </c:pt>
                <c:pt idx="12">
                  <c:v>5547</c:v>
                </c:pt>
                <c:pt idx="13">
                  <c:v>5729</c:v>
                </c:pt>
                <c:pt idx="14">
                  <c:v>5698</c:v>
                </c:pt>
                <c:pt idx="15">
                  <c:v>5297</c:v>
                </c:pt>
                <c:pt idx="16">
                  <c:v>4453</c:v>
                </c:pt>
                <c:pt idx="17">
                  <c:v>4686</c:v>
                </c:pt>
                <c:pt idx="18">
                  <c:v>6320</c:v>
                </c:pt>
                <c:pt idx="19">
                  <c:v>6196</c:v>
                </c:pt>
                <c:pt idx="20">
                  <c:v>6906</c:v>
                </c:pt>
                <c:pt idx="21">
                  <c:v>6609</c:v>
                </c:pt>
                <c:pt idx="22">
                  <c:v>6272</c:v>
                </c:pt>
                <c:pt idx="23">
                  <c:v>6544</c:v>
                </c:pt>
                <c:pt idx="24">
                  <c:v>5985</c:v>
                </c:pt>
                <c:pt idx="25">
                  <c:v>6273</c:v>
                </c:pt>
                <c:pt idx="26">
                  <c:v>5071</c:v>
                </c:pt>
                <c:pt idx="27">
                  <c:v>4737</c:v>
                </c:pt>
                <c:pt idx="28">
                  <c:v>3771</c:v>
                </c:pt>
                <c:pt idx="29">
                  <c:v>5130</c:v>
                </c:pt>
                <c:pt idx="30">
                  <c:v>5510</c:v>
                </c:pt>
                <c:pt idx="31">
                  <c:v>6019</c:v>
                </c:pt>
                <c:pt idx="32">
                  <c:v>6327</c:v>
                </c:pt>
                <c:pt idx="33">
                  <c:v>6349</c:v>
                </c:pt>
                <c:pt idx="34">
                  <c:v>6587</c:v>
                </c:pt>
                <c:pt idx="35">
                  <c:v>5859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E-455A-B094-993B30508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813776"/>
        <c:axId val="1490642896"/>
      </c:lineChart>
      <c:catAx>
        <c:axId val="126781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90642896"/>
        <c:crosses val="autoZero"/>
        <c:auto val="1"/>
        <c:lblAlgn val="ctr"/>
        <c:lblOffset val="100"/>
        <c:noMultiLvlLbl val="0"/>
      </c:catAx>
      <c:valAx>
        <c:axId val="149064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6781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market'!$D$21:$AM$21</c:f>
              <c:strCache>
                <c:ptCount val="13"/>
                <c:pt idx="0">
                  <c:v>202001</c:v>
                </c:pt>
                <c:pt idx="1">
                  <c:v>202002</c:v>
                </c:pt>
                <c:pt idx="2">
                  <c:v>202003</c:v>
                </c:pt>
                <c:pt idx="3">
                  <c:v>202004</c:v>
                </c:pt>
                <c:pt idx="4">
                  <c:v>202005</c:v>
                </c:pt>
                <c:pt idx="5">
                  <c:v>202006</c:v>
                </c:pt>
                <c:pt idx="6">
                  <c:v>202007</c:v>
                </c:pt>
                <c:pt idx="7">
                  <c:v>202008</c:v>
                </c:pt>
                <c:pt idx="8">
                  <c:v>202009</c:v>
                </c:pt>
                <c:pt idx="9">
                  <c:v>202010</c:v>
                </c:pt>
                <c:pt idx="10">
                  <c:v>202011</c:v>
                </c:pt>
                <c:pt idx="11">
                  <c:v>202012</c:v>
                </c:pt>
                <c:pt idx="12">
                  <c:v>202101</c:v>
                </c:pt>
              </c:strCache>
            </c:strRef>
          </c:cat>
          <c:val>
            <c:numRef>
              <c:f>'Sheet BV market'!$D$26:$AM$26</c:f>
              <c:numCache>
                <c:formatCode>#,##0</c:formatCode>
                <c:ptCount val="13"/>
                <c:pt idx="0">
                  <c:v>6544</c:v>
                </c:pt>
                <c:pt idx="1">
                  <c:v>5985</c:v>
                </c:pt>
                <c:pt idx="2">
                  <c:v>6273</c:v>
                </c:pt>
                <c:pt idx="3">
                  <c:v>5071</c:v>
                </c:pt>
                <c:pt idx="4">
                  <c:v>4737</c:v>
                </c:pt>
                <c:pt idx="5">
                  <c:v>3771</c:v>
                </c:pt>
                <c:pt idx="6">
                  <c:v>5130</c:v>
                </c:pt>
                <c:pt idx="7">
                  <c:v>5510</c:v>
                </c:pt>
                <c:pt idx="8">
                  <c:v>6019</c:v>
                </c:pt>
                <c:pt idx="9">
                  <c:v>6327</c:v>
                </c:pt>
                <c:pt idx="10">
                  <c:v>6349</c:v>
                </c:pt>
                <c:pt idx="11">
                  <c:v>6587</c:v>
                </c:pt>
                <c:pt idx="12">
                  <c:v>5859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6C-40B9-AF50-B6D4CCEFA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813776"/>
        <c:axId val="1490642896"/>
      </c:lineChart>
      <c:catAx>
        <c:axId val="126781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90642896"/>
        <c:crosses val="autoZero"/>
        <c:auto val="1"/>
        <c:lblAlgn val="ctr"/>
        <c:lblOffset val="100"/>
        <c:noMultiLvlLbl val="0"/>
      </c:catAx>
      <c:valAx>
        <c:axId val="149064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6781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73370061969091E-2"/>
          <c:y val="3.9752328050318489E-2"/>
          <c:w val="0.93354151305527155"/>
          <c:h val="0.73494800829306983"/>
        </c:manualLayout>
      </c:layout>
      <c:lineChart>
        <c:grouping val="standard"/>
        <c:varyColors val="0"/>
        <c:ser>
          <c:idx val="0"/>
          <c:order val="0"/>
          <c:tx>
            <c:v>SE Donaxyl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market'!$D$3:$AM$3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'Sheet BV market'!$D$4:$AM$4</c:f>
              <c:numCache>
                <c:formatCode>#,##0</c:formatCode>
                <c:ptCount val="36"/>
                <c:pt idx="0">
                  <c:v>2321</c:v>
                </c:pt>
                <c:pt idx="1">
                  <c:v>2508</c:v>
                </c:pt>
                <c:pt idx="2">
                  <c:v>2072</c:v>
                </c:pt>
                <c:pt idx="3">
                  <c:v>2405</c:v>
                </c:pt>
                <c:pt idx="4">
                  <c:v>1995</c:v>
                </c:pt>
                <c:pt idx="5">
                  <c:v>1828</c:v>
                </c:pt>
                <c:pt idx="6">
                  <c:v>2132</c:v>
                </c:pt>
                <c:pt idx="7">
                  <c:v>2429</c:v>
                </c:pt>
                <c:pt idx="8">
                  <c:v>3131</c:v>
                </c:pt>
                <c:pt idx="9">
                  <c:v>2896</c:v>
                </c:pt>
                <c:pt idx="10">
                  <c:v>2649</c:v>
                </c:pt>
                <c:pt idx="11">
                  <c:v>3048</c:v>
                </c:pt>
                <c:pt idx="12">
                  <c:v>2676</c:v>
                </c:pt>
                <c:pt idx="13">
                  <c:v>2856</c:v>
                </c:pt>
                <c:pt idx="14">
                  <c:v>2653</c:v>
                </c:pt>
                <c:pt idx="15">
                  <c:v>2911</c:v>
                </c:pt>
                <c:pt idx="16">
                  <c:v>2289</c:v>
                </c:pt>
                <c:pt idx="17">
                  <c:v>2549</c:v>
                </c:pt>
                <c:pt idx="18">
                  <c:v>3280</c:v>
                </c:pt>
                <c:pt idx="19">
                  <c:v>4059</c:v>
                </c:pt>
                <c:pt idx="20">
                  <c:v>4067</c:v>
                </c:pt>
                <c:pt idx="21">
                  <c:v>3555</c:v>
                </c:pt>
                <c:pt idx="22">
                  <c:v>3231</c:v>
                </c:pt>
                <c:pt idx="23">
                  <c:v>3465</c:v>
                </c:pt>
                <c:pt idx="24">
                  <c:v>3655</c:v>
                </c:pt>
                <c:pt idx="25">
                  <c:v>4363</c:v>
                </c:pt>
                <c:pt idx="26">
                  <c:v>3949</c:v>
                </c:pt>
                <c:pt idx="27">
                  <c:v>3500</c:v>
                </c:pt>
                <c:pt idx="28">
                  <c:v>2819</c:v>
                </c:pt>
                <c:pt idx="29">
                  <c:v>2935</c:v>
                </c:pt>
                <c:pt idx="30">
                  <c:v>2832</c:v>
                </c:pt>
                <c:pt idx="31">
                  <c:v>3321</c:v>
                </c:pt>
                <c:pt idx="32">
                  <c:v>3726</c:v>
                </c:pt>
                <c:pt idx="33">
                  <c:v>3487</c:v>
                </c:pt>
                <c:pt idx="34">
                  <c:v>3262</c:v>
                </c:pt>
                <c:pt idx="35">
                  <c:v>3155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54-40CE-B0BF-2094484A4E4E}"/>
            </c:ext>
          </c:extLst>
        </c:ser>
        <c:ser>
          <c:idx val="1"/>
          <c:order val="1"/>
          <c:tx>
            <c:v>NO Donaxyl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market'!$D$3:$AM$3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('Sheet BV market'!$C$13:$AG$13,'Sheet BV market'!$AH$13,'Sheet BV market'!$AI$13,'Sheet BV market'!$AJ$13,'Sheet BV market'!$AK$13,'Sheet BV market'!$AL$13)</c:f>
              <c:numCache>
                <c:formatCode>#,##0</c:formatCode>
                <c:ptCount val="36"/>
                <c:pt idx="0">
                  <c:v>869</c:v>
                </c:pt>
                <c:pt idx="1">
                  <c:v>963</c:v>
                </c:pt>
                <c:pt idx="2">
                  <c:v>814</c:v>
                </c:pt>
                <c:pt idx="3">
                  <c:v>840</c:v>
                </c:pt>
                <c:pt idx="4">
                  <c:v>745</c:v>
                </c:pt>
                <c:pt idx="5">
                  <c:v>828</c:v>
                </c:pt>
                <c:pt idx="6">
                  <c:v>613</c:v>
                </c:pt>
                <c:pt idx="7">
                  <c:v>880</c:v>
                </c:pt>
                <c:pt idx="8">
                  <c:v>1072</c:v>
                </c:pt>
                <c:pt idx="9">
                  <c:v>1024</c:v>
                </c:pt>
                <c:pt idx="10">
                  <c:v>1041</c:v>
                </c:pt>
                <c:pt idx="11">
                  <c:v>785</c:v>
                </c:pt>
                <c:pt idx="12">
                  <c:v>930</c:v>
                </c:pt>
                <c:pt idx="13">
                  <c:v>884</c:v>
                </c:pt>
                <c:pt idx="14">
                  <c:v>1093</c:v>
                </c:pt>
                <c:pt idx="15">
                  <c:v>867</c:v>
                </c:pt>
                <c:pt idx="16">
                  <c:v>872</c:v>
                </c:pt>
                <c:pt idx="17">
                  <c:v>809</c:v>
                </c:pt>
                <c:pt idx="18">
                  <c:v>708</c:v>
                </c:pt>
                <c:pt idx="19">
                  <c:v>906</c:v>
                </c:pt>
                <c:pt idx="20">
                  <c:v>947</c:v>
                </c:pt>
                <c:pt idx="21">
                  <c:v>1037</c:v>
                </c:pt>
                <c:pt idx="22">
                  <c:v>1167</c:v>
                </c:pt>
                <c:pt idx="23">
                  <c:v>1034</c:v>
                </c:pt>
                <c:pt idx="24">
                  <c:v>1161</c:v>
                </c:pt>
                <c:pt idx="25">
                  <c:v>1171</c:v>
                </c:pt>
                <c:pt idx="26">
                  <c:v>964</c:v>
                </c:pt>
                <c:pt idx="27">
                  <c:v>883</c:v>
                </c:pt>
                <c:pt idx="28">
                  <c:v>1166</c:v>
                </c:pt>
                <c:pt idx="29">
                  <c:v>1245</c:v>
                </c:pt>
                <c:pt idx="30">
                  <c:v>1035</c:v>
                </c:pt>
                <c:pt idx="31">
                  <c:v>941</c:v>
                </c:pt>
                <c:pt idx="32">
                  <c:v>1614</c:v>
                </c:pt>
                <c:pt idx="33">
                  <c:v>2108</c:v>
                </c:pt>
                <c:pt idx="34">
                  <c:v>2005</c:v>
                </c:pt>
                <c:pt idx="35">
                  <c:v>1632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54-40CE-B0BF-2094484A4E4E}"/>
            </c:ext>
          </c:extLst>
        </c:ser>
        <c:ser>
          <c:idx val="2"/>
          <c:order val="2"/>
          <c:tx>
            <c:v>FI Donaxyl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BV market'!$D$3:$AM$3</c:f>
              <c:strCache>
                <c:ptCount val="36"/>
                <c:pt idx="0">
                  <c:v>201802</c:v>
                </c:pt>
                <c:pt idx="1">
                  <c:v>201803</c:v>
                </c:pt>
                <c:pt idx="2">
                  <c:v>201804</c:v>
                </c:pt>
                <c:pt idx="3">
                  <c:v>201805</c:v>
                </c:pt>
                <c:pt idx="4">
                  <c:v>201806</c:v>
                </c:pt>
                <c:pt idx="5">
                  <c:v>201807</c:v>
                </c:pt>
                <c:pt idx="6">
                  <c:v>201808</c:v>
                </c:pt>
                <c:pt idx="7">
                  <c:v>201809</c:v>
                </c:pt>
                <c:pt idx="8">
                  <c:v>201810</c:v>
                </c:pt>
                <c:pt idx="9">
                  <c:v>201811</c:v>
                </c:pt>
                <c:pt idx="10">
                  <c:v>201812</c:v>
                </c:pt>
                <c:pt idx="11">
                  <c:v>201901</c:v>
                </c:pt>
                <c:pt idx="12">
                  <c:v>201902</c:v>
                </c:pt>
                <c:pt idx="13">
                  <c:v>201903</c:v>
                </c:pt>
                <c:pt idx="14">
                  <c:v>201904</c:v>
                </c:pt>
                <c:pt idx="15">
                  <c:v>201905</c:v>
                </c:pt>
                <c:pt idx="16">
                  <c:v>201906</c:v>
                </c:pt>
                <c:pt idx="17">
                  <c:v>201907</c:v>
                </c:pt>
                <c:pt idx="18">
                  <c:v>201908</c:v>
                </c:pt>
                <c:pt idx="19">
                  <c:v>201909</c:v>
                </c:pt>
                <c:pt idx="20">
                  <c:v>201910</c:v>
                </c:pt>
                <c:pt idx="21">
                  <c:v>201911</c:v>
                </c:pt>
                <c:pt idx="22">
                  <c:v>201912</c:v>
                </c:pt>
                <c:pt idx="23">
                  <c:v>202001</c:v>
                </c:pt>
                <c:pt idx="24">
                  <c:v>202002</c:v>
                </c:pt>
                <c:pt idx="25">
                  <c:v>202003</c:v>
                </c:pt>
                <c:pt idx="26">
                  <c:v>202004</c:v>
                </c:pt>
                <c:pt idx="27">
                  <c:v>202005</c:v>
                </c:pt>
                <c:pt idx="28">
                  <c:v>202006</c:v>
                </c:pt>
                <c:pt idx="29">
                  <c:v>202007</c:v>
                </c:pt>
                <c:pt idx="30">
                  <c:v>202008</c:v>
                </c:pt>
                <c:pt idx="31">
                  <c:v>202009</c:v>
                </c:pt>
                <c:pt idx="32">
                  <c:v>202010</c:v>
                </c:pt>
                <c:pt idx="33">
                  <c:v>202011</c:v>
                </c:pt>
                <c:pt idx="34">
                  <c:v>202012</c:v>
                </c:pt>
                <c:pt idx="35">
                  <c:v>202101</c:v>
                </c:pt>
              </c:strCache>
            </c:strRef>
          </c:cat>
          <c:val>
            <c:numRef>
              <c:f>('Sheet BV market'!$C$22:$AG$22,'Sheet BV market'!$AH$22,'Sheet BV market'!$AI$22,'Sheet BV market'!$AJ$22,'Sheet BV market'!$AK$22,'Sheet BV market'!$AL$22)</c:f>
              <c:numCache>
                <c:formatCode>#,##0</c:formatCode>
                <c:ptCount val="36"/>
                <c:pt idx="0">
                  <c:v>508</c:v>
                </c:pt>
                <c:pt idx="1">
                  <c:v>519</c:v>
                </c:pt>
                <c:pt idx="2">
                  <c:v>660</c:v>
                </c:pt>
                <c:pt idx="3">
                  <c:v>595</c:v>
                </c:pt>
                <c:pt idx="4">
                  <c:v>549</c:v>
                </c:pt>
                <c:pt idx="5">
                  <c:v>555</c:v>
                </c:pt>
                <c:pt idx="6">
                  <c:v>444</c:v>
                </c:pt>
                <c:pt idx="7">
                  <c:v>556</c:v>
                </c:pt>
                <c:pt idx="8">
                  <c:v>565</c:v>
                </c:pt>
                <c:pt idx="9">
                  <c:v>720</c:v>
                </c:pt>
                <c:pt idx="10">
                  <c:v>712</c:v>
                </c:pt>
                <c:pt idx="11">
                  <c:v>753</c:v>
                </c:pt>
                <c:pt idx="12">
                  <c:v>823</c:v>
                </c:pt>
                <c:pt idx="13">
                  <c:v>682</c:v>
                </c:pt>
                <c:pt idx="14">
                  <c:v>707</c:v>
                </c:pt>
                <c:pt idx="15">
                  <c:v>734</c:v>
                </c:pt>
                <c:pt idx="16">
                  <c:v>772</c:v>
                </c:pt>
                <c:pt idx="17">
                  <c:v>715</c:v>
                </c:pt>
                <c:pt idx="18">
                  <c:v>725</c:v>
                </c:pt>
                <c:pt idx="19">
                  <c:v>881</c:v>
                </c:pt>
                <c:pt idx="20">
                  <c:v>1012</c:v>
                </c:pt>
                <c:pt idx="21">
                  <c:v>1029</c:v>
                </c:pt>
                <c:pt idx="22">
                  <c:v>977</c:v>
                </c:pt>
                <c:pt idx="23">
                  <c:v>993</c:v>
                </c:pt>
                <c:pt idx="24">
                  <c:v>1052</c:v>
                </c:pt>
                <c:pt idx="25">
                  <c:v>867</c:v>
                </c:pt>
                <c:pt idx="26">
                  <c:v>917</c:v>
                </c:pt>
                <c:pt idx="27">
                  <c:v>682</c:v>
                </c:pt>
                <c:pt idx="28">
                  <c:v>664</c:v>
                </c:pt>
                <c:pt idx="29">
                  <c:v>750</c:v>
                </c:pt>
                <c:pt idx="30">
                  <c:v>795</c:v>
                </c:pt>
                <c:pt idx="31">
                  <c:v>880</c:v>
                </c:pt>
                <c:pt idx="32">
                  <c:v>1043</c:v>
                </c:pt>
                <c:pt idx="33">
                  <c:v>1024</c:v>
                </c:pt>
                <c:pt idx="34">
                  <c:v>1035</c:v>
                </c:pt>
                <c:pt idx="35">
                  <c:v>1136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54-40CE-B0BF-2094484A4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3220720"/>
        <c:axId val="1490643312"/>
      </c:lineChart>
      <c:catAx>
        <c:axId val="11332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90643312"/>
        <c:crosses val="autoZero"/>
        <c:auto val="1"/>
        <c:lblAlgn val="ctr"/>
        <c:lblOffset val="100"/>
        <c:noMultiLvlLbl val="0"/>
      </c:catAx>
      <c:valAx>
        <c:axId val="149064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332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58327149002540812"/>
          <c:y val="0.8128708603409841"/>
          <c:w val="0.27231547634021785"/>
          <c:h val="0.18712917816013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chart" Target="../charts/chart2.xml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chart" Target="../charts/chart4.xml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0.10563</cdr:y>
    </cdr:from>
    <cdr:to>
      <cdr:x>1</cdr:x>
      <cdr:y>0.89436</cdr:y>
    </cdr:to>
    <cdr:graphicFrame macro="">
      <cdr:nvGraphicFramePr>
        <cdr:cNvPr id="2" name="Diagram 3">
          <a:extLst xmlns:a="http://schemas.openxmlformats.org/drawingml/2006/main">
            <a:ext uri="{FF2B5EF4-FFF2-40B4-BE49-F238E27FC236}">
              <a16:creationId xmlns:a16="http://schemas.microsoft.com/office/drawing/2014/main" id="{4F530923-521F-4441-8CA8-79C90AFDCC39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0.75968</cdr:x>
      <cdr:y>0.19213</cdr:y>
    </cdr:from>
    <cdr:to>
      <cdr:x>0.79097</cdr:x>
      <cdr:y>0.2536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1AC0C74-522E-4B3A-A6F3-6504731ACA1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070326" y="920622"/>
          <a:ext cx="291217" cy="29454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0.15507</cdr:y>
    </cdr:from>
    <cdr:to>
      <cdr:x>1</cdr:x>
      <cdr:y>0.8748</cdr:y>
    </cdr:to>
    <cdr:graphicFrame macro="">
      <cdr:nvGraphicFramePr>
        <cdr:cNvPr id="2" name="Diagram 3">
          <a:extLst xmlns:a="http://schemas.openxmlformats.org/drawingml/2006/main">
            <a:ext uri="{FF2B5EF4-FFF2-40B4-BE49-F238E27FC236}">
              <a16:creationId xmlns:a16="http://schemas.microsoft.com/office/drawing/2014/main" id="{4F530923-521F-4441-8CA8-79C90AFDCC39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0.30732</cdr:x>
      <cdr:y>0.10038</cdr:y>
    </cdr:from>
    <cdr:to>
      <cdr:x>0.33861</cdr:x>
      <cdr:y>0.16185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1AC0C74-522E-4B3A-A6F3-6504731ACA1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60276" y="438892"/>
          <a:ext cx="291217" cy="268776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0.71754</cdr:x>
      <cdr:y>0.36235</cdr:y>
    </cdr:from>
    <cdr:to>
      <cdr:x>0.75377</cdr:x>
      <cdr:y>0.432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A90545F-3F8C-4180-ABE0-293551A0A6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218584" y="1585912"/>
          <a:ext cx="313987" cy="30484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0.29597</cdr:x>
      <cdr:y>0.41554</cdr:y>
    </cdr:from>
    <cdr:to>
      <cdr:x>0.34876</cdr:x>
      <cdr:y>0.5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A90545F-3F8C-4180-ABE0-293551A0A6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28851" y="2068081"/>
          <a:ext cx="397512" cy="420325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0.726</cdr:x>
      <cdr:y>0.16004</cdr:y>
    </cdr:from>
    <cdr:to>
      <cdr:x>0.76893</cdr:x>
      <cdr:y>0.22835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245B49B6-50A1-4910-836A-62C66501B2E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375775" y="774394"/>
          <a:ext cx="376993" cy="330505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0.26163</cdr:x>
      <cdr:y>0.11433</cdr:y>
    </cdr:from>
    <cdr:to>
      <cdr:x>0.28988</cdr:x>
      <cdr:y>0.15928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245B49B6-50A1-4910-836A-62C66501B2E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8608" y="535692"/>
          <a:ext cx="235237" cy="21061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96169C-64F7-4306-81DC-0DA58100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46EB99-6CA1-465A-A72C-C23F827E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D41107-7897-465A-BD8E-DBEE3F6D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iPod, elektronik&#10;&#10;Automatiskt genererad beskrivning">
            <a:extLst>
              <a:ext uri="{FF2B5EF4-FFF2-40B4-BE49-F238E27FC236}">
                <a16:creationId xmlns:a16="http://schemas.microsoft.com/office/drawing/2014/main" id="{FE003BCD-67C4-41E7-886B-F116C53D143A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7172" b="8408"/>
          <a:stretch/>
        </p:blipFill>
        <p:spPr bwMode="auto">
          <a:xfrm>
            <a:off x="9640253" y="4424045"/>
            <a:ext cx="2988945" cy="2639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 descr="bigstock-Pink-Gerbera-fixad.jpg">
            <a:extLst>
              <a:ext uri="{FF2B5EF4-FFF2-40B4-BE49-F238E27FC236}">
                <a16:creationId xmlns:a16="http://schemas.microsoft.com/office/drawing/2014/main" id="{5A84D023-343A-44FB-A1F3-EAE1D5F159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9950" t="14306"/>
          <a:stretch>
            <a:fillRect/>
          </a:stretch>
        </p:blipFill>
        <p:spPr>
          <a:xfrm>
            <a:off x="0" y="0"/>
            <a:ext cx="1934304" cy="22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4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EE100-F568-4867-BCE4-DF263750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DAE1FE0-A591-4433-BC7B-25EABB7CE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A86E3C-D76D-461F-B3AF-6B0F99F9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4F7026-5169-4AE9-86A9-4D52AFB4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4A74F7-36FD-46A7-91C1-65467E79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4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214EB87-98D0-4EC0-81B4-C203A3123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2A91FF-597B-4303-B3F6-88AB596D7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C2FC96-5C2D-46D1-8FAD-CDB7AE2C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0C861B-25AC-4F8C-99BF-45A2AAD0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F466A0-E227-4D61-BCA9-25EA4EBE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23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E5BD5A-223B-4785-ADF7-A57F5101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9594E0-7540-47C7-977E-281F22821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D3D732-F39D-4A06-B44F-04029120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A75DBE-CD17-40F3-9854-5E5EBF20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A0CAE5-B0B8-4B9E-892C-F5CBB4C9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bigstock-Pink-Gerbera-fixad.jpg">
            <a:extLst>
              <a:ext uri="{FF2B5EF4-FFF2-40B4-BE49-F238E27FC236}">
                <a16:creationId xmlns:a16="http://schemas.microsoft.com/office/drawing/2014/main" id="{1029393B-2E75-4ABC-8019-F27CCB810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950" t="14306"/>
          <a:stretch>
            <a:fillRect/>
          </a:stretch>
        </p:blipFill>
        <p:spPr>
          <a:xfrm>
            <a:off x="0" y="0"/>
            <a:ext cx="1608618" cy="1905000"/>
          </a:xfrm>
          <a:prstGeom prst="rect">
            <a:avLst/>
          </a:prstGeom>
        </p:spPr>
      </p:pic>
      <p:pic>
        <p:nvPicPr>
          <p:cNvPr id="10" name="Bildobjekt 9" descr="En bild som visar iPod, elektronik&#10;&#10;Automatiskt genererad beskrivning">
            <a:extLst>
              <a:ext uri="{FF2B5EF4-FFF2-40B4-BE49-F238E27FC236}">
                <a16:creationId xmlns:a16="http://schemas.microsoft.com/office/drawing/2014/main" id="{9AC1F15F-0F46-4632-8528-38C054D313D6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7172" b="8408"/>
          <a:stretch/>
        </p:blipFill>
        <p:spPr bwMode="auto">
          <a:xfrm>
            <a:off x="10168413" y="4953000"/>
            <a:ext cx="2370773" cy="2119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714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17A461-895A-453A-9AF7-0E7C1407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72B238-10E3-4F03-BBA7-0B0599D5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9FA651-B868-4A4A-9B1D-ED5CB4CA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1F06A0-5324-4799-8B18-9B0A09AC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E0D0C6-EDA9-46AA-85A2-34789E01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60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30581-7040-4A75-8233-DA5AB202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A80029-88BF-4314-BFD9-3C56BA045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47F6DD-5650-484C-BE47-B91E0F3E3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2E768E-A398-4C48-9623-DFBEC612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57ADF0-E5F7-4ED2-A066-16AE73F6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2FF5D0F-BD1A-45E3-8DCF-18179F37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004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D9DA4A-23E0-4374-8382-C60CE3D7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F95940-C87C-47C0-BAD1-EC83C8AC8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21DDED-ECAB-46E2-B4BC-852A25840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CC7485-6FCE-4F3E-B314-2047FF8ED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C2F5397-6D0D-4662-BA27-0AC931AF7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CFFD8D5-0802-401C-A93A-348BEDC8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C8D67CA-CE47-4298-9314-544B2AB5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BDD6618-EE59-43CA-A07B-757CEB21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12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7B3F85-A5B1-4BAF-9748-F228A0DB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F337428-CF71-4C2A-8E2D-6A9ABAC6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92F16E-4386-48BC-8B3D-042E568D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8B8E13-A480-4F59-970A-60D35C03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65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49D7207-B674-4DEE-8036-A44F1436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6A512F5-D8E3-41EB-8CDA-EB1EFFEE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5C6A51-F1D6-4E0B-9815-345C37D8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04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E7BC1-7A0D-405B-AB14-8532CF86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A914-D292-4524-9FDD-18B137EF8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857703-5EA9-473B-8804-D8AA39F1A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92CC91-3C12-484C-A721-F2FDF781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AF44F4B-0474-4386-8B5A-120D068D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6F4929B-092C-4E86-8B8E-DD87F83A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83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5DF498-DDB3-4AA2-9223-2C4E0938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1D1845F-A1FF-4D80-8212-2F016E7F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D4B0C4-7D79-4984-9985-0BFF37497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A8B662-B889-4B68-8DF5-B20F0DA7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A00DAC4-A890-4658-9717-6B68C9BD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58F335-7AAD-442A-A153-D200F4E1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43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4228EC-688C-4511-993F-4EC4998B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C77B41-8889-40DE-A88A-DCCD97E19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7D5295-B0AB-495E-BBAB-ABCDFC7B7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179E-40C6-4CB9-AF9D-A5AC9CF58964}" type="datetimeFigureOut">
              <a:rPr lang="sv-SE" smtClean="0"/>
              <a:t>2021-02-08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4DBCBC-70F8-4FF0-B105-D1946AA11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922840-FFC8-44EF-A046-41882D4D6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0A1E-582C-434A-A84C-C93C829AC3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3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9473B58-58E3-4D0B-880C-1AF834E992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66900" y="2674303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b="1" dirty="0">
                <a:latin typeface="Baskerville Old Face" panose="02020602080505020303" pitchFamily="18" charset="0"/>
              </a:rPr>
              <a:t> Försäljning </a:t>
            </a:r>
            <a:r>
              <a:rPr lang="sv-SE" sz="4000" b="1" dirty="0" err="1">
                <a:latin typeface="Baskerville Old Face" panose="02020602080505020303" pitchFamily="18" charset="0"/>
              </a:rPr>
              <a:t>Donaxyl</a:t>
            </a:r>
            <a:r>
              <a:rPr lang="sv-SE" sz="4000" b="1" dirty="0">
                <a:latin typeface="Baskerville Old Face" panose="02020602080505020303" pitchFamily="18" charset="0"/>
              </a:rPr>
              <a:t> januari 2021</a:t>
            </a:r>
          </a:p>
        </p:txBody>
      </p:sp>
    </p:spTree>
    <p:extLst>
      <p:ext uri="{BB962C8B-B14F-4D97-AF65-F5344CB8AC3E}">
        <p14:creationId xmlns:p14="http://schemas.microsoft.com/office/powerpoint/2010/main" val="389523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 err="1">
                <a:latin typeface="Baskerville Old Face" panose="02020602080505020303" pitchFamily="18" charset="0"/>
              </a:rPr>
              <a:t>Donaxyl</a:t>
            </a:r>
            <a:r>
              <a:rPr lang="sv-SE" sz="4000" dirty="0">
                <a:latin typeface="Baskerville Old Face" panose="02020602080505020303" pitchFamily="18" charset="0"/>
              </a:rPr>
              <a:t> </a:t>
            </a:r>
            <a:r>
              <a:rPr lang="sv-SE" sz="4000" dirty="0" err="1">
                <a:latin typeface="Baskerville Old Face" panose="02020602080505020303" pitchFamily="18" charset="0"/>
              </a:rPr>
              <a:t>inkl</a:t>
            </a:r>
            <a:r>
              <a:rPr lang="sv-SE" sz="4000" dirty="0">
                <a:latin typeface="Baskerville Old Face" panose="02020602080505020303" pitchFamily="18" charset="0"/>
              </a:rPr>
              <a:t> PI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7E72A12-B3C8-4456-A512-1583A8004918}"/>
              </a:ext>
            </a:extLst>
          </p:cNvPr>
          <p:cNvGrpSpPr/>
          <p:nvPr/>
        </p:nvGrpSpPr>
        <p:grpSpPr>
          <a:xfrm rot="1740462">
            <a:off x="9329737" y="967418"/>
            <a:ext cx="2505075" cy="1075544"/>
            <a:chOff x="257175" y="391425"/>
            <a:chExt cx="2505075" cy="1075544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E7A62002-E5DF-41C0-AB37-804F4C3FD1CA}"/>
                </a:ext>
              </a:extLst>
            </p:cNvPr>
            <p:cNvSpPr/>
            <p:nvPr/>
          </p:nvSpPr>
          <p:spPr>
            <a:xfrm>
              <a:off x="257175" y="391425"/>
              <a:ext cx="2371725" cy="1075544"/>
            </a:xfrm>
            <a:prstGeom prst="roundRect">
              <a:avLst/>
            </a:prstGeom>
            <a:solidFill>
              <a:srgbClr val="FDFDFD"/>
            </a:solidFill>
            <a:ln w="38100">
              <a:solidFill>
                <a:srgbClr val="D73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26B60C20-C444-475D-A8AA-DC037887F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41" y="503194"/>
              <a:ext cx="723902" cy="757997"/>
            </a:xfrm>
            <a:prstGeom prst="rect">
              <a:avLst/>
            </a:prstGeom>
          </p:spPr>
        </p:pic>
        <p:sp>
          <p:nvSpPr>
            <p:cNvPr id="8" name="textruta 9">
              <a:extLst>
                <a:ext uri="{FF2B5EF4-FFF2-40B4-BE49-F238E27FC236}">
                  <a16:creationId xmlns:a16="http://schemas.microsoft.com/office/drawing/2014/main" id="{7B5C7F7C-EFCE-4AB2-A319-F4E1044532AF}"/>
                </a:ext>
              </a:extLst>
            </p:cNvPr>
            <p:cNvSpPr txBox="1"/>
            <p:nvPr/>
          </p:nvSpPr>
          <p:spPr>
            <a:xfrm>
              <a:off x="914400" y="451305"/>
              <a:ext cx="18478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Coronaåret</a:t>
              </a:r>
            </a:p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2020</a:t>
              </a: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47898CB-5B38-45C8-BEC8-6843145ED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820066"/>
              </p:ext>
            </p:extLst>
          </p:nvPr>
        </p:nvGraphicFramePr>
        <p:xfrm>
          <a:off x="1704976" y="1753052"/>
          <a:ext cx="8353424" cy="490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065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 err="1">
                <a:latin typeface="Baskerville Old Face" panose="02020602080505020303" pitchFamily="18" charset="0"/>
              </a:rPr>
              <a:t>Donaxyl</a:t>
            </a:r>
            <a:r>
              <a:rPr lang="sv-SE" sz="4000" dirty="0">
                <a:latin typeface="Baskerville Old Face" panose="02020602080505020303" pitchFamily="18" charset="0"/>
              </a:rPr>
              <a:t> PI Sverige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8EE4AC-21A7-4A75-A84F-06B3297D2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591915"/>
              </p:ext>
            </p:extLst>
          </p:nvPr>
        </p:nvGraphicFramePr>
        <p:xfrm>
          <a:off x="1503680" y="1219200"/>
          <a:ext cx="9936480" cy="527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46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 err="1">
                <a:latin typeface="Baskerville Old Face" panose="02020602080505020303" pitchFamily="18" charset="0"/>
              </a:rPr>
              <a:t>Donaxyl</a:t>
            </a:r>
            <a:r>
              <a:rPr lang="sv-SE" sz="4000" dirty="0">
                <a:latin typeface="Baskerville Old Face" panose="02020602080505020303" pitchFamily="18" charset="0"/>
              </a:rPr>
              <a:t> PI Sverige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0901EFA2-DC9C-4BE7-87D2-CE16749E1F3A}"/>
              </a:ext>
            </a:extLst>
          </p:cNvPr>
          <p:cNvGrpSpPr/>
          <p:nvPr/>
        </p:nvGrpSpPr>
        <p:grpSpPr>
          <a:xfrm rot="1740462">
            <a:off x="9329737" y="967418"/>
            <a:ext cx="2505075" cy="1075544"/>
            <a:chOff x="257175" y="391425"/>
            <a:chExt cx="2505075" cy="1075544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C499B378-2D5A-496B-B533-8539BA5BE307}"/>
                </a:ext>
              </a:extLst>
            </p:cNvPr>
            <p:cNvSpPr/>
            <p:nvPr/>
          </p:nvSpPr>
          <p:spPr>
            <a:xfrm>
              <a:off x="257175" y="391425"/>
              <a:ext cx="2371725" cy="1075544"/>
            </a:xfrm>
            <a:prstGeom prst="roundRect">
              <a:avLst/>
            </a:prstGeom>
            <a:solidFill>
              <a:srgbClr val="FDFDFD"/>
            </a:solidFill>
            <a:ln w="38100">
              <a:solidFill>
                <a:srgbClr val="D73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A7541484-4855-4208-88D3-935899C8D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41" y="503194"/>
              <a:ext cx="723902" cy="757997"/>
            </a:xfrm>
            <a:prstGeom prst="rect">
              <a:avLst/>
            </a:prstGeom>
          </p:spPr>
        </p:pic>
        <p:sp>
          <p:nvSpPr>
            <p:cNvPr id="8" name="textruta 9">
              <a:extLst>
                <a:ext uri="{FF2B5EF4-FFF2-40B4-BE49-F238E27FC236}">
                  <a16:creationId xmlns:a16="http://schemas.microsoft.com/office/drawing/2014/main" id="{5F8DFAD7-DC58-4F9E-8CC7-E56159A6DD8E}"/>
                </a:ext>
              </a:extLst>
            </p:cNvPr>
            <p:cNvSpPr txBox="1"/>
            <p:nvPr/>
          </p:nvSpPr>
          <p:spPr>
            <a:xfrm>
              <a:off x="914400" y="451305"/>
              <a:ext cx="18478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Coronaåret</a:t>
              </a:r>
            </a:p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2020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58E9467-F960-4C12-82B4-7143D2A7C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915625"/>
              </p:ext>
            </p:extLst>
          </p:nvPr>
        </p:nvGraphicFramePr>
        <p:xfrm>
          <a:off x="1138237" y="1690688"/>
          <a:ext cx="9915525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631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 err="1">
                <a:latin typeface="Baskerville Old Face" panose="02020602080505020303" pitchFamily="18" charset="0"/>
              </a:rPr>
              <a:t>Donaxyl</a:t>
            </a:r>
            <a:r>
              <a:rPr lang="sv-SE" sz="4000" dirty="0">
                <a:latin typeface="Baskerville Old Face" panose="02020602080505020303" pitchFamily="18" charset="0"/>
              </a:rPr>
              <a:t> PI Norge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DC504D-4983-4FEE-857A-8880B126C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36857"/>
              </p:ext>
            </p:extLst>
          </p:nvPr>
        </p:nvGraphicFramePr>
        <p:xfrm>
          <a:off x="1053676" y="793750"/>
          <a:ext cx="9292167" cy="606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85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 err="1">
                <a:latin typeface="Baskerville Old Face" panose="02020602080505020303" pitchFamily="18" charset="0"/>
              </a:rPr>
              <a:t>Donaxyl</a:t>
            </a:r>
            <a:r>
              <a:rPr lang="sv-SE" sz="4000" dirty="0">
                <a:latin typeface="Baskerville Old Face" panose="02020602080505020303" pitchFamily="18" charset="0"/>
              </a:rPr>
              <a:t> PI Norge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59B7387A-FDF6-4A58-BB0A-4E4F6305E741}"/>
              </a:ext>
            </a:extLst>
          </p:cNvPr>
          <p:cNvGrpSpPr/>
          <p:nvPr/>
        </p:nvGrpSpPr>
        <p:grpSpPr>
          <a:xfrm rot="1740462">
            <a:off x="9329737" y="967418"/>
            <a:ext cx="2505075" cy="1075544"/>
            <a:chOff x="257175" y="391425"/>
            <a:chExt cx="2505075" cy="1075544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43DF2981-C978-4296-96CC-79357950A62E}"/>
                </a:ext>
              </a:extLst>
            </p:cNvPr>
            <p:cNvSpPr/>
            <p:nvPr/>
          </p:nvSpPr>
          <p:spPr>
            <a:xfrm>
              <a:off x="257175" y="391425"/>
              <a:ext cx="2371725" cy="1075544"/>
            </a:xfrm>
            <a:prstGeom prst="roundRect">
              <a:avLst/>
            </a:prstGeom>
            <a:solidFill>
              <a:srgbClr val="FDFDFD"/>
            </a:solidFill>
            <a:ln w="38100">
              <a:solidFill>
                <a:srgbClr val="D73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84EB136-5E1B-44BF-9840-E10114025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41" y="503194"/>
              <a:ext cx="723902" cy="757997"/>
            </a:xfrm>
            <a:prstGeom prst="rect">
              <a:avLst/>
            </a:prstGeom>
          </p:spPr>
        </p:pic>
        <p:sp>
          <p:nvSpPr>
            <p:cNvPr id="8" name="textruta 9">
              <a:extLst>
                <a:ext uri="{FF2B5EF4-FFF2-40B4-BE49-F238E27FC236}">
                  <a16:creationId xmlns:a16="http://schemas.microsoft.com/office/drawing/2014/main" id="{77BDC145-45CD-442F-BFBE-EBB1A087AD9D}"/>
                </a:ext>
              </a:extLst>
            </p:cNvPr>
            <p:cNvSpPr txBox="1"/>
            <p:nvPr/>
          </p:nvSpPr>
          <p:spPr>
            <a:xfrm>
              <a:off x="914400" y="451305"/>
              <a:ext cx="18478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Coronaåret</a:t>
              </a:r>
            </a:p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2020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5DC504D-4983-4FEE-857A-8880B126C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5138"/>
              </p:ext>
            </p:extLst>
          </p:nvPr>
        </p:nvGraphicFramePr>
        <p:xfrm>
          <a:off x="750616" y="610422"/>
          <a:ext cx="9292167" cy="606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253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 err="1">
                <a:latin typeface="Baskerville Old Face" panose="02020602080505020303" pitchFamily="18" charset="0"/>
              </a:rPr>
              <a:t>Donaxyl</a:t>
            </a:r>
            <a:r>
              <a:rPr lang="sv-SE" sz="4000" dirty="0">
                <a:latin typeface="Baskerville Old Face" panose="02020602080505020303" pitchFamily="18" charset="0"/>
              </a:rPr>
              <a:t> PI Finland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240418-BA4D-4CED-9879-D17E05E40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70177"/>
              </p:ext>
            </p:extLst>
          </p:nvPr>
        </p:nvGraphicFramePr>
        <p:xfrm>
          <a:off x="1133475" y="641350"/>
          <a:ext cx="9296400" cy="607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8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 err="1">
                <a:latin typeface="Baskerville Old Face" panose="02020602080505020303" pitchFamily="18" charset="0"/>
              </a:rPr>
              <a:t>Donaxyl</a:t>
            </a:r>
            <a:r>
              <a:rPr lang="sv-SE" sz="4000" dirty="0">
                <a:latin typeface="Baskerville Old Face" panose="02020602080505020303" pitchFamily="18" charset="0"/>
              </a:rPr>
              <a:t> PI Finland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FB393586-B75D-402E-8988-719A31031411}"/>
              </a:ext>
            </a:extLst>
          </p:cNvPr>
          <p:cNvGrpSpPr/>
          <p:nvPr/>
        </p:nvGrpSpPr>
        <p:grpSpPr>
          <a:xfrm rot="1740462">
            <a:off x="9329737" y="967418"/>
            <a:ext cx="2505075" cy="1075544"/>
            <a:chOff x="257175" y="391425"/>
            <a:chExt cx="2505075" cy="1075544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39B33657-CA9E-417C-AD62-A2225482BE82}"/>
                </a:ext>
              </a:extLst>
            </p:cNvPr>
            <p:cNvSpPr/>
            <p:nvPr/>
          </p:nvSpPr>
          <p:spPr>
            <a:xfrm>
              <a:off x="257175" y="391425"/>
              <a:ext cx="2371725" cy="1075544"/>
            </a:xfrm>
            <a:prstGeom prst="roundRect">
              <a:avLst/>
            </a:prstGeom>
            <a:solidFill>
              <a:srgbClr val="FDFDFD"/>
            </a:solidFill>
            <a:ln w="38100">
              <a:solidFill>
                <a:srgbClr val="D73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A2839EA-4DFD-4877-8867-9EC7B59F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41" y="503194"/>
              <a:ext cx="723902" cy="757997"/>
            </a:xfrm>
            <a:prstGeom prst="rect">
              <a:avLst/>
            </a:prstGeom>
          </p:spPr>
        </p:pic>
        <p:sp>
          <p:nvSpPr>
            <p:cNvPr id="8" name="textruta 9">
              <a:extLst>
                <a:ext uri="{FF2B5EF4-FFF2-40B4-BE49-F238E27FC236}">
                  <a16:creationId xmlns:a16="http://schemas.microsoft.com/office/drawing/2014/main" id="{4AB9B77C-83EA-4BAA-896F-17599C86F520}"/>
                </a:ext>
              </a:extLst>
            </p:cNvPr>
            <p:cNvSpPr txBox="1"/>
            <p:nvPr/>
          </p:nvSpPr>
          <p:spPr>
            <a:xfrm>
              <a:off x="914400" y="451305"/>
              <a:ext cx="18478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Coronaåret</a:t>
              </a:r>
            </a:p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2020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3240418-BA4D-4CED-9879-D17E05E40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84447"/>
              </p:ext>
            </p:extLst>
          </p:nvPr>
        </p:nvGraphicFramePr>
        <p:xfrm>
          <a:off x="1381125" y="1995448"/>
          <a:ext cx="8743950" cy="433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132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E86CB7-C6A5-48EA-B87A-261E17C8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2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latin typeface="Baskerville Old Face" panose="02020602080505020303" pitchFamily="18" charset="0"/>
              </a:rPr>
              <a:t>Försäljning vs Budget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BEC09A46-1166-4327-8001-F9DEBA7F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83268"/>
              </p:ext>
            </p:extLst>
          </p:nvPr>
        </p:nvGraphicFramePr>
        <p:xfrm>
          <a:off x="1917698" y="1585913"/>
          <a:ext cx="8356604" cy="4127500"/>
        </p:xfrm>
        <a:graphic>
          <a:graphicData uri="http://schemas.openxmlformats.org/drawingml/2006/table">
            <a:tbl>
              <a:tblPr/>
              <a:tblGrid>
                <a:gridCol w="1038620">
                  <a:extLst>
                    <a:ext uri="{9D8B030D-6E8A-4147-A177-3AD203B41FA5}">
                      <a16:colId xmlns:a16="http://schemas.microsoft.com/office/drawing/2014/main" val="2173412580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3383113081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3953611808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1853769079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2174042548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3479016502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740966955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96571105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670657123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1819792797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1100267901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3279279861"/>
                    </a:ext>
                  </a:extLst>
                </a:gridCol>
                <a:gridCol w="609832">
                  <a:extLst>
                    <a:ext uri="{9D8B030D-6E8A-4147-A177-3AD203B41FA5}">
                      <a16:colId xmlns:a16="http://schemas.microsoft.com/office/drawing/2014/main" val="2099734875"/>
                    </a:ext>
                  </a:extLst>
                </a:gridCol>
              </a:tblGrid>
              <a:tr h="18415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Donaxyl Fi 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7513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32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Försäljning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404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075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Fsg/Bgt MÅN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6905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Fsg/Bgt ACC.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6375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238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776603"/>
                  </a:ext>
                </a:extLst>
              </a:tr>
              <a:tr h="18415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Donaxyl Sverige 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589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365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Försäljning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10724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226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Fsg/Bgt MÅN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7362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Fsg/Bgt ACC.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0070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0434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761223"/>
                  </a:ext>
                </a:extLst>
              </a:tr>
              <a:tr h="18415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Donaxyl Norge 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579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549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Försäljning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23104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343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Fsg/Bgt MÅN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4133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Fsg/Bgt ACC.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84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5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>
                <a:latin typeface="Baskerville Old Face" panose="02020602080505020303" pitchFamily="18" charset="0"/>
              </a:rPr>
              <a:t>Total BV-marknad Sverige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30CD41-6CC9-4930-86CD-619DE119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75167"/>
              </p:ext>
            </p:extLst>
          </p:nvPr>
        </p:nvGraphicFramePr>
        <p:xfrm>
          <a:off x="1194842" y="782851"/>
          <a:ext cx="9307015" cy="607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706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>
                <a:latin typeface="Baskerville Old Face" panose="02020602080505020303" pitchFamily="18" charset="0"/>
              </a:rPr>
              <a:t>Total BV-marknad Sverige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D83B23E-1D92-48B3-8E75-613FE56A7AB3}"/>
              </a:ext>
            </a:extLst>
          </p:cNvPr>
          <p:cNvGrpSpPr/>
          <p:nvPr/>
        </p:nvGrpSpPr>
        <p:grpSpPr>
          <a:xfrm rot="1740462">
            <a:off x="9329737" y="967418"/>
            <a:ext cx="2505075" cy="1075544"/>
            <a:chOff x="257175" y="391425"/>
            <a:chExt cx="2505075" cy="1075544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A2116526-C2C1-4258-84A0-B745914FFF63}"/>
                </a:ext>
              </a:extLst>
            </p:cNvPr>
            <p:cNvSpPr/>
            <p:nvPr/>
          </p:nvSpPr>
          <p:spPr>
            <a:xfrm>
              <a:off x="257175" y="391425"/>
              <a:ext cx="2371725" cy="1075544"/>
            </a:xfrm>
            <a:prstGeom prst="roundRect">
              <a:avLst/>
            </a:prstGeom>
            <a:solidFill>
              <a:srgbClr val="FDFDFD"/>
            </a:solidFill>
            <a:ln w="38100">
              <a:solidFill>
                <a:srgbClr val="D73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61FBF81-45C7-47EC-826B-F1338340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41" y="503194"/>
              <a:ext cx="723902" cy="757997"/>
            </a:xfrm>
            <a:prstGeom prst="rect">
              <a:avLst/>
            </a:prstGeom>
          </p:spPr>
        </p:pic>
        <p:sp>
          <p:nvSpPr>
            <p:cNvPr id="8" name="textruta 9">
              <a:extLst>
                <a:ext uri="{FF2B5EF4-FFF2-40B4-BE49-F238E27FC236}">
                  <a16:creationId xmlns:a16="http://schemas.microsoft.com/office/drawing/2014/main" id="{07070C3F-CB5F-45F8-BC54-ECCC736514F8}"/>
                </a:ext>
              </a:extLst>
            </p:cNvPr>
            <p:cNvSpPr txBox="1"/>
            <p:nvPr/>
          </p:nvSpPr>
          <p:spPr>
            <a:xfrm>
              <a:off x="914400" y="451305"/>
              <a:ext cx="18478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Coronaåret</a:t>
              </a:r>
            </a:p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2020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430CD41-6CC9-4930-86CD-619DE119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0581"/>
              </p:ext>
            </p:extLst>
          </p:nvPr>
        </p:nvGraphicFramePr>
        <p:xfrm>
          <a:off x="1585443" y="798564"/>
          <a:ext cx="9307015" cy="607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822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>
                <a:latin typeface="Baskerville Old Face" panose="02020602080505020303" pitchFamily="18" charset="0"/>
              </a:rPr>
              <a:t>Total BV-marknad Norge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5D41CB43-1870-40F7-9429-94B5B1D8F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185204"/>
              </p:ext>
            </p:extLst>
          </p:nvPr>
        </p:nvGraphicFramePr>
        <p:xfrm>
          <a:off x="1198880" y="1843088"/>
          <a:ext cx="8666480" cy="437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42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>
                <a:latin typeface="Baskerville Old Face" panose="02020602080505020303" pitchFamily="18" charset="0"/>
              </a:rPr>
              <a:t>Total BV-marknad Norge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966F9D9-CA63-45F9-8CF5-994DD4E73157}"/>
              </a:ext>
            </a:extLst>
          </p:cNvPr>
          <p:cNvGrpSpPr/>
          <p:nvPr/>
        </p:nvGrpSpPr>
        <p:grpSpPr>
          <a:xfrm rot="1740462">
            <a:off x="9329737" y="967418"/>
            <a:ext cx="2505075" cy="1075544"/>
            <a:chOff x="257175" y="391425"/>
            <a:chExt cx="2505075" cy="1075544"/>
          </a:xfrm>
        </p:grpSpPr>
        <p:sp>
          <p:nvSpPr>
            <p:cNvPr id="5" name="Rektangel: rundade hörn 4">
              <a:extLst>
                <a:ext uri="{FF2B5EF4-FFF2-40B4-BE49-F238E27FC236}">
                  <a16:creationId xmlns:a16="http://schemas.microsoft.com/office/drawing/2014/main" id="{53EF22A2-D9F3-4BF4-8DDD-45C41970331F}"/>
                </a:ext>
              </a:extLst>
            </p:cNvPr>
            <p:cNvSpPr/>
            <p:nvPr/>
          </p:nvSpPr>
          <p:spPr>
            <a:xfrm>
              <a:off x="257175" y="391425"/>
              <a:ext cx="2371725" cy="1075544"/>
            </a:xfrm>
            <a:prstGeom prst="roundRect">
              <a:avLst/>
            </a:prstGeom>
            <a:solidFill>
              <a:srgbClr val="FDFDFD"/>
            </a:solidFill>
            <a:ln w="38100">
              <a:solidFill>
                <a:srgbClr val="D73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979DCB25-8BAA-4353-BA4C-DF247762A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41" y="503194"/>
              <a:ext cx="723902" cy="757997"/>
            </a:xfrm>
            <a:prstGeom prst="rect">
              <a:avLst/>
            </a:prstGeom>
          </p:spPr>
        </p:pic>
        <p:sp>
          <p:nvSpPr>
            <p:cNvPr id="7" name="textruta 9">
              <a:extLst>
                <a:ext uri="{FF2B5EF4-FFF2-40B4-BE49-F238E27FC236}">
                  <a16:creationId xmlns:a16="http://schemas.microsoft.com/office/drawing/2014/main" id="{F17029AF-DE2F-4391-9F06-C4B26C77C713}"/>
                </a:ext>
              </a:extLst>
            </p:cNvPr>
            <p:cNvSpPr txBox="1"/>
            <p:nvPr/>
          </p:nvSpPr>
          <p:spPr>
            <a:xfrm>
              <a:off x="914400" y="451305"/>
              <a:ext cx="18478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Coronaåret</a:t>
              </a:r>
            </a:p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2020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E2DD4FE-2C8D-48B5-84F2-F24D8708F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52030"/>
              </p:ext>
            </p:extLst>
          </p:nvPr>
        </p:nvGraphicFramePr>
        <p:xfrm>
          <a:off x="1695449" y="1690688"/>
          <a:ext cx="7784049" cy="497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988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>
                <a:latin typeface="Baskerville Old Face" panose="02020602080505020303" pitchFamily="18" charset="0"/>
              </a:rPr>
              <a:t>Total BV-marknad Finland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488AB03-2CC9-4632-88E5-195F6556A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055941"/>
              </p:ext>
            </p:extLst>
          </p:nvPr>
        </p:nvGraphicFramePr>
        <p:xfrm>
          <a:off x="1323974" y="1466850"/>
          <a:ext cx="8782051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95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>
                <a:latin typeface="Baskerville Old Face" panose="02020602080505020303" pitchFamily="18" charset="0"/>
              </a:rPr>
              <a:t>Total BV-marknad Finland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6059233-C7AA-4180-8192-00A5E6FC4E52}"/>
              </a:ext>
            </a:extLst>
          </p:cNvPr>
          <p:cNvGrpSpPr/>
          <p:nvPr/>
        </p:nvGrpSpPr>
        <p:grpSpPr>
          <a:xfrm rot="1740462">
            <a:off x="9329737" y="967418"/>
            <a:ext cx="2505075" cy="1075544"/>
            <a:chOff x="257175" y="391425"/>
            <a:chExt cx="2505075" cy="1075544"/>
          </a:xfrm>
        </p:grpSpPr>
        <p:sp>
          <p:nvSpPr>
            <p:cNvPr id="5" name="Rektangel: rundade hörn 4">
              <a:extLst>
                <a:ext uri="{FF2B5EF4-FFF2-40B4-BE49-F238E27FC236}">
                  <a16:creationId xmlns:a16="http://schemas.microsoft.com/office/drawing/2014/main" id="{9EA2B9D4-2EA0-4774-881E-D84E645828A5}"/>
                </a:ext>
              </a:extLst>
            </p:cNvPr>
            <p:cNvSpPr/>
            <p:nvPr/>
          </p:nvSpPr>
          <p:spPr>
            <a:xfrm>
              <a:off x="257175" y="391425"/>
              <a:ext cx="2371725" cy="1075544"/>
            </a:xfrm>
            <a:prstGeom prst="roundRect">
              <a:avLst/>
            </a:prstGeom>
            <a:solidFill>
              <a:srgbClr val="FDFDFD"/>
            </a:solidFill>
            <a:ln w="38100">
              <a:solidFill>
                <a:srgbClr val="D73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61BA4AAB-CE86-4B71-87F1-708A57CC5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41" y="503194"/>
              <a:ext cx="723902" cy="757997"/>
            </a:xfrm>
            <a:prstGeom prst="rect">
              <a:avLst/>
            </a:prstGeom>
          </p:spPr>
        </p:pic>
        <p:sp>
          <p:nvSpPr>
            <p:cNvPr id="8" name="textruta 9">
              <a:extLst>
                <a:ext uri="{FF2B5EF4-FFF2-40B4-BE49-F238E27FC236}">
                  <a16:creationId xmlns:a16="http://schemas.microsoft.com/office/drawing/2014/main" id="{54FE55DE-8E3C-4C09-AB91-6B2E5FA7C80C}"/>
                </a:ext>
              </a:extLst>
            </p:cNvPr>
            <p:cNvSpPr txBox="1"/>
            <p:nvPr/>
          </p:nvSpPr>
          <p:spPr>
            <a:xfrm>
              <a:off x="914400" y="451305"/>
              <a:ext cx="18478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Coronaåret</a:t>
              </a:r>
            </a:p>
            <a:p>
              <a:pPr algn="ctr"/>
              <a:r>
                <a:rPr lang="sv-SE" sz="2500" dirty="0">
                  <a:solidFill>
                    <a:srgbClr val="C21933"/>
                  </a:solidFill>
                  <a:latin typeface="Script MT Bold" panose="03040602040607080904" pitchFamily="66" charset="0"/>
                </a:rPr>
                <a:t>2020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25DA70B-2FC2-4CFE-8CB7-B5F6F1293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669643"/>
              </p:ext>
            </p:extLst>
          </p:nvPr>
        </p:nvGraphicFramePr>
        <p:xfrm>
          <a:off x="1152524" y="1807306"/>
          <a:ext cx="8326973" cy="468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73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B2ED1-93E4-4747-B40E-7CF9493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 err="1">
                <a:latin typeface="Baskerville Old Face" panose="02020602080505020303" pitchFamily="18" charset="0"/>
              </a:rPr>
              <a:t>Donaxyl</a:t>
            </a:r>
            <a:r>
              <a:rPr lang="sv-SE" sz="4000" dirty="0">
                <a:latin typeface="Baskerville Old Face" panose="02020602080505020303" pitchFamily="18" charset="0"/>
              </a:rPr>
              <a:t> </a:t>
            </a:r>
            <a:r>
              <a:rPr lang="sv-SE" sz="4000" dirty="0" err="1">
                <a:latin typeface="Baskerville Old Face" panose="02020602080505020303" pitchFamily="18" charset="0"/>
              </a:rPr>
              <a:t>inkl</a:t>
            </a:r>
            <a:r>
              <a:rPr lang="sv-SE" sz="4000" dirty="0">
                <a:latin typeface="Baskerville Old Face" panose="02020602080505020303" pitchFamily="18" charset="0"/>
              </a:rPr>
              <a:t> PI</a:t>
            </a:r>
            <a:br>
              <a:rPr lang="sv-SE" dirty="0"/>
            </a:br>
            <a:r>
              <a:rPr lang="sv-SE" sz="3000" dirty="0">
                <a:latin typeface="Baskerville Old Face" panose="02020602080505020303" pitchFamily="18" charset="0"/>
              </a:rPr>
              <a:t>- försäljning per månad (</a:t>
            </a:r>
            <a:r>
              <a:rPr lang="sv-SE" sz="3000" dirty="0" err="1">
                <a:latin typeface="Baskerville Old Face" panose="02020602080505020303" pitchFamily="18" charset="0"/>
              </a:rPr>
              <a:t>units</a:t>
            </a:r>
            <a:r>
              <a:rPr lang="sv-SE" sz="3000" dirty="0">
                <a:latin typeface="Baskerville Old Face" panose="02020602080505020303" pitchFamily="18" charset="0"/>
              </a:rPr>
              <a:t>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D43901-479D-49F3-A8D9-DFE4A96B5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743355"/>
              </p:ext>
            </p:extLst>
          </p:nvPr>
        </p:nvGraphicFramePr>
        <p:xfrm>
          <a:off x="838200" y="1493520"/>
          <a:ext cx="9540240" cy="499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432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412</Words>
  <Application>Microsoft Office PowerPoint</Application>
  <PresentationFormat>Bredbild</PresentationFormat>
  <Paragraphs>199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Script MT Bold</vt:lpstr>
      <vt:lpstr>Office-tema</vt:lpstr>
      <vt:lpstr>PowerPoint-presentation</vt:lpstr>
      <vt:lpstr>Försäljning vs Budget</vt:lpstr>
      <vt:lpstr>Total BV-marknad Sverige - försäljning per månad (units)</vt:lpstr>
      <vt:lpstr>Total BV-marknad Sverige - försäljning per månad (units)</vt:lpstr>
      <vt:lpstr>Total BV-marknad Norge - försäljning per månad (units)</vt:lpstr>
      <vt:lpstr>Total BV-marknad Norge - försäljning per månad (units)</vt:lpstr>
      <vt:lpstr>Total BV-marknad Finland - försäljning per månad (units)</vt:lpstr>
      <vt:lpstr>Total BV-marknad Finland - försäljning per månad (units)</vt:lpstr>
      <vt:lpstr>Donaxyl inkl PI - försäljning per månad (units)</vt:lpstr>
      <vt:lpstr>Donaxyl inkl PI - försäljning per månad (units)</vt:lpstr>
      <vt:lpstr>Donaxyl PI Sverige - försäljning per månad (units)</vt:lpstr>
      <vt:lpstr>Donaxyl PI Sverige - försäljning per månad (units)</vt:lpstr>
      <vt:lpstr>Donaxyl PI Norge - försäljning per månad (units)</vt:lpstr>
      <vt:lpstr>Donaxyl PI Norge - försäljning per månad (units)</vt:lpstr>
      <vt:lpstr>Donaxyl PI Finland - försäljning per månad (units)</vt:lpstr>
      <vt:lpstr>Donaxyl PI Finland - försäljning per månad (units)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Linda Numlér</dc:creator>
  <cp:lastModifiedBy>Linda Numlér</cp:lastModifiedBy>
  <cp:revision>16</cp:revision>
  <dcterms:created xsi:type="dcterms:W3CDTF">2020-10-07T06:55:24Z</dcterms:created>
  <dcterms:modified xsi:type="dcterms:W3CDTF">2021-02-08T16:37:09Z</dcterms:modified>
</cp:coreProperties>
</file>