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7" r:id="rId3"/>
    <p:sldId id="258" r:id="rId4"/>
    <p:sldId id="259" r:id="rId5"/>
    <p:sldId id="265" r:id="rId6"/>
    <p:sldId id="264" r:id="rId7"/>
    <p:sldId id="268" r:id="rId8"/>
    <p:sldId id="270" r:id="rId9"/>
    <p:sldId id="269" r:id="rId10"/>
    <p:sldId id="271" r:id="rId11"/>
    <p:sldId id="266" r:id="rId12"/>
    <p:sldId id="267" r:id="rId13"/>
    <p:sldId id="272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CC4195-6588-4B30-9159-191259A3D4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4F465C5-2ED0-4A89-BC9E-C0F138BDBF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3A99484-3A29-4EA2-ACA3-9C6A5FB8B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DE76F-A64F-426D-9979-E2B76404D8B0}" type="datetimeFigureOut">
              <a:rPr lang="sv-SE" smtClean="0"/>
              <a:t>2021-11-18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A8BEBE-47A0-41A9-A93A-BCA1FBB18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EA6683F-84A7-44FC-A4B9-48231024B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DBD1-F32F-4A0C-B9AE-E8A7D6BF791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3698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F6F7D6-A782-434B-8D04-D9F0EA3FD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A287C6F-031D-4F33-9260-F873812889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A306E2E-5033-4DA6-A304-81840082C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DE76F-A64F-426D-9979-E2B76404D8B0}" type="datetimeFigureOut">
              <a:rPr lang="sv-SE" smtClean="0"/>
              <a:t>2021-11-18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46247B0-ABC1-402D-B74C-C30B5569E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BCBC621-F0AF-416C-8A1E-A0240F8D1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DBD1-F32F-4A0C-B9AE-E8A7D6BF791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0074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B52AB0A-8FBC-4B8C-A42C-A37818F325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7A5C58B-31BC-48C5-9EBA-F62F7F4660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B6636E8-4438-489E-81D6-CFDF74C60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DE76F-A64F-426D-9979-E2B76404D8B0}" type="datetimeFigureOut">
              <a:rPr lang="sv-SE" smtClean="0"/>
              <a:t>2021-11-18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0A3C2C4-2499-4B88-AF00-9E4F176E4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A41A124-79E9-42DC-9BF9-B247169FA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DBD1-F32F-4A0C-B9AE-E8A7D6BF791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6687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AF39719-5222-454E-92BD-A9A55F4C9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AA12005-F4B8-494E-AC5C-5E8D749C2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2E76C33-0EDB-456E-B10F-0DE938801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DE76F-A64F-426D-9979-E2B76404D8B0}" type="datetimeFigureOut">
              <a:rPr lang="sv-SE" smtClean="0"/>
              <a:t>2021-11-18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117A33B-E525-4891-B772-A5EB6C53F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0801032-4346-4280-9561-9DE5562DE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DBD1-F32F-4A0C-B9AE-E8A7D6BF791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6714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1D2BF4-7FD0-4C56-B1FB-842F4BFB6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C2172D3-92A7-4E01-B79F-58910BB520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B98D696-D5D9-4B90-B655-078F85012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DE76F-A64F-426D-9979-E2B76404D8B0}" type="datetimeFigureOut">
              <a:rPr lang="sv-SE" smtClean="0"/>
              <a:t>2021-11-18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A1707A0-2065-406F-B41F-C407C8E67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216DFA-F9DC-4BA4-A133-E4F02181A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DBD1-F32F-4A0C-B9AE-E8A7D6BF791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7588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E52471-4D97-4066-9AEA-42FE4759E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85DDEB2-6A9B-45FF-A513-1C876DDCD2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DEBCCD6-3E15-4991-ABEF-52736A721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9175D5D-F72B-46CF-999C-53DFEEF3D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DE76F-A64F-426D-9979-E2B76404D8B0}" type="datetimeFigureOut">
              <a:rPr lang="sv-SE" smtClean="0"/>
              <a:t>2021-11-18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5680C29-4B1F-4EAC-81F1-B03B15CA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55DA3F9-F4D3-4CE8-8DE0-837B37911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DBD1-F32F-4A0C-B9AE-E8A7D6BF791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93105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349BB0-3319-4E1A-B6E1-1935ABE03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DB7AAD6-DCCD-461E-A659-7D08341B9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88E0880-804F-4CD9-B07E-7BF838E3D1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ED98CF3-DD1D-4164-B1CE-6739D758D2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91F4601-47CF-423E-9A15-5B5AD252A3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52D20E4-28DD-471A-B26C-32FDE649F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DE76F-A64F-426D-9979-E2B76404D8B0}" type="datetimeFigureOut">
              <a:rPr lang="sv-SE" smtClean="0"/>
              <a:t>2021-11-18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B7542A0C-67A4-4837-B58D-4C01EF641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D6CC6970-7424-4720-9B2B-A4F465660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DBD1-F32F-4A0C-B9AE-E8A7D6BF791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8834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7D26696-E829-46B3-8056-859DC60F1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8E062E5-31FD-405C-80C6-EEF657210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DE76F-A64F-426D-9979-E2B76404D8B0}" type="datetimeFigureOut">
              <a:rPr lang="sv-SE" smtClean="0"/>
              <a:t>2021-11-18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601DBC5-225A-4137-A2AE-09809350D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37D12B1-0E1A-49D1-8E3F-F51B8A0FC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DBD1-F32F-4A0C-B9AE-E8A7D6BF791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9261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5F6691E-1127-4CA4-9188-39C3CFF16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DE76F-A64F-426D-9979-E2B76404D8B0}" type="datetimeFigureOut">
              <a:rPr lang="sv-SE" smtClean="0"/>
              <a:t>2021-11-18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586F6F46-10AA-4E49-895B-5B4900DB0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65DF84C-5114-4376-84E8-7EAC25BBA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DBD1-F32F-4A0C-B9AE-E8A7D6BF791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7111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E7BC42-A61E-4A35-A78F-A7163356A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63199FE-0CA3-4529-A1AB-D62E1AC0D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73F5407-F683-47B6-9C7E-F998B9558E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672C601-D3E1-403C-ACB7-3D8AB25B1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DE76F-A64F-426D-9979-E2B76404D8B0}" type="datetimeFigureOut">
              <a:rPr lang="sv-SE" smtClean="0"/>
              <a:t>2021-11-18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553F33D-119D-4A52-9FA0-CD9B9F32D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C17B758-B774-423B-9AA5-8F3E7E828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DBD1-F32F-4A0C-B9AE-E8A7D6BF791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7526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CEEF15-EB6D-46F6-96E0-F5BF64A41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7FFB12B-0530-4965-8F57-C5AFC72527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A718674-B269-4094-AF2A-6655F89816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77CA2FE-E149-49D5-A960-A8A9FA380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DE76F-A64F-426D-9979-E2B76404D8B0}" type="datetimeFigureOut">
              <a:rPr lang="sv-SE" smtClean="0"/>
              <a:t>2021-11-18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910EB61-5B67-4BB0-B2CC-BF73797C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B55DE08-9E72-4F6D-82D0-426D0264A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DBD1-F32F-4A0C-B9AE-E8A7D6BF791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7624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C1ACD3B-E485-46FA-B44C-6528D80A6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17813F0-27DA-4E59-828D-68CC2A065B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D8F79F5-FFF5-4851-A8C0-1BE81DA3C8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DE76F-A64F-426D-9979-E2B76404D8B0}" type="datetimeFigureOut">
              <a:rPr lang="sv-SE" smtClean="0"/>
              <a:t>2021-11-18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4270E19-12D5-4E57-A783-492B70F711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0529C86-8CEF-4F59-A8E9-2A9605C726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7DBD1-F32F-4A0C-B9AE-E8A7D6BF791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8191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66239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sv-SE"/>
              <a:t>		</a:t>
            </a:r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71" y="84872"/>
            <a:ext cx="2460757" cy="1496495"/>
          </a:xfrm>
          <a:prstGeom prst="rect">
            <a:avLst/>
          </a:prstGeom>
        </p:spPr>
      </p:pic>
      <p:sp>
        <p:nvSpPr>
          <p:cNvPr id="6" name="textruta 5"/>
          <p:cNvSpPr txBox="1"/>
          <p:nvPr/>
        </p:nvSpPr>
        <p:spPr>
          <a:xfrm>
            <a:off x="2221831" y="3320714"/>
            <a:ext cx="78686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400" dirty="0">
                <a:solidFill>
                  <a:schemeClr val="accent5">
                    <a:lumMod val="75000"/>
                  </a:schemeClr>
                </a:solidFill>
              </a:rPr>
              <a:t>ATTESTRUTIN</a:t>
            </a:r>
            <a:endParaRPr lang="en-GB" sz="4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3184357" y="4427620"/>
            <a:ext cx="5943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dirty="0">
                <a:solidFill>
                  <a:srgbClr val="0070C0"/>
                </a:solidFill>
              </a:rPr>
              <a:t>KONTERING AV LEVERANTÖRSFAKTUROR</a:t>
            </a:r>
          </a:p>
          <a:p>
            <a:pPr algn="ctr"/>
            <a:endParaRPr lang="en-GB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B0D651B3-0A57-4973-974B-3B99638079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2484" y="1834252"/>
            <a:ext cx="2324100" cy="2733675"/>
          </a:xfrm>
          <a:prstGeom prst="rect">
            <a:avLst/>
          </a:prstGeom>
        </p:spPr>
      </p:pic>
      <p:sp>
        <p:nvSpPr>
          <p:cNvPr id="9" name="textruta 8">
            <a:extLst>
              <a:ext uri="{FF2B5EF4-FFF2-40B4-BE49-F238E27FC236}">
                <a16:creationId xmlns:a16="http://schemas.microsoft.com/office/drawing/2014/main" id="{002CB071-47DD-4BE9-A351-8FDED4005E91}"/>
              </a:ext>
            </a:extLst>
          </p:cNvPr>
          <p:cNvSpPr txBox="1"/>
          <p:nvPr/>
        </p:nvSpPr>
        <p:spPr>
          <a:xfrm>
            <a:off x="755009" y="6380248"/>
            <a:ext cx="3967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Monika Johansson 2021-11-19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A64B523C-CDAE-463E-B9E7-A196F86873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32830" y="488674"/>
            <a:ext cx="85725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9410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 xmlns:p14="http://schemas.microsoft.com/office/powerpoint/2010/main" xmlns:a14="http://schemas.microsoft.com/office/drawing/2010/main" xmlns:p159="http://schemas.microsoft.com/office/powerpoint/2015/09/main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EA75F1-4257-40C0-A6A4-A97FB8718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Kontoplan (kostnadskategori) – LOG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C4231263-8415-4EF8-94EE-D7B31EDBAE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684" y="1524234"/>
            <a:ext cx="7135952" cy="4333875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C8BDF7A3-9D1D-40F9-8DE3-4C7240711B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9357" y="1541379"/>
            <a:ext cx="3756783" cy="2924175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BCBCEEC1-BE54-4D02-A8B7-A0EAD95217A3}"/>
              </a:ext>
            </a:extLst>
          </p:cNvPr>
          <p:cNvSpPr txBox="1"/>
          <p:nvPr/>
        </p:nvSpPr>
        <p:spPr>
          <a:xfrm>
            <a:off x="8147120" y="4718478"/>
            <a:ext cx="28889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rgbClr val="C00000"/>
                </a:solidFill>
              </a:rPr>
              <a:t>Konto 4xxx </a:t>
            </a:r>
            <a:r>
              <a:rPr lang="sv-SE" dirty="0" err="1">
                <a:solidFill>
                  <a:srgbClr val="C00000"/>
                </a:solidFill>
              </a:rPr>
              <a:t>excl</a:t>
            </a:r>
            <a:r>
              <a:rPr lang="sv-SE" dirty="0">
                <a:solidFill>
                  <a:srgbClr val="C00000"/>
                </a:solidFill>
              </a:rPr>
              <a:t> 4010/4020 + 57xx Projektkod (</a:t>
            </a:r>
            <a:r>
              <a:rPr lang="sv-SE" dirty="0" err="1">
                <a:solidFill>
                  <a:srgbClr val="C00000"/>
                </a:solidFill>
              </a:rPr>
              <a:t>land&amp;artikel</a:t>
            </a:r>
            <a:r>
              <a:rPr lang="sv-SE" dirty="0">
                <a:solidFill>
                  <a:srgbClr val="C00000"/>
                </a:solidFill>
              </a:rPr>
              <a:t>)</a:t>
            </a:r>
          </a:p>
        </p:txBody>
      </p:sp>
      <p:sp>
        <p:nvSpPr>
          <p:cNvPr id="9" name="Pratbubbla: rektangel med rundade hörn 8">
            <a:extLst>
              <a:ext uri="{FF2B5EF4-FFF2-40B4-BE49-F238E27FC236}">
                <a16:creationId xmlns:a16="http://schemas.microsoft.com/office/drawing/2014/main" id="{0FF88415-2FBE-4A1E-A70B-E3CF5E7B7919}"/>
              </a:ext>
            </a:extLst>
          </p:cNvPr>
          <p:cNvSpPr/>
          <p:nvPr/>
        </p:nvSpPr>
        <p:spPr>
          <a:xfrm>
            <a:off x="9591607" y="450879"/>
            <a:ext cx="2136913" cy="765313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dirty="0"/>
              <a:t>Möjliga kostnadskonton för </a:t>
            </a:r>
            <a:r>
              <a:rPr lang="sv-SE" dirty="0" err="1"/>
              <a:t>kst</a:t>
            </a:r>
            <a:r>
              <a:rPr lang="sv-SE" dirty="0"/>
              <a:t>=LOG</a:t>
            </a:r>
          </a:p>
        </p:txBody>
      </p:sp>
    </p:spTree>
    <p:extLst>
      <p:ext uri="{BB962C8B-B14F-4D97-AF65-F5344CB8AC3E}">
        <p14:creationId xmlns:p14="http://schemas.microsoft.com/office/powerpoint/2010/main" val="780544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EA75F1-4257-40C0-A6A4-A97FB8718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5169"/>
          </a:xfrm>
        </p:spPr>
        <p:txBody>
          <a:bodyPr/>
          <a:lstStyle/>
          <a:p>
            <a:r>
              <a:rPr lang="sv-SE" dirty="0"/>
              <a:t>Projekt (produkt, person)</a:t>
            </a:r>
          </a:p>
        </p:txBody>
      </p:sp>
      <p:graphicFrame>
        <p:nvGraphicFramePr>
          <p:cNvPr id="4" name="Tabell 4">
            <a:extLst>
              <a:ext uri="{FF2B5EF4-FFF2-40B4-BE49-F238E27FC236}">
                <a16:creationId xmlns:a16="http://schemas.microsoft.com/office/drawing/2014/main" id="{ACB24F1B-487E-445F-85A5-C980925B2D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098594"/>
              </p:ext>
            </p:extLst>
          </p:nvPr>
        </p:nvGraphicFramePr>
        <p:xfrm>
          <a:off x="949820" y="2879857"/>
          <a:ext cx="8127999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148071403"/>
                    </a:ext>
                  </a:extLst>
                </a:gridCol>
                <a:gridCol w="2833926">
                  <a:extLst>
                    <a:ext uri="{9D8B030D-6E8A-4147-A177-3AD203B41FA5}">
                      <a16:colId xmlns:a16="http://schemas.microsoft.com/office/drawing/2014/main" val="1639522704"/>
                    </a:ext>
                  </a:extLst>
                </a:gridCol>
                <a:gridCol w="2584740">
                  <a:extLst>
                    <a:ext uri="{9D8B030D-6E8A-4147-A177-3AD203B41FA5}">
                      <a16:colId xmlns:a16="http://schemas.microsoft.com/office/drawing/2014/main" val="22113281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sv-SE" dirty="0"/>
                        <a:t>Marknadsföring (59xx)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KAM (personer)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Produkter (</a:t>
                      </a:r>
                      <a:r>
                        <a:rPr lang="sv-SE" dirty="0" err="1"/>
                        <a:t>land+artikelnr</a:t>
                      </a:r>
                      <a:r>
                        <a:rPr lang="sv-SE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4391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SE095906 </a:t>
                      </a:r>
                      <a:r>
                        <a:rPr lang="sv-SE" dirty="0" err="1"/>
                        <a:t>Cliovelle</a:t>
                      </a:r>
                      <a:r>
                        <a:rPr lang="sv-SE" dirty="0"/>
                        <a:t> 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Amelie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SE095906 </a:t>
                      </a:r>
                      <a:r>
                        <a:rPr lang="sv-SE" dirty="0" err="1"/>
                        <a:t>Cliovelle</a:t>
                      </a:r>
                      <a:r>
                        <a:rPr lang="sv-SE" dirty="0"/>
                        <a:t> 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727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SE165787 </a:t>
                      </a:r>
                      <a:r>
                        <a:rPr lang="sv-SE" dirty="0" err="1"/>
                        <a:t>Postafen</a:t>
                      </a:r>
                      <a:r>
                        <a:rPr lang="sv-SE" dirty="0"/>
                        <a:t> 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Anna 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SE165787 </a:t>
                      </a:r>
                      <a:r>
                        <a:rPr lang="sv-SE" dirty="0" err="1"/>
                        <a:t>Postafen</a:t>
                      </a:r>
                      <a:r>
                        <a:rPr lang="sv-SE" dirty="0"/>
                        <a:t> 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499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NO144017 </a:t>
                      </a:r>
                      <a:r>
                        <a:rPr lang="sv-SE" dirty="0" err="1"/>
                        <a:t>Gelisse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Christina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NO144017 </a:t>
                      </a:r>
                      <a:r>
                        <a:rPr lang="sv-SE" dirty="0" err="1"/>
                        <a:t>Gelisse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0350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NO165249 Almina28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Jeanette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NO165249 Almina28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1461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NO417898 </a:t>
                      </a:r>
                      <a:r>
                        <a:rPr lang="sv-SE" dirty="0" err="1"/>
                        <a:t>Hypotron</a:t>
                      </a:r>
                      <a:r>
                        <a:rPr lang="sv-SE" dirty="0"/>
                        <a:t>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Elselill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NO417898 </a:t>
                      </a:r>
                      <a:r>
                        <a:rPr lang="sv-SE" dirty="0" err="1"/>
                        <a:t>Hypotron</a:t>
                      </a:r>
                      <a:r>
                        <a:rPr lang="sv-SE" dirty="0"/>
                        <a:t> 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058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FI091224 </a:t>
                      </a:r>
                      <a:r>
                        <a:rPr lang="sv-SE" dirty="0" err="1"/>
                        <a:t>Ghemaxan</a:t>
                      </a:r>
                      <a:r>
                        <a:rPr lang="sv-SE" dirty="0"/>
                        <a:t> FI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Kate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FI091224 </a:t>
                      </a:r>
                      <a:r>
                        <a:rPr lang="sv-SE" dirty="0" err="1"/>
                        <a:t>Ghemaxan</a:t>
                      </a:r>
                      <a:r>
                        <a:rPr lang="sv-SE" dirty="0"/>
                        <a:t> FI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9120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DK029292 </a:t>
                      </a:r>
                      <a:r>
                        <a:rPr lang="sv-SE" dirty="0" err="1"/>
                        <a:t>Postafen</a:t>
                      </a:r>
                      <a:r>
                        <a:rPr lang="sv-SE" dirty="0"/>
                        <a:t> DK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Nina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DK029292 </a:t>
                      </a:r>
                      <a:r>
                        <a:rPr lang="sv-SE" dirty="0" err="1"/>
                        <a:t>Postafen</a:t>
                      </a:r>
                      <a:r>
                        <a:rPr lang="sv-SE" dirty="0"/>
                        <a:t> DK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05849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DK050582 </a:t>
                      </a:r>
                      <a:r>
                        <a:rPr lang="sv-SE" dirty="0" err="1"/>
                        <a:t>Femicept</a:t>
                      </a:r>
                      <a:r>
                        <a:rPr lang="sv-SE" dirty="0"/>
                        <a:t> DK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Riikka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DK050582 </a:t>
                      </a:r>
                      <a:r>
                        <a:rPr lang="sv-SE" dirty="0" err="1"/>
                        <a:t>Femicept</a:t>
                      </a:r>
                      <a:r>
                        <a:rPr lang="sv-SE" dirty="0"/>
                        <a:t> DK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810887"/>
                  </a:ext>
                </a:extLst>
              </a:tr>
            </a:tbl>
          </a:graphicData>
        </a:graphic>
      </p:graphicFrame>
      <p:sp>
        <p:nvSpPr>
          <p:cNvPr id="10" name="Pratbubbla: oval 9">
            <a:extLst>
              <a:ext uri="{FF2B5EF4-FFF2-40B4-BE49-F238E27FC236}">
                <a16:creationId xmlns:a16="http://schemas.microsoft.com/office/drawing/2014/main" id="{86006F14-928A-4947-AAFC-1136C979A193}"/>
              </a:ext>
            </a:extLst>
          </p:cNvPr>
          <p:cNvSpPr/>
          <p:nvPr/>
        </p:nvSpPr>
        <p:spPr>
          <a:xfrm>
            <a:off x="1191236" y="1367405"/>
            <a:ext cx="1719743" cy="998290"/>
          </a:xfrm>
          <a:prstGeom prst="wedgeEllipse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>
                <a:solidFill>
                  <a:schemeClr val="tx1"/>
                </a:solidFill>
              </a:rPr>
              <a:t>För </a:t>
            </a:r>
            <a:r>
              <a:rPr lang="sv-SE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uppföljning utav marknadsföringskostnader</a:t>
            </a:r>
            <a:endParaRPr lang="sv-SE" sz="1200" dirty="0"/>
          </a:p>
        </p:txBody>
      </p:sp>
      <p:sp>
        <p:nvSpPr>
          <p:cNvPr id="14" name="Pratbubbla: oval 13">
            <a:extLst>
              <a:ext uri="{FF2B5EF4-FFF2-40B4-BE49-F238E27FC236}">
                <a16:creationId xmlns:a16="http://schemas.microsoft.com/office/drawing/2014/main" id="{2C33A82B-9402-4983-89EE-DE4739615AB2}"/>
              </a:ext>
            </a:extLst>
          </p:cNvPr>
          <p:cNvSpPr/>
          <p:nvPr/>
        </p:nvSpPr>
        <p:spPr>
          <a:xfrm>
            <a:off x="4153947" y="1481873"/>
            <a:ext cx="1719743" cy="998290"/>
          </a:xfrm>
          <a:prstGeom prst="wedgeEllipse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>
                <a:solidFill>
                  <a:schemeClr val="tx1"/>
                </a:solidFill>
              </a:rPr>
              <a:t>För </a:t>
            </a:r>
            <a:r>
              <a:rPr lang="sv-SE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uppföljning utav kostnader per KAM</a:t>
            </a:r>
            <a:endParaRPr lang="sv-SE" sz="1200" dirty="0"/>
          </a:p>
        </p:txBody>
      </p:sp>
      <p:sp>
        <p:nvSpPr>
          <p:cNvPr id="16" name="Pratbubbla: oval 15">
            <a:extLst>
              <a:ext uri="{FF2B5EF4-FFF2-40B4-BE49-F238E27FC236}">
                <a16:creationId xmlns:a16="http://schemas.microsoft.com/office/drawing/2014/main" id="{98FDAA54-32FE-4E79-BCD3-B7D99055372D}"/>
              </a:ext>
            </a:extLst>
          </p:cNvPr>
          <p:cNvSpPr/>
          <p:nvPr/>
        </p:nvSpPr>
        <p:spPr>
          <a:xfrm>
            <a:off x="6848212" y="1481873"/>
            <a:ext cx="1719743" cy="998290"/>
          </a:xfrm>
          <a:prstGeom prst="wedgeEllipseCallo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>
                <a:solidFill>
                  <a:schemeClr val="tx1"/>
                </a:solidFill>
              </a:rPr>
              <a:t>För </a:t>
            </a:r>
            <a:r>
              <a:rPr lang="sv-SE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uppföljning utav bruttovinst per produkt</a:t>
            </a:r>
            <a:endParaRPr lang="sv-SE" sz="1200" dirty="0"/>
          </a:p>
        </p:txBody>
      </p:sp>
    </p:spTree>
    <p:extLst>
      <p:ext uri="{BB962C8B-B14F-4D97-AF65-F5344CB8AC3E}">
        <p14:creationId xmlns:p14="http://schemas.microsoft.com/office/powerpoint/2010/main" val="1743690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EA75F1-4257-40C0-A6A4-A97FB8718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Vill du ändra på något?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B053B97D-CF0C-44D4-AD88-04C1928576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755768"/>
            <a:ext cx="8943975" cy="1333500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E0772E24-C12D-43C2-AAFE-3D683B869AE1}"/>
              </a:ext>
            </a:extLst>
          </p:cNvPr>
          <p:cNvSpPr txBox="1"/>
          <p:nvPr/>
        </p:nvSpPr>
        <p:spPr>
          <a:xfrm>
            <a:off x="226508" y="1454747"/>
            <a:ext cx="1188719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Fel person som attestant: ta bort ditt namn i rutan ’Aktuell attestant’ och skriv in mejladressen till annan person. 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Fel Konto/Kostnadsställe/Projekt: radera och skriv in nytt/korrekt, </a:t>
            </a:r>
          </a:p>
          <a:p>
            <a:r>
              <a:rPr lang="sv-SE" dirty="0"/>
              <a:t>ställ markören i fältet och slå ett mellanslag =&gt; lista på förslag. Du behöver inte kunna alla konton utantill, texten ska hjälpa dig.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Vill du dela upp kostnaden på flera rader dvs olika konton, kostnadsställen, projekt eller attestanter: tryck på plustecknet</a:t>
            </a:r>
          </a:p>
          <a:p>
            <a:r>
              <a:rPr lang="sv-SE" dirty="0"/>
              <a:t>	så får du upp en ny rad. </a:t>
            </a:r>
          </a:p>
          <a:p>
            <a:r>
              <a:rPr lang="sv-SE" dirty="0"/>
              <a:t>	Summan av beloppen för raderna ska summera ihop till </a:t>
            </a:r>
            <a:r>
              <a:rPr lang="sv-SE" u="sng" dirty="0"/>
              <a:t>exklusive moms</a:t>
            </a:r>
          </a:p>
          <a:p>
            <a:endParaRPr lang="sv-SE" u="sng" dirty="0"/>
          </a:p>
          <a:p>
            <a:endParaRPr lang="sv-SE" u="sng" dirty="0"/>
          </a:p>
          <a:p>
            <a:endParaRPr lang="sv-SE" u="sng" dirty="0"/>
          </a:p>
          <a:p>
            <a:endParaRPr lang="sv-SE" u="sng" dirty="0"/>
          </a:p>
          <a:p>
            <a:endParaRPr lang="sv-SE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i="1" dirty="0"/>
              <a:t>Fakturor från EU som inte har någon moms angiven på fakturan ska konteras med 4 extra rader (6995/6999/2614/2644), </a:t>
            </a:r>
          </a:p>
          <a:p>
            <a:r>
              <a:rPr lang="sv-SE" i="1" dirty="0"/>
              <a:t>detta tar Ekonomi hand om, men ser du att det saknas – säg till!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i="1" dirty="0"/>
              <a:t>Fakturor på varor som går in i varulagret får också en extra kontering DEB 4010 &amp; KRE 4010</a:t>
            </a:r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826A58-32FB-41B2-B591-AD3F720C3B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429000"/>
            <a:ext cx="295275" cy="25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852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E021871-BF6A-4F89-84FD-265F01CCC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Varför är detta viktigt?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676BF01B-0C78-4D50-88DF-A8DA886C9E4D}"/>
              </a:ext>
            </a:extLst>
          </p:cNvPr>
          <p:cNvSpPr txBox="1"/>
          <p:nvPr/>
        </p:nvSpPr>
        <p:spPr>
          <a:xfrm>
            <a:off x="838199" y="1385398"/>
            <a:ext cx="946348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För att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få ihop en korrekt Resultaträkning varje månad (följa lagar och regler kring bokföring och beskattning)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för att mäta resultat per produkt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följa upp och ha kontroll på bolagets kostnader, per kostnadskategori och avdelning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B4B3A645-126F-4DA2-9EF7-1280E11256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152" y="2902574"/>
            <a:ext cx="4922290" cy="3698183"/>
          </a:xfrm>
          <a:prstGeom prst="rect">
            <a:avLst/>
          </a:prstGeom>
        </p:spPr>
      </p:pic>
      <p:sp>
        <p:nvSpPr>
          <p:cNvPr id="6" name="Pratbubbla: oval 5">
            <a:extLst>
              <a:ext uri="{FF2B5EF4-FFF2-40B4-BE49-F238E27FC236}">
                <a16:creationId xmlns:a16="http://schemas.microsoft.com/office/drawing/2014/main" id="{8F307C9F-78EE-4911-B546-A274500B8FCA}"/>
              </a:ext>
            </a:extLst>
          </p:cNvPr>
          <p:cNvSpPr/>
          <p:nvPr/>
        </p:nvSpPr>
        <p:spPr>
          <a:xfrm>
            <a:off x="6367244" y="3429000"/>
            <a:ext cx="3137483" cy="1756279"/>
          </a:xfrm>
          <a:prstGeom prst="wedgeEllipse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/>
              <a:t>Kombination av konto + </a:t>
            </a:r>
            <a:r>
              <a:rPr lang="sv-SE" sz="1200" dirty="0" err="1"/>
              <a:t>kst</a:t>
            </a:r>
            <a:r>
              <a:rPr lang="sv-SE" sz="1200" dirty="0"/>
              <a:t> bestämmer vilken rad i resultaträkningen som kostnaden visas på</a:t>
            </a:r>
          </a:p>
        </p:txBody>
      </p:sp>
    </p:spTree>
    <p:extLst>
      <p:ext uri="{BB962C8B-B14F-4D97-AF65-F5344CB8AC3E}">
        <p14:creationId xmlns:p14="http://schemas.microsoft.com/office/powerpoint/2010/main" val="1102364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extLst>
              <a:ext uri="{FF2B5EF4-FFF2-40B4-BE49-F238E27FC236}">
                <a16:creationId xmlns:a16="http://schemas.microsoft.com/office/drawing/2014/main" id="{1C99D7C6-614D-4302-9E67-11FACAF470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6550" y="1333500"/>
            <a:ext cx="6438900" cy="4191000"/>
          </a:xfrm>
          <a:prstGeom prst="rect">
            <a:avLst/>
          </a:prstGeom>
        </p:spPr>
      </p:pic>
      <p:sp>
        <p:nvSpPr>
          <p:cNvPr id="7" name="Pil: höger 6">
            <a:extLst>
              <a:ext uri="{FF2B5EF4-FFF2-40B4-BE49-F238E27FC236}">
                <a16:creationId xmlns:a16="http://schemas.microsoft.com/office/drawing/2014/main" id="{2AD8471E-5678-4433-9517-D33CCB4272BE}"/>
              </a:ext>
            </a:extLst>
          </p:cNvPr>
          <p:cNvSpPr/>
          <p:nvPr/>
        </p:nvSpPr>
        <p:spPr>
          <a:xfrm>
            <a:off x="2202024" y="4003305"/>
            <a:ext cx="674526" cy="233265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4D52AEC7-EE0D-40E4-97A7-FD99EF6A52A4}"/>
              </a:ext>
            </a:extLst>
          </p:cNvPr>
          <p:cNvSpPr txBox="1"/>
          <p:nvPr/>
        </p:nvSpPr>
        <p:spPr>
          <a:xfrm>
            <a:off x="1963024" y="528506"/>
            <a:ext cx="44126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CAMPUS PHARMA Attestrutin</a:t>
            </a:r>
          </a:p>
        </p:txBody>
      </p:sp>
    </p:spTree>
    <p:extLst>
      <p:ext uri="{BB962C8B-B14F-4D97-AF65-F5344CB8AC3E}">
        <p14:creationId xmlns:p14="http://schemas.microsoft.com/office/powerpoint/2010/main" val="3398551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extLst>
              <a:ext uri="{FF2B5EF4-FFF2-40B4-BE49-F238E27FC236}">
                <a16:creationId xmlns:a16="http://schemas.microsoft.com/office/drawing/2014/main" id="{D620658B-4708-421E-807D-B795D4A869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2762" y="1757362"/>
            <a:ext cx="6086475" cy="3343275"/>
          </a:xfrm>
          <a:prstGeom prst="rect">
            <a:avLst/>
          </a:prstGeom>
        </p:spPr>
      </p:pic>
      <p:sp>
        <p:nvSpPr>
          <p:cNvPr id="6" name="Pil: höger 5">
            <a:extLst>
              <a:ext uri="{FF2B5EF4-FFF2-40B4-BE49-F238E27FC236}">
                <a16:creationId xmlns:a16="http://schemas.microsoft.com/office/drawing/2014/main" id="{83BC668A-8C61-45FA-9256-B5812D65860B}"/>
              </a:ext>
            </a:extLst>
          </p:cNvPr>
          <p:cNvSpPr/>
          <p:nvPr/>
        </p:nvSpPr>
        <p:spPr>
          <a:xfrm>
            <a:off x="2378236" y="3517641"/>
            <a:ext cx="674526" cy="233265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14FE1649-84A7-49E1-A0FA-4F2AC50057E7}"/>
              </a:ext>
            </a:extLst>
          </p:cNvPr>
          <p:cNvSpPr txBox="1"/>
          <p:nvPr/>
        </p:nvSpPr>
        <p:spPr>
          <a:xfrm>
            <a:off x="3294076" y="796954"/>
            <a:ext cx="28019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DITT ANSVAR</a:t>
            </a:r>
          </a:p>
        </p:txBody>
      </p:sp>
    </p:spTree>
    <p:extLst>
      <p:ext uri="{BB962C8B-B14F-4D97-AF65-F5344CB8AC3E}">
        <p14:creationId xmlns:p14="http://schemas.microsoft.com/office/powerpoint/2010/main" val="1902035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extLst>
              <a:ext uri="{FF2B5EF4-FFF2-40B4-BE49-F238E27FC236}">
                <a16:creationId xmlns:a16="http://schemas.microsoft.com/office/drawing/2014/main" id="{E8E6073D-0E99-46CA-951C-D8B943F7CE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818" y="913736"/>
            <a:ext cx="11610363" cy="5179647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CE372190-2F2E-49AD-97C6-888D0FBAC520}"/>
              </a:ext>
            </a:extLst>
          </p:cNvPr>
          <p:cNvSpPr txBox="1"/>
          <p:nvPr/>
        </p:nvSpPr>
        <p:spPr>
          <a:xfrm>
            <a:off x="738230" y="260059"/>
            <a:ext cx="11056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Vad ska du göra/kontrollera i Centsoft: 	1) Är det korrekt att du beställt detta (tjänst/vara/pris/antal)? </a:t>
            </a:r>
          </a:p>
          <a:p>
            <a:r>
              <a:rPr lang="sv-SE" dirty="0"/>
              <a:t>				2) Kontrollera </a:t>
            </a:r>
            <a:r>
              <a:rPr lang="sv-SE" dirty="0">
                <a:solidFill>
                  <a:srgbClr val="C00000"/>
                </a:solidFill>
              </a:rPr>
              <a:t>Konto/Kostnadsställe/Projekt</a:t>
            </a:r>
            <a:r>
              <a:rPr lang="sv-SE" dirty="0"/>
              <a:t>/(fritext)!</a:t>
            </a:r>
          </a:p>
        </p:txBody>
      </p:sp>
      <p:sp>
        <p:nvSpPr>
          <p:cNvPr id="4" name="Stjärna: 5 punkter 3">
            <a:extLst>
              <a:ext uri="{FF2B5EF4-FFF2-40B4-BE49-F238E27FC236}">
                <a16:creationId xmlns:a16="http://schemas.microsoft.com/office/drawing/2014/main" id="{6A486789-B28F-4326-9EAD-7E87D210BC79}"/>
              </a:ext>
            </a:extLst>
          </p:cNvPr>
          <p:cNvSpPr/>
          <p:nvPr/>
        </p:nvSpPr>
        <p:spPr>
          <a:xfrm>
            <a:off x="1493939" y="5678849"/>
            <a:ext cx="218114" cy="16778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Stjärna: 5 punkter 5">
            <a:extLst>
              <a:ext uri="{FF2B5EF4-FFF2-40B4-BE49-F238E27FC236}">
                <a16:creationId xmlns:a16="http://schemas.microsoft.com/office/drawing/2014/main" id="{13249D1C-D4AA-4BB1-B8E8-A38158E8C8E6}"/>
              </a:ext>
            </a:extLst>
          </p:cNvPr>
          <p:cNvSpPr/>
          <p:nvPr/>
        </p:nvSpPr>
        <p:spPr>
          <a:xfrm>
            <a:off x="2073479" y="5803517"/>
            <a:ext cx="218114" cy="16778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Stjärna: 5 punkter 7">
            <a:extLst>
              <a:ext uri="{FF2B5EF4-FFF2-40B4-BE49-F238E27FC236}">
                <a16:creationId xmlns:a16="http://schemas.microsoft.com/office/drawing/2014/main" id="{7C6F27E8-35C0-4694-A547-9DB580B0A6C3}"/>
              </a:ext>
            </a:extLst>
          </p:cNvPr>
          <p:cNvSpPr/>
          <p:nvPr/>
        </p:nvSpPr>
        <p:spPr>
          <a:xfrm>
            <a:off x="2915174" y="5719627"/>
            <a:ext cx="218114" cy="16778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Stjärna: 5 punkter 9">
            <a:extLst>
              <a:ext uri="{FF2B5EF4-FFF2-40B4-BE49-F238E27FC236}">
                <a16:creationId xmlns:a16="http://schemas.microsoft.com/office/drawing/2014/main" id="{82438910-B8DC-4AC9-8B1A-807FED1B0297}"/>
              </a:ext>
            </a:extLst>
          </p:cNvPr>
          <p:cNvSpPr/>
          <p:nvPr/>
        </p:nvSpPr>
        <p:spPr>
          <a:xfrm>
            <a:off x="4809689" y="5754184"/>
            <a:ext cx="218114" cy="167780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C103E51A-12B2-40E8-B522-3783D540BC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43931" y="6113311"/>
            <a:ext cx="857250" cy="457200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E58AE271-9DCB-470D-8FF9-34CC9033F2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818" y="6125894"/>
            <a:ext cx="8572500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17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EA75F1-4257-40C0-A6A4-A97FB8718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Kostnadsställe (Avdelning)</a:t>
            </a:r>
          </a:p>
        </p:txBody>
      </p:sp>
      <p:graphicFrame>
        <p:nvGraphicFramePr>
          <p:cNvPr id="4" name="Tabell 4">
            <a:extLst>
              <a:ext uri="{FF2B5EF4-FFF2-40B4-BE49-F238E27FC236}">
                <a16:creationId xmlns:a16="http://schemas.microsoft.com/office/drawing/2014/main" id="{1B552BA6-66BB-494B-8A65-45BAE909F6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273593"/>
              </p:ext>
            </p:extLst>
          </p:nvPr>
        </p:nvGraphicFramePr>
        <p:xfrm>
          <a:off x="956344" y="1560895"/>
          <a:ext cx="4220595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880383428"/>
                    </a:ext>
                  </a:extLst>
                </a:gridCol>
                <a:gridCol w="4012315">
                  <a:extLst>
                    <a:ext uri="{9D8B030D-6E8A-4147-A177-3AD203B41FA5}">
                      <a16:colId xmlns:a16="http://schemas.microsoft.com/office/drawing/2014/main" val="37121842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6735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G&amp;A – General &amp; </a:t>
                      </a:r>
                      <a:r>
                        <a:rPr lang="sv-SE" dirty="0" err="1"/>
                        <a:t>Admin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6893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IM – </a:t>
                      </a:r>
                      <a:r>
                        <a:rPr lang="sv-SE" dirty="0" err="1"/>
                        <a:t>Internal</a:t>
                      </a:r>
                      <a:r>
                        <a:rPr lang="sv-SE" dirty="0"/>
                        <a:t> Marketing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22595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SN – Sales </a:t>
                      </a:r>
                      <a:r>
                        <a:rPr lang="sv-SE" dirty="0" err="1"/>
                        <a:t>Network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6586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LOG - </a:t>
                      </a:r>
                      <a:r>
                        <a:rPr lang="sv-SE" dirty="0" err="1"/>
                        <a:t>Logistics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4633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R&amp;D - Regulatory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39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PV - </a:t>
                      </a:r>
                      <a:r>
                        <a:rPr lang="sv-SE" dirty="0" err="1"/>
                        <a:t>Pharmacovigilance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0107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QA – </a:t>
                      </a:r>
                      <a:r>
                        <a:rPr lang="sv-SE" dirty="0" err="1"/>
                        <a:t>Quality</a:t>
                      </a:r>
                      <a:r>
                        <a:rPr lang="sv-SE" dirty="0"/>
                        <a:t> Assurance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7833340"/>
                  </a:ext>
                </a:extLst>
              </a:tr>
            </a:tbl>
          </a:graphicData>
        </a:graphic>
      </p:graphicFrame>
      <p:pic>
        <p:nvPicPr>
          <p:cNvPr id="6" name="Bildobjekt 5">
            <a:extLst>
              <a:ext uri="{FF2B5EF4-FFF2-40B4-BE49-F238E27FC236}">
                <a16:creationId xmlns:a16="http://schemas.microsoft.com/office/drawing/2014/main" id="{BAB1799A-29CB-41AF-94FA-FEF4AA236D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7184" y="810801"/>
            <a:ext cx="3171824" cy="1500187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5DE47B46-32EE-4CB3-BEC7-454577A90A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5083" y="2903285"/>
            <a:ext cx="4733925" cy="161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436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EA75F1-4257-40C0-A6A4-A97FB8718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Kontoplan (kostnadskategori) - IM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918C065-BEAF-42DD-BF31-82A7464BC5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00" y="1475740"/>
            <a:ext cx="3232150" cy="4438650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93F32600-BD78-48AE-AE8A-AC8F18AEFB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8101" y="1475740"/>
            <a:ext cx="3667123" cy="3162300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1FC318B9-DDEB-47D6-8EFC-4F15FA1FF4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3827" y="1475740"/>
            <a:ext cx="4181475" cy="4476750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CD3B1DC6-3488-455F-905D-1D86FDD6E364}"/>
              </a:ext>
            </a:extLst>
          </p:cNvPr>
          <p:cNvSpPr txBox="1"/>
          <p:nvPr/>
        </p:nvSpPr>
        <p:spPr>
          <a:xfrm>
            <a:off x="3848101" y="4833257"/>
            <a:ext cx="2688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rgbClr val="C00000"/>
                </a:solidFill>
              </a:rPr>
              <a:t>Konto 5910-5990 + Projektkod (</a:t>
            </a:r>
            <a:r>
              <a:rPr lang="sv-SE" dirty="0" err="1">
                <a:solidFill>
                  <a:srgbClr val="C00000"/>
                </a:solidFill>
              </a:rPr>
              <a:t>land&amp;artikel</a:t>
            </a:r>
            <a:r>
              <a:rPr lang="sv-SE" dirty="0">
                <a:solidFill>
                  <a:srgbClr val="C00000"/>
                </a:solidFill>
              </a:rPr>
              <a:t>)</a:t>
            </a:r>
          </a:p>
        </p:txBody>
      </p:sp>
      <p:sp>
        <p:nvSpPr>
          <p:cNvPr id="3" name="Pratbubbla: rektangel med rundade hörn 2">
            <a:extLst>
              <a:ext uri="{FF2B5EF4-FFF2-40B4-BE49-F238E27FC236}">
                <a16:creationId xmlns:a16="http://schemas.microsoft.com/office/drawing/2014/main" id="{2A096C38-A478-4BFB-AF6F-9F212B9CF6FC}"/>
              </a:ext>
            </a:extLst>
          </p:cNvPr>
          <p:cNvSpPr/>
          <p:nvPr/>
        </p:nvSpPr>
        <p:spPr>
          <a:xfrm>
            <a:off x="9312965" y="365125"/>
            <a:ext cx="2136913" cy="765313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dirty="0"/>
              <a:t>Möjliga kostnadskonton för </a:t>
            </a:r>
            <a:r>
              <a:rPr lang="sv-SE" dirty="0" err="1"/>
              <a:t>kst</a:t>
            </a:r>
            <a:r>
              <a:rPr lang="sv-SE" dirty="0"/>
              <a:t>=IM</a:t>
            </a:r>
          </a:p>
        </p:txBody>
      </p:sp>
    </p:spTree>
    <p:extLst>
      <p:ext uri="{BB962C8B-B14F-4D97-AF65-F5344CB8AC3E}">
        <p14:creationId xmlns:p14="http://schemas.microsoft.com/office/powerpoint/2010/main" val="848482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EA75F1-4257-40C0-A6A4-A97FB8718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Kontoplan (kostnadskategori) - SN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9F2A227B-1C12-437A-9113-277EBC9264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870" y="1482885"/>
            <a:ext cx="3028950" cy="4429125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1058F8ED-616F-48FB-B33E-6DBD81983C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6762" y="1562100"/>
            <a:ext cx="3038475" cy="1866900"/>
          </a:xfrm>
          <a:prstGeom prst="rect">
            <a:avLst/>
          </a:prstGeom>
        </p:spPr>
      </p:pic>
      <p:sp>
        <p:nvSpPr>
          <p:cNvPr id="7" name="Pratbubbla: rektangel med rundade hörn 6">
            <a:extLst>
              <a:ext uri="{FF2B5EF4-FFF2-40B4-BE49-F238E27FC236}">
                <a16:creationId xmlns:a16="http://schemas.microsoft.com/office/drawing/2014/main" id="{89CFAEB3-07EA-408F-BB43-70C6FDED513B}"/>
              </a:ext>
            </a:extLst>
          </p:cNvPr>
          <p:cNvSpPr/>
          <p:nvPr/>
        </p:nvSpPr>
        <p:spPr>
          <a:xfrm>
            <a:off x="9312965" y="365125"/>
            <a:ext cx="2136913" cy="765313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dirty="0"/>
              <a:t>Möjliga kostnadskonton för </a:t>
            </a:r>
            <a:r>
              <a:rPr lang="sv-SE" dirty="0" err="1"/>
              <a:t>kst</a:t>
            </a:r>
            <a:r>
              <a:rPr lang="sv-SE" dirty="0"/>
              <a:t>=SN</a:t>
            </a:r>
          </a:p>
        </p:txBody>
      </p:sp>
    </p:spTree>
    <p:extLst>
      <p:ext uri="{BB962C8B-B14F-4D97-AF65-F5344CB8AC3E}">
        <p14:creationId xmlns:p14="http://schemas.microsoft.com/office/powerpoint/2010/main" val="3460518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EA75F1-4257-40C0-A6A4-A97FB8718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Kontoplan (kostnadskategori) – G&amp;A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A924D451-63E4-4D7D-96FA-F15F25FA4E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" y="1331533"/>
            <a:ext cx="3057525" cy="5419725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5EFB08B7-D9D3-484E-A302-82842E3A12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7846" y="1331533"/>
            <a:ext cx="3057525" cy="5114925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99A34D4A-FF9B-4D97-B063-FBB53E11C6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4579" y="1331533"/>
            <a:ext cx="3038475" cy="2486025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09E7C6BE-3494-4CD9-A0C1-5AB1A0437F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4104" y="4047687"/>
            <a:ext cx="3028950" cy="933450"/>
          </a:xfrm>
          <a:prstGeom prst="rect">
            <a:avLst/>
          </a:prstGeom>
        </p:spPr>
      </p:pic>
      <p:sp>
        <p:nvSpPr>
          <p:cNvPr id="7" name="Pratbubbla: rektangel med rundade hörn 6">
            <a:extLst>
              <a:ext uri="{FF2B5EF4-FFF2-40B4-BE49-F238E27FC236}">
                <a16:creationId xmlns:a16="http://schemas.microsoft.com/office/drawing/2014/main" id="{E83D8DEB-5BB2-4ED7-88C7-46C4939D2CE8}"/>
              </a:ext>
            </a:extLst>
          </p:cNvPr>
          <p:cNvSpPr/>
          <p:nvPr/>
        </p:nvSpPr>
        <p:spPr>
          <a:xfrm>
            <a:off x="9312965" y="365125"/>
            <a:ext cx="2136913" cy="765313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dirty="0"/>
              <a:t>Möjliga kostnadskonton för </a:t>
            </a:r>
            <a:r>
              <a:rPr lang="sv-SE" dirty="0" err="1"/>
              <a:t>kst</a:t>
            </a:r>
            <a:r>
              <a:rPr lang="sv-SE" dirty="0"/>
              <a:t>=G&amp;A</a:t>
            </a:r>
          </a:p>
        </p:txBody>
      </p:sp>
    </p:spTree>
    <p:extLst>
      <p:ext uri="{BB962C8B-B14F-4D97-AF65-F5344CB8AC3E}">
        <p14:creationId xmlns:p14="http://schemas.microsoft.com/office/powerpoint/2010/main" val="2922657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EA75F1-4257-40C0-A6A4-A97FB8718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Kontoplan (kostnadskategori) – R&amp;D, PV, QA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15DB18EC-D1A0-4E0F-A4F0-FD9DB685DC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944" y="1690688"/>
            <a:ext cx="5800725" cy="4191000"/>
          </a:xfrm>
          <a:prstGeom prst="rect">
            <a:avLst/>
          </a:prstGeom>
        </p:spPr>
      </p:pic>
      <p:sp>
        <p:nvSpPr>
          <p:cNvPr id="4" name="Pratbubbla: rektangel med rundade hörn 3">
            <a:extLst>
              <a:ext uri="{FF2B5EF4-FFF2-40B4-BE49-F238E27FC236}">
                <a16:creationId xmlns:a16="http://schemas.microsoft.com/office/drawing/2014/main" id="{45A86CA7-A44E-4DBA-B4ED-CB9063886401}"/>
              </a:ext>
            </a:extLst>
          </p:cNvPr>
          <p:cNvSpPr/>
          <p:nvPr/>
        </p:nvSpPr>
        <p:spPr>
          <a:xfrm>
            <a:off x="9381631" y="1678126"/>
            <a:ext cx="2136913" cy="765313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dirty="0"/>
              <a:t>Möjliga kostnadskonton för </a:t>
            </a:r>
            <a:r>
              <a:rPr lang="sv-SE" dirty="0" err="1"/>
              <a:t>kst</a:t>
            </a:r>
            <a:r>
              <a:rPr lang="sv-SE" dirty="0"/>
              <a:t>=R&amp;D, PV och QA</a:t>
            </a:r>
          </a:p>
        </p:txBody>
      </p:sp>
    </p:spTree>
    <p:extLst>
      <p:ext uri="{BB962C8B-B14F-4D97-AF65-F5344CB8AC3E}">
        <p14:creationId xmlns:p14="http://schemas.microsoft.com/office/powerpoint/2010/main" val="3208073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500</Words>
  <Application>Microsoft Office PowerPoint</Application>
  <PresentationFormat>Bredbild</PresentationFormat>
  <Paragraphs>83</Paragraphs>
  <Slides>13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Office-tema</vt:lpstr>
      <vt:lpstr>  </vt:lpstr>
      <vt:lpstr>PowerPoint-presentation</vt:lpstr>
      <vt:lpstr>PowerPoint-presentation</vt:lpstr>
      <vt:lpstr>PowerPoint-presentation</vt:lpstr>
      <vt:lpstr>Kostnadsställe (Avdelning)</vt:lpstr>
      <vt:lpstr>Kontoplan (kostnadskategori) - IM</vt:lpstr>
      <vt:lpstr>Kontoplan (kostnadskategori) - SN</vt:lpstr>
      <vt:lpstr>Kontoplan (kostnadskategori) – G&amp;A</vt:lpstr>
      <vt:lpstr>Kontoplan (kostnadskategori) – R&amp;D, PV, QA</vt:lpstr>
      <vt:lpstr>Kontoplan (kostnadskategori) – LOG</vt:lpstr>
      <vt:lpstr>Projekt (produkt, person)</vt:lpstr>
      <vt:lpstr>Vill du ändra på något?</vt:lpstr>
      <vt:lpstr>Varför är detta viktigt?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ATTESTRUTIN</dc:title>
  <dc:creator>Monika Johansson</dc:creator>
  <cp:lastModifiedBy>Monika Johansson</cp:lastModifiedBy>
  <cp:revision>33</cp:revision>
  <dcterms:created xsi:type="dcterms:W3CDTF">2020-10-25T16:08:24Z</dcterms:created>
  <dcterms:modified xsi:type="dcterms:W3CDTF">2021-11-18T14:06:55Z</dcterms:modified>
</cp:coreProperties>
</file>