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72" r:id="rId3"/>
    <p:sldId id="261" r:id="rId4"/>
    <p:sldId id="260" r:id="rId5"/>
    <p:sldId id="262" r:id="rId6"/>
    <p:sldId id="263" r:id="rId7"/>
    <p:sldId id="265" r:id="rId8"/>
    <p:sldId id="305" r:id="rId9"/>
    <p:sldId id="306" r:id="rId10"/>
    <p:sldId id="307" r:id="rId11"/>
    <p:sldId id="309" r:id="rId12"/>
    <p:sldId id="310" r:id="rId13"/>
    <p:sldId id="312" r:id="rId14"/>
    <p:sldId id="313" r:id="rId15"/>
    <p:sldId id="318" r:id="rId16"/>
    <p:sldId id="290" r:id="rId17"/>
    <p:sldId id="319" r:id="rId18"/>
    <p:sldId id="311" r:id="rId19"/>
    <p:sldId id="285" r:id="rId20"/>
    <p:sldId id="317" r:id="rId21"/>
    <p:sldId id="316" r:id="rId22"/>
    <p:sldId id="315" r:id="rId23"/>
    <p:sldId id="266" r:id="rId24"/>
    <p:sldId id="268" r:id="rId25"/>
    <p:sldId id="267" r:id="rId26"/>
    <p:sldId id="269" r:id="rId27"/>
    <p:sldId id="271" r:id="rId28"/>
    <p:sldId id="270" r:id="rId2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D1ABA4"/>
    <a:srgbClr val="FFCCD8"/>
    <a:srgbClr val="FFFFFF"/>
    <a:srgbClr val="FFE699"/>
    <a:srgbClr val="183D2E"/>
    <a:srgbClr val="85DBAC"/>
    <a:srgbClr val="F27BFD"/>
    <a:srgbClr val="EF010B"/>
    <a:srgbClr val="DEE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59919" autoAdjust="0"/>
  </p:normalViewPr>
  <p:slideViewPr>
    <p:cSldViewPr snapToGrid="0">
      <p:cViewPr varScale="1">
        <p:scale>
          <a:sx n="40" d="100"/>
          <a:sy n="40" d="100"/>
        </p:scale>
        <p:origin x="16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1F45A-96FF-4553-8238-CE5753CEB1FA}" type="datetimeFigureOut">
              <a:rPr lang="sv-SE" smtClean="0"/>
              <a:t>2021-06-17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CDD3F-9955-4E53-A60B-CA8DF389FC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916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CDD3F-9955-4E53-A60B-CA8DF389FC63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8132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D7F53-5383-48E7-8AD5-7E8E46868EB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85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D7F53-5383-48E7-8AD5-7E8E46868EB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526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D7F53-5383-48E7-8AD5-7E8E46868EB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796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D7F53-5383-48E7-8AD5-7E8E46868EB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710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D7F53-5383-48E7-8AD5-7E8E46868EB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162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Man skall i läkemedelsinformation heller inte kränka ett annat läkemedelsföretag eller dra löje över ett annat läkemedel. Här ser vi annons för </a:t>
            </a:r>
            <a:r>
              <a:rPr lang="sv-SE" dirty="0" err="1"/>
              <a:t>Panodil</a:t>
            </a:r>
            <a:r>
              <a:rPr lang="sv-SE" dirty="0"/>
              <a:t>  där man illustrerar en tablett med taggar och en </a:t>
            </a:r>
            <a:r>
              <a:rPr lang="sv-SE" dirty="0" err="1"/>
              <a:t>panodiltablett</a:t>
            </a:r>
            <a:r>
              <a:rPr lang="sv-SE" dirty="0"/>
              <a:t>. Misskreditering av andra konkurrenter? Man kan ana att det är </a:t>
            </a:r>
            <a:r>
              <a:rPr lang="sv-SE" dirty="0" err="1"/>
              <a:t>alvedon</a:t>
            </a:r>
            <a:r>
              <a:rPr lang="sv-SE" dirty="0"/>
              <a:t> dem illustrerat. Det tyckte även NBL och annons fälldes för att den var kränkande mot annat läkemedel.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D7F53-5383-48E7-8AD5-7E8E46868EB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74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D7F53-5383-48E7-8AD5-7E8E46868EB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247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D7F53-5383-48E7-8AD5-7E8E46868EB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97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D7F53-5383-48E7-8AD5-7E8E46868EB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552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D7F53-5383-48E7-8AD5-7E8E46868EB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736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CDD3F-9955-4E53-A60B-CA8DF389FC6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4971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D7F53-5383-48E7-8AD5-7E8E46868EB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6345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D7F53-5383-48E7-8AD5-7E8E46868EB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603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CDD3F-9955-4E53-A60B-CA8DF389FC63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18832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CDD3F-9955-4E53-A60B-CA8DF389FC63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1204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CDD3F-9955-4E53-A60B-CA8DF389FC63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26693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CDD3F-9955-4E53-A60B-CA8DF389FC63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57033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8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800"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CDD3F-9955-4E53-A60B-CA8DF389FC63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29469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CDD3F-9955-4E53-A60B-CA8DF389FC63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5532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CDD3F-9955-4E53-A60B-CA8DF389FC6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0036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CDD3F-9955-4E53-A60B-CA8DF389FC63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1919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CDD3F-9955-4E53-A60B-CA8DF389FC6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97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800"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CDD3F-9955-4E53-A60B-CA8DF389FC63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2774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D7F53-5383-48E7-8AD5-7E8E46868EB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601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D7F53-5383-48E7-8AD5-7E8E46868EB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37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D7F53-5383-48E7-8AD5-7E8E46868EB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64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D27CDF-8AD5-4E5F-AE66-333256265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05E839A-0BFC-4F8D-8EBB-0A22ACC63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B1DD21E-E152-44E1-A75F-A6ED3118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AB4F-9EBC-43FA-83B7-3B57BCBF0076}" type="datetimeFigureOut">
              <a:rPr lang="sv-SE" smtClean="0"/>
              <a:t>2021-06-17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EB677E-E878-4B9A-B9F2-B676ADFBA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668529A-0471-4EED-8487-A53EDE7AA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B8B6-53A5-408D-AEFC-2E2D1A7BCF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302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7FD6A0-0BEC-4B80-9915-1DCEF97E7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F243065-A47E-4A4D-8A6D-83D49CF60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C876C57-A78F-48B3-B76B-3BBC5DB50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AB4F-9EBC-43FA-83B7-3B57BCBF0076}" type="datetimeFigureOut">
              <a:rPr lang="sv-SE" smtClean="0"/>
              <a:t>2021-06-17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75F4CC5-6E66-4BCD-A85D-3447A7AB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D8316E4-67E3-4357-A1CF-35362D17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B8B6-53A5-408D-AEFC-2E2D1A7BCF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488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6153F16-96B5-4B7D-915D-AF3B6BAE85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1A7C651-3979-4743-A75C-45A2B974F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007F3D-3225-41DE-9942-9678E1BB5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AB4F-9EBC-43FA-83B7-3B57BCBF0076}" type="datetimeFigureOut">
              <a:rPr lang="sv-SE" smtClean="0"/>
              <a:t>2021-06-17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692EB0-639C-449A-A036-C15F9FAF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CE6DB9-DA89-44E1-BDC0-EB085AAE7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B8B6-53A5-408D-AEFC-2E2D1A7BCF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5056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7E60DD-0D71-4471-A174-C0DD5CDBD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21E749-5A71-413A-B804-99473F9FB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C5F8761-7FF5-4D42-B78F-D403B94A1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3CA4-1208-4048-A110-E785792BDF14}" type="datetimeFigureOut">
              <a:rPr lang="sv-SE" smtClean="0"/>
              <a:t>2021-06-17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8D9FF03-8541-458C-AB2B-4AABB67D1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996B92-0BFA-4A72-BF64-37651BDD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FF5C-762E-4FD8-84A3-27B4D80918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8893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A5C543-FABC-48D3-872D-2CE06670B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9631EF-07DB-474C-B9C7-728869114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7E5EE26-3C54-4D11-A04D-41C8631B6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3CA4-1208-4048-A110-E785792BDF14}" type="datetimeFigureOut">
              <a:rPr lang="sv-SE" smtClean="0"/>
              <a:t>2021-06-17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B472DD9-72C0-42A5-A085-113DA9D2B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9FFCE2-8852-424C-AA9A-0BA36369D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FF5C-762E-4FD8-84A3-27B4D80918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013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E0F164-3F14-4579-A39D-753B6D889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AD1390-55BB-4548-86A8-562A39556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6EAB00F-B772-4D51-B968-59B347927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3CA4-1208-4048-A110-E785792BDF14}" type="datetimeFigureOut">
              <a:rPr lang="sv-SE" smtClean="0"/>
              <a:t>2021-06-17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8AEA6F-2FD8-486F-AF23-CCDD3598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F934563-9750-44D9-8D8E-ECF59E75B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FF5C-762E-4FD8-84A3-27B4D80918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8639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306271-E958-4F74-B493-B9810851F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C8CC49-50F4-4282-947E-72292A35F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D649747-13A8-422F-A3D2-2EC3BE1E6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4552687-0A45-4B01-A6AE-10647C0FD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3CA4-1208-4048-A110-E785792BDF14}" type="datetimeFigureOut">
              <a:rPr lang="sv-SE" smtClean="0"/>
              <a:t>2021-06-17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11104A5-B3DB-479F-AFEE-3A62723D2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DAEC651-3028-4DB5-A4B4-851877C4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FF5C-762E-4FD8-84A3-27B4D80918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8557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B2B5C0-F4CA-4A18-9983-793CCC1B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E098A13-0342-450A-9F62-A0757D91E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8E5B3EC-6D15-46E5-8DF3-EE0031233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14A8E9A-D096-40A2-8160-86C0306A8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89290B5-0E8E-4EFB-8146-25F6403FE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A08A3BB-730C-4A5C-8873-138178876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3CA4-1208-4048-A110-E785792BDF14}" type="datetimeFigureOut">
              <a:rPr lang="sv-SE" smtClean="0"/>
              <a:t>2021-06-17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F07F949-A4C8-4BE7-8C78-0E1E8EBCC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83744A0-A420-4F71-813D-0CA79E9D2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FF5C-762E-4FD8-84A3-27B4D80918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2083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38F29E-FFF3-4900-BCC5-5AEA43205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3F6F4A9-C938-44E4-9072-BB2D51B5D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3CA4-1208-4048-A110-E785792BDF14}" type="datetimeFigureOut">
              <a:rPr lang="sv-SE" smtClean="0"/>
              <a:t>2021-06-17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EE8E23F-F60F-41D5-9CFA-16F77CB9B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158AAFB-473F-4730-A6FA-F32C25812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FF5C-762E-4FD8-84A3-27B4D80918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3340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1D3A9B3-B454-45A6-B605-3B9740417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3CA4-1208-4048-A110-E785792BDF14}" type="datetimeFigureOut">
              <a:rPr lang="sv-SE" smtClean="0"/>
              <a:t>2021-06-17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980B553-AF45-4C82-BAC4-F1CBA6AB5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131D8DE-F9F2-4D2D-A565-078C06A6C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FF5C-762E-4FD8-84A3-27B4D80918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3191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F02A96-1C9C-48EA-B5FA-EDA89254C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A879089-9106-4972-827F-44D2E5E1D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6191E3B-6DFA-4A43-BA2A-42CA5371D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D828947-2ABE-4991-A488-78D3A44AC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3CA4-1208-4048-A110-E785792BDF14}" type="datetimeFigureOut">
              <a:rPr lang="sv-SE" smtClean="0"/>
              <a:t>2021-06-17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BEC835F-2E72-45CC-BEEA-48011A53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672D95C-CF2B-41FE-B8BC-C88B058B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FF5C-762E-4FD8-84A3-27B4D80918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186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2CB758-A27B-449B-B432-6AB57F812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2CF33DB-9B19-4E04-BEC3-1DC6D9DC8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FD533F-236E-4D5D-9881-46E6D0C7F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AB4F-9EBC-43FA-83B7-3B57BCBF0076}" type="datetimeFigureOut">
              <a:rPr lang="sv-SE" smtClean="0"/>
              <a:t>2021-06-17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2A7C2A2-CE8C-4028-8068-4F5C6D23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2853F81-ECFB-4628-BC21-045980923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B8B6-53A5-408D-AEFC-2E2D1A7BCF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1856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6AB7AE-3459-4021-B087-BA3F9103D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E4C4A30-E166-491C-A290-D0EAE892C4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CFF331-0419-494A-BBF5-50DAD8A7F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F5F8F0E-310B-4AEE-AF69-A989BC350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3CA4-1208-4048-A110-E785792BDF14}" type="datetimeFigureOut">
              <a:rPr lang="sv-SE" smtClean="0"/>
              <a:t>2021-06-17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6A0989C-9FB8-4683-B174-D93E4A793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546AB57-D9ED-48DB-BE05-3AB0DC66D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FF5C-762E-4FD8-84A3-27B4D80918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5689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77A71D-E9CF-4D8D-B396-8CB0CC2A1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7833B8E-DA23-4DB8-AEF9-B15EBE982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70803F6-F41E-48BD-B3B4-00C9A9F5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3CA4-1208-4048-A110-E785792BDF14}" type="datetimeFigureOut">
              <a:rPr lang="sv-SE" smtClean="0"/>
              <a:t>2021-06-17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BDAB44C-796B-4B26-B0BA-CDBCD2CF7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8ABDFEE-D415-497A-A95E-7CD8E7C6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FF5C-762E-4FD8-84A3-27B4D80918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6391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A52106F-ED7C-4587-BE67-C23E7DF178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9E75944-BF46-43C3-9552-FC17215B5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7C6CB1E-29A5-4DEF-ADBD-1408D643D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3CA4-1208-4048-A110-E785792BDF14}" type="datetimeFigureOut">
              <a:rPr lang="sv-SE" smtClean="0"/>
              <a:t>2021-06-17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32A30D3-F4BF-48CC-8671-682CE51F6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1A3D658-86F2-4841-AC7A-31B83C3A2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FF5C-762E-4FD8-84A3-27B4D80918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910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C6CF12-4164-41DC-99A8-CFD49F2F5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370CA23-D270-4A23-8712-15F27B44F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47AFA6A-58E3-4BA4-B4BE-7615EE0E4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AB4F-9EBC-43FA-83B7-3B57BCBF0076}" type="datetimeFigureOut">
              <a:rPr lang="sv-SE" smtClean="0"/>
              <a:t>2021-06-17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D4D8A0-0528-4E04-98FD-7D7025BCB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F7A1217-BFB4-4B2F-BE2E-CF888034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B8B6-53A5-408D-AEFC-2E2D1A7BCF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665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FA268C-1A18-45B2-8163-27D198057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DE8B10-4DE8-48FA-81C3-C018F91FA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341D932-56E7-46E2-9CFD-105A5A76F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F8FD9AD-4276-41DD-AE3C-9BD19000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AB4F-9EBC-43FA-83B7-3B57BCBF0076}" type="datetimeFigureOut">
              <a:rPr lang="sv-SE" smtClean="0"/>
              <a:t>2021-06-17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97AA2F2-208A-4AC0-B36A-0206FA24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3548148-B97B-4616-A0ED-0C4893E6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B8B6-53A5-408D-AEFC-2E2D1A7BCF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025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D98A07-EDDB-4F0C-9941-05DB53CFF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F0FF769-F93A-482F-BEC1-26D52E316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D019229-2BFC-41F4-A0BB-2D29AAD8B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E3AC155-EA18-461D-83A0-CC7749B0B0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44C2188-A313-4B63-9312-B5E9828009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AB611F0-E565-45B0-BEEE-03D8F76B2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AB4F-9EBC-43FA-83B7-3B57BCBF0076}" type="datetimeFigureOut">
              <a:rPr lang="sv-SE" smtClean="0"/>
              <a:t>2021-06-17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2BC98B5-0D7B-4488-9CAB-F0ADAAD0D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B23998F-3E47-454B-ABCD-601A60742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B8B6-53A5-408D-AEFC-2E2D1A7BCF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541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C2AD3D-0CBB-41A8-8C0C-4FB4D77F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61ECBF6-9B88-4D1E-A91A-39F611463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AB4F-9EBC-43FA-83B7-3B57BCBF0076}" type="datetimeFigureOut">
              <a:rPr lang="sv-SE" smtClean="0"/>
              <a:t>2021-06-17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9DDF0B2-1986-48C6-ADD0-32BDE84CD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D48A622-9CA3-4039-A83C-58F83DBB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B8B6-53A5-408D-AEFC-2E2D1A7BCF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4224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55109AB-5385-4245-B030-9A61FA4CA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AB4F-9EBC-43FA-83B7-3B57BCBF0076}" type="datetimeFigureOut">
              <a:rPr lang="sv-SE" smtClean="0"/>
              <a:t>2021-06-17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DFC7D1D-9038-4524-B932-7ABB832A8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774B4C4-2D8C-4650-8F97-B6C0D74EC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B8B6-53A5-408D-AEFC-2E2D1A7BCF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4450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B76BF3-9A09-43EC-AA50-D7C737B1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9488BDD-3D19-45FE-BEDE-574D10263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C8E6CC4-373C-48E2-B17E-87F901C39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F503C8-F3BC-49BA-903C-DFE9FF9D4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AB4F-9EBC-43FA-83B7-3B57BCBF0076}" type="datetimeFigureOut">
              <a:rPr lang="sv-SE" smtClean="0"/>
              <a:t>2021-06-17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CAAEA1E-11E3-4F28-BA9E-A3CCA23BC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AA037F0-418E-4E3B-9729-115C168E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B8B6-53A5-408D-AEFC-2E2D1A7BCF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433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3011DD-6986-4851-B9AA-03DA0C8FB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08AA7F0-B8F6-4567-BCB1-3B33570D3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904774-9667-4762-9D33-F15425475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805D7D1-DDF4-49BF-9975-1A0A61FA8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AB4F-9EBC-43FA-83B7-3B57BCBF0076}" type="datetimeFigureOut">
              <a:rPr lang="sv-SE" smtClean="0"/>
              <a:t>2021-06-17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6A6C651-F462-498B-B993-A8728CE9C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2B452-E063-4648-99E9-07B1A332D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2B8B6-53A5-408D-AEFC-2E2D1A7BCF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265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84DE203-ECE1-401C-B38E-38E017C37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AA3565C-1A0F-4655-8110-382924E21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9D3A38-4B9D-4A83-A55B-2215D00AC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CAB4F-9EBC-43FA-83B7-3B57BCBF0076}" type="datetimeFigureOut">
              <a:rPr lang="sv-SE" smtClean="0"/>
              <a:t>2021-06-17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2D59884-0F95-4147-807C-8C7A17177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81F92C0-4DAB-490D-B225-571ED0482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B8B6-53A5-408D-AEFC-2E2D1A7BCF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384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D1CF35F-2858-4E52-8A3F-F59198155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9DC9319-2956-4C2B-ADBE-FE8DFFD27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3567582-BAE8-4D04-84DA-0D8318081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53CA4-1208-4048-A110-E785792BDF14}" type="datetimeFigureOut">
              <a:rPr lang="sv-SE" smtClean="0"/>
              <a:t>2021-06-17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A5AC5CC-051D-47FC-97D9-B58E292F7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BCFEC0-82F4-4BCC-BA9C-228D0C96F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2FF5C-762E-4FD8-84A3-27B4D80918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696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3D0F229-EE3A-41D4-879B-325BD30A9921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183D2E"/>
          </a:solidFill>
          <a:ln>
            <a:solidFill>
              <a:srgbClr val="183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4B94169-4A8C-40B3-980D-65146185E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76850"/>
            <a:ext cx="4352925" cy="158115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FDFFAC6-1D1B-439B-B41A-3EF036AAD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428" y="1040402"/>
            <a:ext cx="36957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32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E479B95C-28F3-4D9F-AE03-F4C76EB38581}"/>
              </a:ext>
            </a:extLst>
          </p:cNvPr>
          <p:cNvSpPr txBox="1"/>
          <p:nvPr/>
        </p:nvSpPr>
        <p:spPr>
          <a:xfrm>
            <a:off x="1468227" y="3484449"/>
            <a:ext cx="92555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rgbClr val="5EA3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NBL 1032/16 Voltaren Gel reklamfilm</a:t>
            </a:r>
            <a:b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5EA3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rgbClr val="5EA3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5EA3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”Dras till det inflammerade område”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rgbClr val="5EA3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5EA3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Stöd i produktresumén?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rgbClr val="5EA3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5EA3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Ej stöd i SPC att produkten hade målsökande egenskaper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3A6C0ED-496C-471E-8B97-A2094B126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735" y="313746"/>
            <a:ext cx="6852529" cy="311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CA63C63E-1B0C-4D90-B7C1-0AD626B61E0D}"/>
              </a:ext>
            </a:extLst>
          </p:cNvPr>
          <p:cNvSpPr/>
          <p:nvPr/>
        </p:nvSpPr>
        <p:spPr>
          <a:xfrm>
            <a:off x="367990" y="1550019"/>
            <a:ext cx="10482147" cy="1561171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5C50C1E-082D-4E72-A7DF-A4FC7FB02B23}"/>
              </a:ext>
            </a:extLst>
          </p:cNvPr>
          <p:cNvSpPr txBox="1"/>
          <p:nvPr/>
        </p:nvSpPr>
        <p:spPr>
          <a:xfrm>
            <a:off x="1581626" y="447037"/>
            <a:ext cx="9616642" cy="2408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rgbClr val="5EA3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Saklighet forts: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srgbClr val="5EA3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5EA37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5EA37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Information om läkemedel får inte riktas till barn 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5EA37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under 18 år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5EA37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Ej tillåtet marknadsföra receptbelagda läkemedel till allmänheten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93A6C87F-8E1B-47EA-B723-F86DC2CF552D}"/>
              </a:ext>
            </a:extLst>
          </p:cNvPr>
          <p:cNvSpPr/>
          <p:nvPr/>
        </p:nvSpPr>
        <p:spPr>
          <a:xfrm>
            <a:off x="1916481" y="3111190"/>
            <a:ext cx="8492647" cy="3427396"/>
          </a:xfrm>
          <a:prstGeom prst="roundRect">
            <a:avLst/>
          </a:prstGeom>
          <a:solidFill>
            <a:srgbClr val="5EA37F"/>
          </a:solidFill>
          <a:ln>
            <a:solidFill>
              <a:srgbClr val="5EA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DA0F55A-4FEF-4589-B9A4-F1B8091C091F}"/>
              </a:ext>
            </a:extLst>
          </p:cNvPr>
          <p:cNvSpPr txBox="1"/>
          <p:nvPr/>
        </p:nvSpPr>
        <p:spPr>
          <a:xfrm>
            <a:off x="2333177" y="3429000"/>
            <a:ext cx="77252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Dock tillåtet: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fass.se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Informationsmaterial avsedda att av läkare överlämnas till patienter för att underlätta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användning av läkemedel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Förhandsgranskade och godkända hemsidor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Vaccinationskampanjer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1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87A1532-DE06-4618-9FA6-79B467A484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1" r="4955"/>
          <a:stretch/>
        </p:blipFill>
        <p:spPr>
          <a:xfrm>
            <a:off x="1064664" y="1482005"/>
            <a:ext cx="5286032" cy="3893989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464DA61-F937-4C5D-9D93-FA6AA3E72FEE}"/>
              </a:ext>
            </a:extLst>
          </p:cNvPr>
          <p:cNvSpPr txBox="1"/>
          <p:nvPr/>
        </p:nvSpPr>
        <p:spPr>
          <a:xfrm>
            <a:off x="7152622" y="1361161"/>
            <a:ext cx="43053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rgbClr val="5EA3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5EA3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Iprenmannen sjöng och vävde in barnets namn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5EA3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Anmäldes av IGN och LMV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5EA3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Tydligt att dem riktar sig till barn under 18 år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D97EE81-7CEE-4899-A9B6-B2762EEA615A}"/>
              </a:ext>
            </a:extLst>
          </p:cNvPr>
          <p:cNvSpPr txBox="1"/>
          <p:nvPr/>
        </p:nvSpPr>
        <p:spPr>
          <a:xfrm>
            <a:off x="3259678" y="438411"/>
            <a:ext cx="7785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rgbClr val="5EA3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NBL 892+894/10 Ipren Visgenerator</a:t>
            </a:r>
          </a:p>
        </p:txBody>
      </p:sp>
    </p:spTree>
    <p:extLst>
      <p:ext uri="{BB962C8B-B14F-4D97-AF65-F5344CB8AC3E}">
        <p14:creationId xmlns:p14="http://schemas.microsoft.com/office/powerpoint/2010/main" val="253245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ruta 17">
            <a:extLst>
              <a:ext uri="{FF2B5EF4-FFF2-40B4-BE49-F238E27FC236}">
                <a16:creationId xmlns:a16="http://schemas.microsoft.com/office/drawing/2014/main" id="{9E162D09-A8BE-4EDA-B372-6ECBD655AC32}"/>
              </a:ext>
            </a:extLst>
          </p:cNvPr>
          <p:cNvSpPr txBox="1"/>
          <p:nvPr/>
        </p:nvSpPr>
        <p:spPr>
          <a:xfrm>
            <a:off x="1465866" y="581307"/>
            <a:ext cx="87121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rgbClr val="183D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Läkemedelsinformation skall vara: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latshållare för innehåll 8">
            <a:extLst>
              <a:ext uri="{FF2B5EF4-FFF2-40B4-BE49-F238E27FC236}">
                <a16:creationId xmlns:a16="http://schemas.microsoft.com/office/drawing/2014/main" id="{F9314463-112B-433A-8E35-72ED9A25F85B}"/>
              </a:ext>
            </a:extLst>
          </p:cNvPr>
          <p:cNvSpPr txBox="1">
            <a:spLocks/>
          </p:cNvSpPr>
          <p:nvPr/>
        </p:nvSpPr>
        <p:spPr>
          <a:xfrm>
            <a:off x="1228941" y="1866226"/>
            <a:ext cx="4518717" cy="17769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5EA3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Vederhäftighet: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5EA3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Ej vilseledande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5EA3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Inga överdrifter, ej knapphändig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5EA3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”Bättre”, ”effektivare”, ”säkrare” 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5EA3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skall vara underbyggt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4400" b="0" i="1" u="none" strike="noStrike" kern="1200" cap="none" spc="0" normalizeH="0" baseline="0" noProof="0" dirty="0">
              <a:ln>
                <a:noFill/>
              </a:ln>
              <a:solidFill>
                <a:srgbClr val="5EA3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F43983A-4A18-404D-9846-FAD13B3BE3E6}"/>
              </a:ext>
            </a:extLst>
          </p:cNvPr>
          <p:cNvSpPr txBox="1"/>
          <p:nvPr/>
        </p:nvSpPr>
        <p:spPr>
          <a:xfrm>
            <a:off x="6778533" y="4079880"/>
            <a:ext cx="3849073" cy="194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5EA3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5EA3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Identifierbarhet: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5EA3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Uppgifter om utgivningsår, identifikationsbeteckning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5EA3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Allmänheten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5EA3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5EA3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framgå att det är ett läkemedel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936C3EF-A667-409E-8CF9-A2FCDC4A7459}"/>
              </a:ext>
            </a:extLst>
          </p:cNvPr>
          <p:cNvSpPr txBox="1"/>
          <p:nvPr/>
        </p:nvSpPr>
        <p:spPr>
          <a:xfrm>
            <a:off x="6233332" y="1698612"/>
            <a:ext cx="4939476" cy="2078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5EA3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Aktualitet: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5EA3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5EA3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Behandlingsresultat, biverkningar, kontraindikationer måste vara aktuella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5EA3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Vara publicerad (vetenskaplig tidskrift, vetenskapligt symposium)</a:t>
            </a:r>
          </a:p>
        </p:txBody>
      </p:sp>
      <p:sp>
        <p:nvSpPr>
          <p:cNvPr id="13" name="Platshållare för innehåll 8">
            <a:extLst>
              <a:ext uri="{FF2B5EF4-FFF2-40B4-BE49-F238E27FC236}">
                <a16:creationId xmlns:a16="http://schemas.microsoft.com/office/drawing/2014/main" id="{301F676B-07D5-405D-A504-6A092826D9E9}"/>
              </a:ext>
            </a:extLst>
          </p:cNvPr>
          <p:cNvSpPr txBox="1">
            <a:spLocks/>
          </p:cNvSpPr>
          <p:nvPr/>
        </p:nvSpPr>
        <p:spPr>
          <a:xfrm>
            <a:off x="1564394" y="4301132"/>
            <a:ext cx="3693963" cy="1369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5EA3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Jämförande: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5EA3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Utvalt på rättvisande sätt och inte vara vilseledande</a:t>
            </a:r>
            <a:endParaRPr kumimoji="0" lang="sv-SE" sz="4400" b="0" i="1" u="none" strike="noStrike" kern="1200" cap="none" spc="0" normalizeH="0" baseline="0" noProof="0" dirty="0">
              <a:ln>
                <a:noFill/>
              </a:ln>
              <a:solidFill>
                <a:srgbClr val="5EA3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5EA3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rgbClr val="5EA3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rgbClr val="5EA3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rgbClr val="5EA3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362BCF8E-62BC-4EE8-84D9-9068AC332AB2}"/>
              </a:ext>
            </a:extLst>
          </p:cNvPr>
          <p:cNvSpPr/>
          <p:nvPr/>
        </p:nvSpPr>
        <p:spPr>
          <a:xfrm>
            <a:off x="923532" y="1554166"/>
            <a:ext cx="5130799" cy="2367827"/>
          </a:xfrm>
          <a:prstGeom prst="roundRect">
            <a:avLst/>
          </a:prstGeom>
          <a:noFill/>
          <a:ln w="38100">
            <a:solidFill>
              <a:srgbClr val="5EA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ktangel: rundade hörn 18">
            <a:extLst>
              <a:ext uri="{FF2B5EF4-FFF2-40B4-BE49-F238E27FC236}">
                <a16:creationId xmlns:a16="http://schemas.microsoft.com/office/drawing/2014/main" id="{2A3A2640-8912-4056-B22A-2CFA318164D6}"/>
              </a:ext>
            </a:extLst>
          </p:cNvPr>
          <p:cNvSpPr/>
          <p:nvPr/>
        </p:nvSpPr>
        <p:spPr>
          <a:xfrm>
            <a:off x="923531" y="4033078"/>
            <a:ext cx="5130799" cy="2367827"/>
          </a:xfrm>
          <a:prstGeom prst="roundRect">
            <a:avLst/>
          </a:prstGeom>
          <a:noFill/>
          <a:ln w="38100">
            <a:solidFill>
              <a:srgbClr val="5EA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30DCF35E-2C2D-4D16-874C-641A4A088DBA}"/>
              </a:ext>
            </a:extLst>
          </p:cNvPr>
          <p:cNvSpPr/>
          <p:nvPr/>
        </p:nvSpPr>
        <p:spPr>
          <a:xfrm>
            <a:off x="6137671" y="1577567"/>
            <a:ext cx="5130799" cy="2367827"/>
          </a:xfrm>
          <a:prstGeom prst="roundRect">
            <a:avLst/>
          </a:prstGeom>
          <a:noFill/>
          <a:ln w="38100">
            <a:solidFill>
              <a:srgbClr val="5EA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ktangel: rundade hörn 21">
            <a:extLst>
              <a:ext uri="{FF2B5EF4-FFF2-40B4-BE49-F238E27FC236}">
                <a16:creationId xmlns:a16="http://schemas.microsoft.com/office/drawing/2014/main" id="{78310B43-0A0A-46AD-BF49-CC35BB81CE71}"/>
              </a:ext>
            </a:extLst>
          </p:cNvPr>
          <p:cNvSpPr/>
          <p:nvPr/>
        </p:nvSpPr>
        <p:spPr>
          <a:xfrm>
            <a:off x="6137671" y="4033078"/>
            <a:ext cx="5130799" cy="2367827"/>
          </a:xfrm>
          <a:prstGeom prst="roundRect">
            <a:avLst/>
          </a:prstGeom>
          <a:noFill/>
          <a:ln w="38100">
            <a:solidFill>
              <a:srgbClr val="5EA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74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  <p:bldP spid="3" grpId="0"/>
      <p:bldP spid="13" grpId="0"/>
      <p:bldP spid="6" grpId="0" animBg="1"/>
      <p:bldP spid="19" grpId="0" animBg="1"/>
      <p:bldP spid="20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E4861B5-81C4-46ED-B035-6516B75DB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987" y="643466"/>
            <a:ext cx="4471675" cy="5571066"/>
          </a:xfrm>
          <a:prstGeom prst="rect">
            <a:avLst/>
          </a:prstGeom>
        </p:spPr>
      </p:pic>
      <p:cxnSp>
        <p:nvCxnSpPr>
          <p:cNvPr id="20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6B5BB45A-6204-47BC-B000-33C91B15A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316" t="9719" r="4898" b="-3695"/>
          <a:stretch/>
        </p:blipFill>
        <p:spPr>
          <a:xfrm>
            <a:off x="6960185" y="643467"/>
            <a:ext cx="3881978" cy="5571066"/>
          </a:xfrm>
          <a:prstGeom prst="rect">
            <a:avLst/>
          </a:prstGeom>
        </p:spPr>
      </p:pic>
      <p:sp>
        <p:nvSpPr>
          <p:cNvPr id="8" name="Ellips 7">
            <a:extLst>
              <a:ext uri="{FF2B5EF4-FFF2-40B4-BE49-F238E27FC236}">
                <a16:creationId xmlns:a16="http://schemas.microsoft.com/office/drawing/2014/main" id="{018CDD41-7A66-49CE-B636-47AED4548B2E}"/>
              </a:ext>
            </a:extLst>
          </p:cNvPr>
          <p:cNvSpPr/>
          <p:nvPr/>
        </p:nvSpPr>
        <p:spPr>
          <a:xfrm>
            <a:off x="5035029" y="4672208"/>
            <a:ext cx="403211" cy="814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204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58390A81-024D-4803-80BC-0B6B6DF22A19}"/>
              </a:ext>
            </a:extLst>
          </p:cNvPr>
          <p:cNvSpPr txBox="1"/>
          <p:nvPr/>
        </p:nvSpPr>
        <p:spPr>
          <a:xfrm>
            <a:off x="767074" y="933919"/>
            <a:ext cx="54334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rgbClr val="5EA3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Misskreditering: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1" i="0" u="none" strike="noStrike" kern="1200" cap="none" spc="0" normalizeH="0" baseline="0" noProof="0" dirty="0">
              <a:ln>
                <a:noFill/>
              </a:ln>
              <a:solidFill>
                <a:srgbClr val="5EA3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5EA3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-Ej kränka annat läkemedelsföretag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rgbClr val="5EA3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5EA3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-Ej dra löje över annat läkemedel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rgbClr val="5EA3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5EA3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Respektera den speciella ställningen läkemedlet har samt mottagarens yrkesmässiga förutsättningar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5712D63-64B9-494A-A31C-E462FF9876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23" t="8003" r="65112" b="26548"/>
          <a:stretch/>
        </p:blipFill>
        <p:spPr>
          <a:xfrm>
            <a:off x="7891842" y="1087445"/>
            <a:ext cx="2963392" cy="4683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8845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96CC5F-63FE-4B3F-82BD-9FF0CF8CA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545" y="212942"/>
            <a:ext cx="9248907" cy="1325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sv-SE" sz="3200" b="1" dirty="0">
                <a:solidFill>
                  <a:srgbClr val="5EA37F"/>
                </a:solidFill>
                <a:latin typeface="+mn-lt"/>
                <a:ea typeface="+mn-ea"/>
                <a:cs typeface="+mn-cs"/>
              </a:rPr>
              <a:t>Särskilda regler för informationens utformning</a:t>
            </a:r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FD58F013-AE4B-4B66-8FE2-B5AC4222EF30}"/>
              </a:ext>
            </a:extLst>
          </p:cNvPr>
          <p:cNvSpPr/>
          <p:nvPr/>
        </p:nvSpPr>
        <p:spPr>
          <a:xfrm>
            <a:off x="1281828" y="1538505"/>
            <a:ext cx="9628340" cy="4048922"/>
          </a:xfrm>
          <a:prstGeom prst="roundRect">
            <a:avLst/>
          </a:prstGeom>
          <a:solidFill>
            <a:srgbClr val="5EA37F"/>
          </a:solidFill>
          <a:ln>
            <a:solidFill>
              <a:srgbClr val="5EA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Miniminformation: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Läkemedelsnamn, beredningsform, varningar begränsningar företagsnamn, adressuppgifter etc.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Läsbarhet:</a:t>
            </a:r>
            <a:endParaRPr kumimoji="0" lang="sv-SE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Läkemedelsinformation ska vara lätt läsbar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Läsbarhet i reklamfilm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Uppgifter ska vara lätta att uppfatta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Text måste visas under så lång tid att den går att uppfatta</a:t>
            </a:r>
          </a:p>
        </p:txBody>
      </p:sp>
    </p:spTree>
    <p:extLst>
      <p:ext uri="{BB962C8B-B14F-4D97-AF65-F5344CB8AC3E}">
        <p14:creationId xmlns:p14="http://schemas.microsoft.com/office/powerpoint/2010/main" val="779355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C239DB77-7165-41EE-A11F-5E2963E9C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1672" y="552386"/>
            <a:ext cx="3594573" cy="5250793"/>
          </a:xfr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6039A85A-EF11-4AA0-B9F9-ED17350D3975}"/>
              </a:ext>
            </a:extLst>
          </p:cNvPr>
          <p:cNvSpPr txBox="1"/>
          <p:nvPr/>
        </p:nvSpPr>
        <p:spPr>
          <a:xfrm>
            <a:off x="5227320" y="552386"/>
            <a:ext cx="62179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rgbClr val="5EA3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NBL 1014 Annons </a:t>
            </a:r>
            <a:r>
              <a:rPr kumimoji="0" lang="sv-SE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EA3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Opatanol</a:t>
            </a:r>
            <a:endParaRPr kumimoji="0" lang="sv-SE" sz="3200" b="1" i="0" u="none" strike="noStrike" kern="1200" cap="none" spc="0" normalizeH="0" baseline="0" noProof="0" dirty="0">
              <a:ln>
                <a:noFill/>
              </a:ln>
              <a:solidFill>
                <a:srgbClr val="5EA3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5EA3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5EA3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Läsbar minimiinformation?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rgbClr val="5EA3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5EA3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Liten textstorlek och svart text mot röd bakgrund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rgbClr val="5EA3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5EA3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Minimiinformationen uppfyller inte kravet på läsbarhet i artikel 19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latshållare för innehåll 4">
            <a:extLst>
              <a:ext uri="{FF2B5EF4-FFF2-40B4-BE49-F238E27FC236}">
                <a16:creationId xmlns:a16="http://schemas.microsoft.com/office/drawing/2014/main" id="{39706634-F484-4388-9378-4B9AD89522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0" t="82980" r="4711" b="639"/>
          <a:stretch/>
        </p:blipFill>
        <p:spPr>
          <a:xfrm>
            <a:off x="965383" y="2092535"/>
            <a:ext cx="11066537" cy="2799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2584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4695AFD6-56FF-4C99-9986-059AAE865E46}"/>
              </a:ext>
            </a:extLst>
          </p:cNvPr>
          <p:cNvSpPr/>
          <p:nvPr/>
        </p:nvSpPr>
        <p:spPr>
          <a:xfrm>
            <a:off x="1363975" y="1853852"/>
            <a:ext cx="9921975" cy="321918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183D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FF1CA30-A66C-492F-A061-24DFA3A23AE0}"/>
              </a:ext>
            </a:extLst>
          </p:cNvPr>
          <p:cNvSpPr txBox="1"/>
          <p:nvPr/>
        </p:nvSpPr>
        <p:spPr>
          <a:xfrm>
            <a:off x="969405" y="2256214"/>
            <a:ext cx="10711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rgbClr val="7CB4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 aktuell läkemedelsinformation, tex trycksaker, annonser, inbjudningar, mailings, Tv-reklam, information på webbsidor</a:t>
            </a: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rgbClr val="7CB4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Skicka till IGN</a:t>
            </a: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7CB49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826137B-B087-4BAC-8D23-5F87A2D21D2B}"/>
              </a:ext>
            </a:extLst>
          </p:cNvPr>
          <p:cNvSpPr txBox="1"/>
          <p:nvPr/>
        </p:nvSpPr>
        <p:spPr>
          <a:xfrm>
            <a:off x="4057501" y="1204710"/>
            <a:ext cx="3475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rgbClr val="183D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PLIKTEXEMPLAR</a:t>
            </a:r>
          </a:p>
        </p:txBody>
      </p:sp>
    </p:spTree>
    <p:extLst>
      <p:ext uri="{BB962C8B-B14F-4D97-AF65-F5344CB8AC3E}">
        <p14:creationId xmlns:p14="http://schemas.microsoft.com/office/powerpoint/2010/main" val="144924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94C61DFA-D112-4B96-A379-DFBCC80A9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74" y="835485"/>
            <a:ext cx="6419460" cy="5187030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rgbClr val="7CB497"/>
                </a:solidFill>
                <a:latin typeface="Calibri" panose="020F0502020204030204" pitchFamily="34" charset="0"/>
                <a:ea typeface="+mn-ea"/>
                <a:cs typeface="+mn-cs"/>
              </a:rPr>
              <a:t>Hur kan vi kommunicera i digitala kanaler utifrån regelverket?</a:t>
            </a:r>
            <a:r>
              <a:rPr lang="sv-SE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4544027-E1BF-4F2F-95DE-BD741A59D5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96" r="15910"/>
          <a:stretch/>
        </p:blipFill>
        <p:spPr>
          <a:xfrm>
            <a:off x="7457641" y="946642"/>
            <a:ext cx="3356701" cy="5278385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30BB031E-A6EE-4EDE-9089-6406C94CA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656" y="2580360"/>
            <a:ext cx="1698547" cy="20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81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74F9516C-BBFD-467A-8B7F-EE991DCB5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052" y="876817"/>
            <a:ext cx="8266183" cy="510436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4C9B1B4-6945-469A-903B-59FC83EB2E5B}"/>
              </a:ext>
            </a:extLst>
          </p:cNvPr>
          <p:cNvSpPr/>
          <p:nvPr/>
        </p:nvSpPr>
        <p:spPr>
          <a:xfrm>
            <a:off x="2789583" y="876817"/>
            <a:ext cx="6612834" cy="12431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7C447BF0-F7A8-4A1F-90AE-DBA6C5548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sv-SE" dirty="0"/>
              <a:t>Regler tillämpliga på marknadsföring av läkemedel</a:t>
            </a:r>
          </a:p>
        </p:txBody>
      </p:sp>
    </p:spTree>
    <p:extLst>
      <p:ext uri="{BB962C8B-B14F-4D97-AF65-F5344CB8AC3E}">
        <p14:creationId xmlns:p14="http://schemas.microsoft.com/office/powerpoint/2010/main" val="2444687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774AD-D0F7-47BD-91FD-CD1A41805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537" y="277802"/>
            <a:ext cx="11046392" cy="1325563"/>
          </a:xfrm>
        </p:spPr>
        <p:txBody>
          <a:bodyPr>
            <a:normAutofit/>
          </a:bodyPr>
          <a:lstStyle/>
          <a:p>
            <a:r>
              <a:rPr lang="sv-SE" sz="3200" b="1" dirty="0">
                <a:solidFill>
                  <a:srgbClr val="7CB497"/>
                </a:solidFill>
                <a:latin typeface="Calibri" panose="020F0502020204030204" pitchFamily="34" charset="0"/>
                <a:ea typeface="+mn-ea"/>
                <a:cs typeface="+mn-cs"/>
              </a:rPr>
              <a:t>Hur kan vi kommunicera i digitala kanaler utifrån regelverket?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BE5F234B-DD02-46D3-BF55-A00F8F017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7516"/>
          <a:stretch/>
        </p:blipFill>
        <p:spPr>
          <a:xfrm>
            <a:off x="919408" y="1603365"/>
            <a:ext cx="10090970" cy="2872324"/>
          </a:xfr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018DFA3D-DABD-4B51-95DE-E08145189A5F}"/>
              </a:ext>
            </a:extLst>
          </p:cNvPr>
          <p:cNvSpPr txBox="1"/>
          <p:nvPr/>
        </p:nvSpPr>
        <p:spPr>
          <a:xfrm>
            <a:off x="1902866" y="4183052"/>
            <a:ext cx="609783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7CB49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7CB4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Terapiinriktad webbsida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7CB4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OTC webbsida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7CB4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Förhandsgodkänd webbsida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7CB4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Lösenordskyddad webbsida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1D24571-7722-4EA0-A2AA-F33392D3B2A2}"/>
              </a:ext>
            </a:extLst>
          </p:cNvPr>
          <p:cNvSpPr txBox="1"/>
          <p:nvPr/>
        </p:nvSpPr>
        <p:spPr>
          <a:xfrm>
            <a:off x="5607265" y="3429000"/>
            <a:ext cx="629685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7CB4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Hybrid webbsida	 	HCP webbsida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221C6806-05F8-4BAC-892F-59054A7BA028}"/>
              </a:ext>
            </a:extLst>
          </p:cNvPr>
          <p:cNvSpPr txBox="1"/>
          <p:nvPr/>
        </p:nvSpPr>
        <p:spPr>
          <a:xfrm>
            <a:off x="5287893" y="2321253"/>
            <a:ext cx="313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183D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Webbsidor</a:t>
            </a:r>
          </a:p>
        </p:txBody>
      </p:sp>
    </p:spTree>
    <p:extLst>
      <p:ext uri="{BB962C8B-B14F-4D97-AF65-F5344CB8AC3E}">
        <p14:creationId xmlns:p14="http://schemas.microsoft.com/office/powerpoint/2010/main" val="2565796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774AD-D0F7-47BD-91FD-CD1A41805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58" y="300319"/>
            <a:ext cx="11125495" cy="1325563"/>
          </a:xfrm>
        </p:spPr>
        <p:txBody>
          <a:bodyPr>
            <a:normAutofit/>
          </a:bodyPr>
          <a:lstStyle/>
          <a:p>
            <a:r>
              <a:rPr lang="sv-SE" sz="3200" b="1" dirty="0">
                <a:solidFill>
                  <a:srgbClr val="7CB497"/>
                </a:solidFill>
                <a:latin typeface="Calibri" panose="020F0502020204030204" pitchFamily="34" charset="0"/>
                <a:ea typeface="+mn-ea"/>
                <a:cs typeface="+mn-cs"/>
              </a:rPr>
              <a:t>Hur kan vi kommunicera i digitala kanaler utifrån regelverket?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A80CB31-4792-457A-B248-CA114182C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245" y="2512798"/>
            <a:ext cx="4535056" cy="22291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>
              <a:solidFill>
                <a:srgbClr val="7CB497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rgbClr val="7CB497"/>
                </a:solidFill>
              </a:rPr>
              <a:t>Sjukdomsupplysande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dirty="0">
                <a:solidFill>
                  <a:srgbClr val="7CB497"/>
                </a:solidFill>
              </a:rPr>
              <a:t>Receptfritt till allmänhet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dirty="0">
                <a:solidFill>
                  <a:srgbClr val="7CB497"/>
                </a:solidFill>
              </a:rPr>
              <a:t>Receptbelagt till HCP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F86872C-C2CD-4E34-9FE0-A36C4BF3BF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99"/>
          <a:stretch/>
        </p:blipFill>
        <p:spPr>
          <a:xfrm>
            <a:off x="5559403" y="1806541"/>
            <a:ext cx="5941355" cy="3244917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056088F7-E350-47FB-A742-1915634756BA}"/>
              </a:ext>
            </a:extLst>
          </p:cNvPr>
          <p:cNvSpPr txBox="1"/>
          <p:nvPr/>
        </p:nvSpPr>
        <p:spPr>
          <a:xfrm>
            <a:off x="1218245" y="2032667"/>
            <a:ext cx="414289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>
                <a:ln>
                  <a:noFill/>
                </a:ln>
                <a:solidFill>
                  <a:srgbClr val="183D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Sociala Medier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183D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264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>
            <a:extLst>
              <a:ext uri="{FF2B5EF4-FFF2-40B4-BE49-F238E27FC236}">
                <a16:creationId xmlns:a16="http://schemas.microsoft.com/office/drawing/2014/main" id="{7259BCFE-285A-468E-B462-F5A4DA83CF1A}"/>
              </a:ext>
            </a:extLst>
          </p:cNvPr>
          <p:cNvSpPr txBox="1"/>
          <p:nvPr/>
        </p:nvSpPr>
        <p:spPr>
          <a:xfrm>
            <a:off x="1119809" y="678671"/>
            <a:ext cx="24947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Organisationer som </a:t>
            </a: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h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andikappförbund, patientföreningar, anhörigföreningar mm </a:t>
            </a:r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3407B7E-E00E-4A4F-AE51-5CEE31B3B076}"/>
              </a:ext>
            </a:extLst>
          </p:cNvPr>
          <p:cNvSpPr txBox="1"/>
          <p:nvPr/>
        </p:nvSpPr>
        <p:spPr>
          <a:xfrm>
            <a:off x="9336156" y="389519"/>
            <a:ext cx="24947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Andra intresse-organisationer t.ex. </a:t>
            </a: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ensionärs-organisationer, Cancerfonden, </a:t>
            </a:r>
            <a:r>
              <a:rPr lang="sv-S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Hjärt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/Lungfonden 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C4DCC8A-D3E4-42D2-9CE8-B0DB051EE373}"/>
              </a:ext>
            </a:extLst>
          </p:cNvPr>
          <p:cNvSpPr txBox="1"/>
          <p:nvPr/>
        </p:nvSpPr>
        <p:spPr>
          <a:xfrm>
            <a:off x="3387588" y="4605707"/>
            <a:ext cx="92201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sv-SE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Rx</a:t>
            </a:r>
            <a:r>
              <a:rPr lang="sv-SE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mot allmänhet – </a:t>
            </a:r>
            <a:r>
              <a:rPr lang="sv-SE" b="1" i="0" u="none" strike="noStrike" baseline="0" dirty="0">
                <a:solidFill>
                  <a:srgbClr val="D1ABA4"/>
                </a:solidFill>
                <a:latin typeface="Calibri" panose="020F0502020204030204" pitchFamily="34" charset="0"/>
              </a:rPr>
              <a:t>inte tillåtet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Patientintyg – </a:t>
            </a:r>
            <a:r>
              <a:rPr lang="sv-SE" b="1" dirty="0">
                <a:solidFill>
                  <a:srgbClr val="D1ABA4"/>
                </a:solidFill>
                <a:latin typeface="Calibri" panose="020F0502020204030204" pitchFamily="34" charset="0"/>
              </a:rPr>
              <a:t>inte tillåtet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v-SE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Sociala aktiviteter – </a:t>
            </a:r>
            <a:r>
              <a:rPr lang="sv-SE" b="1" i="0" u="none" strike="noStrike" baseline="0" dirty="0">
                <a:solidFill>
                  <a:srgbClr val="D1ABA4"/>
                </a:solidFill>
                <a:latin typeface="Calibri" panose="020F0502020204030204" pitchFamily="34" charset="0"/>
              </a:rPr>
              <a:t>endast enklare slag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Hälsofrämjande aktiviteter – </a:t>
            </a:r>
            <a:r>
              <a:rPr lang="sv-SE" b="1" dirty="0">
                <a:solidFill>
                  <a:srgbClr val="D1ABA4"/>
                </a:solidFill>
                <a:latin typeface="Calibri" panose="020F0502020204030204" pitchFamily="34" charset="0"/>
              </a:rPr>
              <a:t>OK till viss gräns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Ordinarie verksamhet – </a:t>
            </a:r>
            <a:r>
              <a:rPr lang="sv-SE" b="1" dirty="0">
                <a:solidFill>
                  <a:srgbClr val="D1ABA4"/>
                </a:solidFill>
                <a:latin typeface="Calibri" panose="020F0502020204030204" pitchFamily="34" charset="0"/>
              </a:rPr>
              <a:t>ej stödja (hyror, styrelsemöte, </a:t>
            </a:r>
          </a:p>
          <a:p>
            <a:r>
              <a:rPr lang="sv-SE" b="1" dirty="0">
                <a:solidFill>
                  <a:srgbClr val="D1ABA4"/>
                </a:solidFill>
                <a:latin typeface="Calibri" panose="020F0502020204030204" pitchFamily="34" charset="0"/>
              </a:rPr>
              <a:t>         intern administrering)</a:t>
            </a:r>
          </a:p>
          <a:p>
            <a:pPr algn="l"/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0F849D90-3E11-429A-A1D3-E639A18BCCC5}"/>
              </a:ext>
            </a:extLst>
          </p:cNvPr>
          <p:cNvSpPr/>
          <p:nvPr/>
        </p:nvSpPr>
        <p:spPr>
          <a:xfrm>
            <a:off x="2884005" y="4289887"/>
            <a:ext cx="6162261" cy="2392017"/>
          </a:xfrm>
          <a:prstGeom prst="roundRect">
            <a:avLst/>
          </a:prstGeom>
          <a:noFill/>
          <a:ln w="38100">
            <a:solidFill>
              <a:srgbClr val="D1A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Dubbelvåg 14">
            <a:extLst>
              <a:ext uri="{FF2B5EF4-FFF2-40B4-BE49-F238E27FC236}">
                <a16:creationId xmlns:a16="http://schemas.microsoft.com/office/drawing/2014/main" id="{077581CF-02F9-4288-B759-2F2770A63BF5}"/>
              </a:ext>
            </a:extLst>
          </p:cNvPr>
          <p:cNvSpPr/>
          <p:nvPr/>
        </p:nvSpPr>
        <p:spPr>
          <a:xfrm>
            <a:off x="4144618" y="2143845"/>
            <a:ext cx="3790122" cy="1674237"/>
          </a:xfrm>
          <a:prstGeom prst="doubleWave">
            <a:avLst/>
          </a:prstGeom>
          <a:solidFill>
            <a:srgbClr val="D1ABA4"/>
          </a:solidFill>
          <a:ln>
            <a:solidFill>
              <a:srgbClr val="D1A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1F1D2C20-B8DA-4A6A-BCD5-ADF91419E7DF}"/>
              </a:ext>
            </a:extLst>
          </p:cNvPr>
          <p:cNvSpPr txBox="1"/>
          <p:nvPr/>
        </p:nvSpPr>
        <p:spPr>
          <a:xfrm>
            <a:off x="4384814" y="2519298"/>
            <a:ext cx="3309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Samverkansformer mellan läkemedelsindustrin och intresseorganisationer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E304714-BA73-471F-B931-D367D22B0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" y="2523923"/>
            <a:ext cx="3033849" cy="850853"/>
          </a:xfrm>
          <a:prstGeom prst="rect">
            <a:avLst/>
          </a:prstGeom>
        </p:spPr>
      </p:pic>
      <p:sp>
        <p:nvSpPr>
          <p:cNvPr id="17" name="Rektangel: rundade hörn 16">
            <a:extLst>
              <a:ext uri="{FF2B5EF4-FFF2-40B4-BE49-F238E27FC236}">
                <a16:creationId xmlns:a16="http://schemas.microsoft.com/office/drawing/2014/main" id="{EF4C52A0-201E-484A-98DE-5830F9A5B1E6}"/>
              </a:ext>
            </a:extLst>
          </p:cNvPr>
          <p:cNvSpPr/>
          <p:nvPr/>
        </p:nvSpPr>
        <p:spPr>
          <a:xfrm>
            <a:off x="944217" y="429563"/>
            <a:ext cx="2494722" cy="1674237"/>
          </a:xfrm>
          <a:prstGeom prst="roundRect">
            <a:avLst/>
          </a:prstGeom>
          <a:noFill/>
          <a:ln w="38100">
            <a:solidFill>
              <a:srgbClr val="D1A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: rundade hörn 17">
            <a:extLst>
              <a:ext uri="{FF2B5EF4-FFF2-40B4-BE49-F238E27FC236}">
                <a16:creationId xmlns:a16="http://schemas.microsoft.com/office/drawing/2014/main" id="{8D55841D-AC56-476D-B362-DFF2F0F19F50}"/>
              </a:ext>
            </a:extLst>
          </p:cNvPr>
          <p:cNvSpPr/>
          <p:nvPr/>
        </p:nvSpPr>
        <p:spPr>
          <a:xfrm>
            <a:off x="8947442" y="441716"/>
            <a:ext cx="2494722" cy="1674237"/>
          </a:xfrm>
          <a:prstGeom prst="roundRect">
            <a:avLst/>
          </a:prstGeom>
          <a:noFill/>
          <a:ln w="38100">
            <a:solidFill>
              <a:srgbClr val="D1A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769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74BABE20-6AE0-4A2C-B1E3-4DD7534BC8CE}"/>
              </a:ext>
            </a:extLst>
          </p:cNvPr>
          <p:cNvSpPr txBox="1"/>
          <p:nvPr/>
        </p:nvSpPr>
        <p:spPr>
          <a:xfrm>
            <a:off x="1119809" y="1082016"/>
            <a:ext cx="2494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Produktinformation</a:t>
            </a:r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AF6D714-EBAB-4302-9C00-F56FA6D3BFAF}"/>
              </a:ext>
            </a:extLst>
          </p:cNvPr>
          <p:cNvSpPr txBox="1"/>
          <p:nvPr/>
        </p:nvSpPr>
        <p:spPr>
          <a:xfrm>
            <a:off x="563214" y="3281570"/>
            <a:ext cx="32881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Inbjudan:</a:t>
            </a:r>
          </a:p>
          <a:p>
            <a:pPr marL="285750" indent="-285750">
              <a:buFontTx/>
              <a:buChar char="-"/>
            </a:pPr>
            <a:r>
              <a:rPr lang="sv-SE" dirty="0"/>
              <a:t>Rubrik - Produktinformation</a:t>
            </a:r>
          </a:p>
          <a:p>
            <a:pPr marL="285750" indent="-285750">
              <a:buFontTx/>
              <a:buChar char="-"/>
            </a:pPr>
            <a:r>
              <a:rPr lang="sv-SE" dirty="0"/>
              <a:t>Innehåll</a:t>
            </a:r>
          </a:p>
          <a:p>
            <a:pPr marL="285750" indent="-285750">
              <a:buFontTx/>
              <a:buChar char="-"/>
            </a:pPr>
            <a:r>
              <a:rPr lang="sv-SE" dirty="0"/>
              <a:t>Tidsmässig omfattning</a:t>
            </a:r>
          </a:p>
          <a:p>
            <a:pPr marL="285750" indent="-285750">
              <a:buFontTx/>
              <a:buChar char="-"/>
            </a:pPr>
            <a:r>
              <a:rPr lang="sv-SE" dirty="0"/>
              <a:t>Tid och plats (om möjligt)</a:t>
            </a:r>
          </a:p>
          <a:p>
            <a:pPr marL="285750" indent="-285750">
              <a:buFontTx/>
              <a:buChar char="-"/>
            </a:pPr>
            <a:endParaRPr lang="sv-SE" dirty="0"/>
          </a:p>
          <a:p>
            <a:r>
              <a:rPr lang="sv-SE" dirty="0"/>
              <a:t>Företrädesvis på arbetsplatsen dagtid</a:t>
            </a:r>
          </a:p>
          <a:p>
            <a:pPr marL="285750" indent="-285750">
              <a:buFontTx/>
              <a:buChar char="-"/>
            </a:pPr>
            <a:endParaRPr lang="sv-SE" dirty="0"/>
          </a:p>
        </p:txBody>
      </p: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372A3138-8F16-4EA5-877B-16134C2DABC4}"/>
              </a:ext>
            </a:extLst>
          </p:cNvPr>
          <p:cNvCxnSpPr>
            <a:endCxn id="8" idx="0"/>
          </p:cNvCxnSpPr>
          <p:nvPr/>
        </p:nvCxnSpPr>
        <p:spPr>
          <a:xfrm>
            <a:off x="2191578" y="2448732"/>
            <a:ext cx="15735" cy="832838"/>
          </a:xfrm>
          <a:prstGeom prst="straightConnector1">
            <a:avLst/>
          </a:prstGeom>
          <a:ln w="38100">
            <a:solidFill>
              <a:srgbClr val="FFCC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895C15CF-5538-4148-B2FD-5139B7FAAC6B}"/>
              </a:ext>
            </a:extLst>
          </p:cNvPr>
          <p:cNvSpPr txBox="1"/>
          <p:nvPr/>
        </p:nvSpPr>
        <p:spPr>
          <a:xfrm>
            <a:off x="9027738" y="1082016"/>
            <a:ext cx="2494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Övriga sammankomster</a:t>
            </a:r>
            <a:endParaRPr lang="sv-SE" dirty="0"/>
          </a:p>
        </p:txBody>
      </p:sp>
      <p:sp>
        <p:nvSpPr>
          <p:cNvPr id="13" name="Dubbelvåg 12">
            <a:extLst>
              <a:ext uri="{FF2B5EF4-FFF2-40B4-BE49-F238E27FC236}">
                <a16:creationId xmlns:a16="http://schemas.microsoft.com/office/drawing/2014/main" id="{5B94285D-A1A8-4D4B-9DF8-3AE2B179C909}"/>
              </a:ext>
            </a:extLst>
          </p:cNvPr>
          <p:cNvSpPr/>
          <p:nvPr/>
        </p:nvSpPr>
        <p:spPr>
          <a:xfrm>
            <a:off x="4200939" y="2283769"/>
            <a:ext cx="3790122" cy="1674237"/>
          </a:xfrm>
          <a:prstGeom prst="doubleWave">
            <a:avLst/>
          </a:prstGeom>
          <a:solidFill>
            <a:srgbClr val="FFCCD8"/>
          </a:solidFill>
          <a:ln>
            <a:solidFill>
              <a:srgbClr val="FFCC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64B3105F-A67F-47F6-86A9-66EA8C70137F}"/>
              </a:ext>
            </a:extLst>
          </p:cNvPr>
          <p:cNvSpPr txBox="1"/>
          <p:nvPr/>
        </p:nvSpPr>
        <p:spPr>
          <a:xfrm>
            <a:off x="4543841" y="2648154"/>
            <a:ext cx="3309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Samverkansformer mellan läkemedelsindustrin och hälso- och sjukvårdspersonal</a:t>
            </a:r>
          </a:p>
        </p:txBody>
      </p:sp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B56098C6-723D-4313-98F1-ECEA5CB27EE2}"/>
              </a:ext>
            </a:extLst>
          </p:cNvPr>
          <p:cNvSpPr/>
          <p:nvPr/>
        </p:nvSpPr>
        <p:spPr>
          <a:xfrm>
            <a:off x="944217" y="429563"/>
            <a:ext cx="2494722" cy="1674237"/>
          </a:xfrm>
          <a:prstGeom prst="roundRect">
            <a:avLst/>
          </a:prstGeom>
          <a:noFill/>
          <a:ln w="38100">
            <a:solidFill>
              <a:srgbClr val="FFCC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1DB9F9BD-F3BD-4FB7-8D5A-FB2FDE6AC4B0}"/>
              </a:ext>
            </a:extLst>
          </p:cNvPr>
          <p:cNvSpPr/>
          <p:nvPr/>
        </p:nvSpPr>
        <p:spPr>
          <a:xfrm>
            <a:off x="9027738" y="429563"/>
            <a:ext cx="2494722" cy="1674237"/>
          </a:xfrm>
          <a:prstGeom prst="roundRect">
            <a:avLst/>
          </a:prstGeom>
          <a:noFill/>
          <a:ln w="38100">
            <a:solidFill>
              <a:srgbClr val="FFCC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9E8C670-7556-4981-B8F4-A56C22AA5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753" y="4181403"/>
            <a:ext cx="5012707" cy="2284944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37FFD484-05AA-4604-8854-2581C5465D4C}"/>
              </a:ext>
            </a:extLst>
          </p:cNvPr>
          <p:cNvSpPr/>
          <p:nvPr/>
        </p:nvSpPr>
        <p:spPr>
          <a:xfrm>
            <a:off x="6372225" y="4067175"/>
            <a:ext cx="904875" cy="409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9D342D6-1C3D-46BA-A7F2-F888A0DB77D5}"/>
              </a:ext>
            </a:extLst>
          </p:cNvPr>
          <p:cNvSpPr/>
          <p:nvPr/>
        </p:nvSpPr>
        <p:spPr>
          <a:xfrm>
            <a:off x="11207550" y="6066297"/>
            <a:ext cx="904875" cy="409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801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2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1C9BC45F-B17E-4A33-BB37-B4C0D82F92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94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B95EEF25-36C8-4446-87C5-BB932FA55D9C}"/>
              </a:ext>
            </a:extLst>
          </p:cNvPr>
          <p:cNvSpPr/>
          <p:nvPr/>
        </p:nvSpPr>
        <p:spPr>
          <a:xfrm>
            <a:off x="7765773" y="702366"/>
            <a:ext cx="1895061" cy="715617"/>
          </a:xfrm>
          <a:prstGeom prst="rect">
            <a:avLst/>
          </a:prstGeom>
          <a:solidFill>
            <a:srgbClr val="DEE7D1"/>
          </a:solidFill>
          <a:ln>
            <a:solidFill>
              <a:srgbClr val="DEE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FDB7E27-909A-451D-8802-F6C0E1D53DEE}"/>
              </a:ext>
            </a:extLst>
          </p:cNvPr>
          <p:cNvSpPr/>
          <p:nvPr/>
        </p:nvSpPr>
        <p:spPr>
          <a:xfrm>
            <a:off x="7918173" y="3306418"/>
            <a:ext cx="1895061" cy="715617"/>
          </a:xfrm>
          <a:prstGeom prst="rect">
            <a:avLst/>
          </a:prstGeom>
          <a:solidFill>
            <a:srgbClr val="DEE7D1"/>
          </a:solidFill>
          <a:ln>
            <a:solidFill>
              <a:srgbClr val="DEE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8A5FF59-4A4B-4D8B-A4E4-DA3DC3924F11}"/>
              </a:ext>
            </a:extLst>
          </p:cNvPr>
          <p:cNvSpPr/>
          <p:nvPr/>
        </p:nvSpPr>
        <p:spPr>
          <a:xfrm>
            <a:off x="7765773" y="5437346"/>
            <a:ext cx="2875723" cy="715617"/>
          </a:xfrm>
          <a:prstGeom prst="rect">
            <a:avLst/>
          </a:prstGeom>
          <a:solidFill>
            <a:srgbClr val="DEE7D1"/>
          </a:solidFill>
          <a:ln>
            <a:solidFill>
              <a:srgbClr val="DEE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4380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6322F4FB-28F1-4AD7-9A5E-735CAB8AA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487" y="904875"/>
            <a:ext cx="896302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51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811FC5E-3258-47C8-8D43-2A93C4190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2323"/>
            <a:ext cx="10515600" cy="4351338"/>
          </a:xfrm>
        </p:spPr>
        <p:txBody>
          <a:bodyPr>
            <a:normAutofit/>
          </a:bodyPr>
          <a:lstStyle/>
          <a:p>
            <a:r>
              <a:rPr lang="sv-SE" dirty="0"/>
              <a:t>Måltider</a:t>
            </a:r>
          </a:p>
          <a:p>
            <a:pPr lvl="1">
              <a:buFontTx/>
              <a:buChar char="-"/>
            </a:pPr>
            <a:r>
              <a:rPr lang="sv-SE" dirty="0"/>
              <a:t>Företagsrepresentant måste närvara i samma lokal</a:t>
            </a:r>
          </a:p>
          <a:p>
            <a:pPr lvl="1">
              <a:buFontTx/>
              <a:buChar char="-"/>
            </a:pPr>
            <a:r>
              <a:rPr lang="sv-SE" dirty="0"/>
              <a:t>Max 300 kr för lunch och 850 kr för middag (</a:t>
            </a:r>
            <a:r>
              <a:rPr lang="sv-SE" dirty="0" err="1"/>
              <a:t>inkl</a:t>
            </a:r>
            <a:r>
              <a:rPr lang="sv-SE" dirty="0"/>
              <a:t> moms och dryck)</a:t>
            </a:r>
          </a:p>
          <a:p>
            <a:r>
              <a:rPr lang="sv-SE" dirty="0"/>
              <a:t>Resor</a:t>
            </a:r>
          </a:p>
          <a:p>
            <a:pPr lvl="1">
              <a:buFontTx/>
              <a:buChar char="-"/>
            </a:pPr>
            <a:r>
              <a:rPr lang="sv-SE" dirty="0"/>
              <a:t>Ekonomiklass vid flygresor</a:t>
            </a:r>
          </a:p>
          <a:p>
            <a:pPr lvl="1">
              <a:buFontTx/>
              <a:buChar char="-"/>
            </a:pPr>
            <a:r>
              <a:rPr lang="sv-SE" dirty="0"/>
              <a:t>Ankomst och avresa sker i så nära anslutning till uppdraget som är praktiskt möjligt</a:t>
            </a:r>
          </a:p>
          <a:p>
            <a:r>
              <a:rPr lang="sv-SE" dirty="0"/>
              <a:t>Val av ort och lokal</a:t>
            </a:r>
          </a:p>
          <a:p>
            <a:pPr marL="457200" lvl="1" indent="0">
              <a:buNone/>
            </a:pPr>
            <a:endParaRPr lang="sv-SE" dirty="0"/>
          </a:p>
          <a:p>
            <a:pPr marL="457200" lvl="1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C33DCEB-4877-4486-9D41-6A9599061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-87582"/>
            <a:ext cx="12191998" cy="145732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587034D-7567-4706-AE7A-95279D110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396" y="5324474"/>
            <a:ext cx="1852873" cy="144176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E613E68-76B4-46FA-85E5-9A7451B0D9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7245" y="5322948"/>
            <a:ext cx="2537510" cy="1441767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04097893-A9B4-4FE0-B96F-7C3A8C6426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9089" y="5322948"/>
            <a:ext cx="2221631" cy="1441767"/>
          </a:xfrm>
          <a:prstGeom prst="rect">
            <a:avLst/>
          </a:prstGeom>
        </p:spPr>
      </p:pic>
      <p:grpSp>
        <p:nvGrpSpPr>
          <p:cNvPr id="17" name="Grupp 16">
            <a:extLst>
              <a:ext uri="{FF2B5EF4-FFF2-40B4-BE49-F238E27FC236}">
                <a16:creationId xmlns:a16="http://schemas.microsoft.com/office/drawing/2014/main" id="{C245D4A0-9924-400E-8522-D889A2E2667A}"/>
              </a:ext>
            </a:extLst>
          </p:cNvPr>
          <p:cNvGrpSpPr/>
          <p:nvPr/>
        </p:nvGrpSpPr>
        <p:grpSpPr>
          <a:xfrm>
            <a:off x="1518184" y="5223893"/>
            <a:ext cx="2157296" cy="1639875"/>
            <a:chOff x="9729904" y="1789125"/>
            <a:chExt cx="2157296" cy="1639875"/>
          </a:xfrm>
        </p:grpSpPr>
        <p:cxnSp>
          <p:nvCxnSpPr>
            <p:cNvPr id="13" name="Rak koppling 12">
              <a:extLst>
                <a:ext uri="{FF2B5EF4-FFF2-40B4-BE49-F238E27FC236}">
                  <a16:creationId xmlns:a16="http://schemas.microsoft.com/office/drawing/2014/main" id="{49301DC3-FE51-4644-8BE4-4E7F3C556A8F}"/>
                </a:ext>
              </a:extLst>
            </p:cNvPr>
            <p:cNvCxnSpPr/>
            <p:nvPr/>
          </p:nvCxnSpPr>
          <p:spPr>
            <a:xfrm>
              <a:off x="9729904" y="1892323"/>
              <a:ext cx="2157296" cy="1365227"/>
            </a:xfrm>
            <a:prstGeom prst="line">
              <a:avLst/>
            </a:prstGeom>
            <a:ln w="5715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k koppling 13">
              <a:extLst>
                <a:ext uri="{FF2B5EF4-FFF2-40B4-BE49-F238E27FC236}">
                  <a16:creationId xmlns:a16="http://schemas.microsoft.com/office/drawing/2014/main" id="{4EB1BB11-A1E9-4F0A-AF71-99FFDE97BB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1931" y="1789125"/>
              <a:ext cx="1813242" cy="1639875"/>
            </a:xfrm>
            <a:prstGeom prst="line">
              <a:avLst/>
            </a:prstGeom>
            <a:ln w="5715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 17">
            <a:extLst>
              <a:ext uri="{FF2B5EF4-FFF2-40B4-BE49-F238E27FC236}">
                <a16:creationId xmlns:a16="http://schemas.microsoft.com/office/drawing/2014/main" id="{2995572E-05E9-4CD7-AA67-989992661921}"/>
              </a:ext>
            </a:extLst>
          </p:cNvPr>
          <p:cNvGrpSpPr/>
          <p:nvPr/>
        </p:nvGrpSpPr>
        <p:grpSpPr>
          <a:xfrm>
            <a:off x="5017352" y="5189766"/>
            <a:ext cx="2157296" cy="1639875"/>
            <a:chOff x="9729904" y="1789125"/>
            <a:chExt cx="2157296" cy="1639875"/>
          </a:xfrm>
        </p:grpSpPr>
        <p:cxnSp>
          <p:nvCxnSpPr>
            <p:cNvPr id="19" name="Rak koppling 18">
              <a:extLst>
                <a:ext uri="{FF2B5EF4-FFF2-40B4-BE49-F238E27FC236}">
                  <a16:creationId xmlns:a16="http://schemas.microsoft.com/office/drawing/2014/main" id="{D994A78C-CBAF-426B-8F5D-68AABDE8EEF6}"/>
                </a:ext>
              </a:extLst>
            </p:cNvPr>
            <p:cNvCxnSpPr/>
            <p:nvPr/>
          </p:nvCxnSpPr>
          <p:spPr>
            <a:xfrm>
              <a:off x="9729904" y="1892323"/>
              <a:ext cx="2157296" cy="1365227"/>
            </a:xfrm>
            <a:prstGeom prst="line">
              <a:avLst/>
            </a:prstGeom>
            <a:ln w="5715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k koppling 19">
              <a:extLst>
                <a:ext uri="{FF2B5EF4-FFF2-40B4-BE49-F238E27FC236}">
                  <a16:creationId xmlns:a16="http://schemas.microsoft.com/office/drawing/2014/main" id="{F737B089-8D8B-465A-8A36-BC33F8DDC5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1931" y="1789125"/>
              <a:ext cx="1813242" cy="1639875"/>
            </a:xfrm>
            <a:prstGeom prst="line">
              <a:avLst/>
            </a:prstGeom>
            <a:ln w="5715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p 20">
            <a:extLst>
              <a:ext uri="{FF2B5EF4-FFF2-40B4-BE49-F238E27FC236}">
                <a16:creationId xmlns:a16="http://schemas.microsoft.com/office/drawing/2014/main" id="{FC857D7F-32BA-4984-B2AF-B90A3CD07D31}"/>
              </a:ext>
            </a:extLst>
          </p:cNvPr>
          <p:cNvGrpSpPr/>
          <p:nvPr/>
        </p:nvGrpSpPr>
        <p:grpSpPr>
          <a:xfrm>
            <a:off x="8706627" y="5223893"/>
            <a:ext cx="2157296" cy="1639875"/>
            <a:chOff x="9729904" y="1789125"/>
            <a:chExt cx="2157296" cy="1639875"/>
          </a:xfrm>
        </p:grpSpPr>
        <p:cxnSp>
          <p:nvCxnSpPr>
            <p:cNvPr id="22" name="Rak koppling 21">
              <a:extLst>
                <a:ext uri="{FF2B5EF4-FFF2-40B4-BE49-F238E27FC236}">
                  <a16:creationId xmlns:a16="http://schemas.microsoft.com/office/drawing/2014/main" id="{57813288-7CAF-4057-9A9B-4A496CF42EB4}"/>
                </a:ext>
              </a:extLst>
            </p:cNvPr>
            <p:cNvCxnSpPr/>
            <p:nvPr/>
          </p:nvCxnSpPr>
          <p:spPr>
            <a:xfrm>
              <a:off x="9729904" y="1892323"/>
              <a:ext cx="2157296" cy="1365227"/>
            </a:xfrm>
            <a:prstGeom prst="line">
              <a:avLst/>
            </a:prstGeom>
            <a:ln w="5715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ak koppling 22">
              <a:extLst>
                <a:ext uri="{FF2B5EF4-FFF2-40B4-BE49-F238E27FC236}">
                  <a16:creationId xmlns:a16="http://schemas.microsoft.com/office/drawing/2014/main" id="{8991155C-A453-4905-80FE-D6E3751F3A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1931" y="1789125"/>
              <a:ext cx="1813242" cy="1639875"/>
            </a:xfrm>
            <a:prstGeom prst="line">
              <a:avLst/>
            </a:prstGeom>
            <a:ln w="5715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482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 22">
            <a:extLst>
              <a:ext uri="{FF2B5EF4-FFF2-40B4-BE49-F238E27FC236}">
                <a16:creationId xmlns:a16="http://schemas.microsoft.com/office/drawing/2014/main" id="{84F6E6E0-BA2F-462B-A5C7-9031FCD8B6EC}"/>
              </a:ext>
            </a:extLst>
          </p:cNvPr>
          <p:cNvGrpSpPr/>
          <p:nvPr/>
        </p:nvGrpSpPr>
        <p:grpSpPr>
          <a:xfrm>
            <a:off x="4791721" y="217802"/>
            <a:ext cx="2787264" cy="2604797"/>
            <a:chOff x="4854198" y="2282300"/>
            <a:chExt cx="2136913" cy="1883876"/>
          </a:xfrm>
        </p:grpSpPr>
        <p:sp>
          <p:nvSpPr>
            <p:cNvPr id="12" name="Ellips 11">
              <a:extLst>
                <a:ext uri="{FF2B5EF4-FFF2-40B4-BE49-F238E27FC236}">
                  <a16:creationId xmlns:a16="http://schemas.microsoft.com/office/drawing/2014/main" id="{26A683F0-E2A7-4363-9288-CC71648E8E00}"/>
                </a:ext>
              </a:extLst>
            </p:cNvPr>
            <p:cNvSpPr/>
            <p:nvPr/>
          </p:nvSpPr>
          <p:spPr>
            <a:xfrm>
              <a:off x="4872937" y="2282300"/>
              <a:ext cx="2099437" cy="1883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17142746-4BC3-4775-8A13-0CC3180DC42E}"/>
                </a:ext>
              </a:extLst>
            </p:cNvPr>
            <p:cNvSpPr txBox="1"/>
            <p:nvPr/>
          </p:nvSpPr>
          <p:spPr>
            <a:xfrm>
              <a:off x="4854198" y="2976723"/>
              <a:ext cx="2136913" cy="601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dirty="0">
                  <a:solidFill>
                    <a:schemeClr val="bg1"/>
                  </a:solidFill>
                </a:rPr>
                <a:t>Öppen rapportering av värdeöverföringar </a:t>
              </a:r>
            </a:p>
          </p:txBody>
        </p:sp>
      </p:grpSp>
      <p:grpSp>
        <p:nvGrpSpPr>
          <p:cNvPr id="24" name="Grupp 23">
            <a:extLst>
              <a:ext uri="{FF2B5EF4-FFF2-40B4-BE49-F238E27FC236}">
                <a16:creationId xmlns:a16="http://schemas.microsoft.com/office/drawing/2014/main" id="{2F482CFB-C2F1-4EF8-A0A0-B697F3DE693D}"/>
              </a:ext>
            </a:extLst>
          </p:cNvPr>
          <p:cNvGrpSpPr/>
          <p:nvPr/>
        </p:nvGrpSpPr>
        <p:grpSpPr>
          <a:xfrm>
            <a:off x="34237" y="610662"/>
            <a:ext cx="4838700" cy="6089957"/>
            <a:chOff x="34237" y="610662"/>
            <a:chExt cx="4838700" cy="6089957"/>
          </a:xfrm>
        </p:grpSpPr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F6F4F251-B85E-45F9-9F0E-633053AE5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197" y="610662"/>
              <a:ext cx="2314575" cy="3343275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2A69B6CB-8393-411C-9578-6ED8E67A9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37" y="3528794"/>
              <a:ext cx="4838700" cy="3171825"/>
            </a:xfrm>
            <a:prstGeom prst="rect">
              <a:avLst/>
            </a:prstGeom>
          </p:spPr>
        </p:pic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A9FFAEA7-07ED-4926-B7C7-D9441AB34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39624" y="2023051"/>
              <a:ext cx="2314575" cy="2143125"/>
            </a:xfrm>
            <a:prstGeom prst="rect">
              <a:avLst/>
            </a:prstGeom>
          </p:spPr>
        </p:pic>
      </p:grpSp>
      <p:sp>
        <p:nvSpPr>
          <p:cNvPr id="22" name="textruta 21">
            <a:extLst>
              <a:ext uri="{FF2B5EF4-FFF2-40B4-BE49-F238E27FC236}">
                <a16:creationId xmlns:a16="http://schemas.microsoft.com/office/drawing/2014/main" id="{534D49C4-AEF1-4C84-84EF-AF224662B987}"/>
              </a:ext>
            </a:extLst>
          </p:cNvPr>
          <p:cNvSpPr txBox="1"/>
          <p:nvPr/>
        </p:nvSpPr>
        <p:spPr>
          <a:xfrm>
            <a:off x="7516193" y="2261981"/>
            <a:ext cx="42723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sv-SE" dirty="0">
                <a:sym typeface="Wingdings" panose="05000000000000000000" pitchFamily="2" charset="2"/>
              </a:rPr>
              <a:t>Europeiska regler (EFPIA, europeiska LIF)</a:t>
            </a:r>
          </a:p>
          <a:p>
            <a:endParaRPr lang="sv-S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sv-SE" dirty="0">
                <a:sym typeface="Wingdings" panose="05000000000000000000" pitchFamily="2" charset="2"/>
              </a:rPr>
              <a:t>Ett frivilligt branschinitiativ för att öka förståelsen och förtroendet för samarbetet mellan industrin och sjukvården</a:t>
            </a:r>
          </a:p>
          <a:p>
            <a:endParaRPr lang="sv-S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sv-SE" dirty="0">
                <a:sym typeface="Wingdings" panose="05000000000000000000" pitchFamily="2" charset="2"/>
              </a:rPr>
              <a:t>LM-företag ska årligen deklarera värdeöverföringar till </a:t>
            </a:r>
            <a:r>
              <a:rPr lang="sv-SE" dirty="0" err="1">
                <a:sym typeface="Wingdings" panose="05000000000000000000" pitchFamily="2" charset="2"/>
              </a:rPr>
              <a:t>HCPs</a:t>
            </a:r>
            <a:r>
              <a:rPr lang="sv-SE" dirty="0">
                <a:sym typeface="Wingdings" panose="05000000000000000000" pitchFamily="2" charset="2"/>
              </a:rPr>
              <a:t> och </a:t>
            </a:r>
            <a:r>
              <a:rPr lang="sv-SE" dirty="0" err="1">
                <a:sym typeface="Wingdings" panose="05000000000000000000" pitchFamily="2" charset="2"/>
              </a:rPr>
              <a:t>HCOs</a:t>
            </a:r>
            <a:endParaRPr lang="sv-SE" dirty="0">
              <a:sym typeface="Wingdings" panose="05000000000000000000" pitchFamily="2" charset="2"/>
            </a:endParaRPr>
          </a:p>
          <a:p>
            <a:endParaRPr lang="sv-S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sv-SE" dirty="0">
                <a:sym typeface="Wingdings" panose="05000000000000000000" pitchFamily="2" charset="2"/>
              </a:rPr>
              <a:t>LIFs samarbetsdatabas plattform för rapporteringen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837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>
            <a:extLst>
              <a:ext uri="{FF2B5EF4-FFF2-40B4-BE49-F238E27FC236}">
                <a16:creationId xmlns:a16="http://schemas.microsoft.com/office/drawing/2014/main" id="{091D799C-6EDD-4D00-AF24-15DD3CF5B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-32221"/>
            <a:ext cx="12191998" cy="1457325"/>
          </a:xfrm>
          <a:prstGeom prst="rect">
            <a:avLst/>
          </a:prstGeom>
        </p:spPr>
      </p:pic>
      <p:sp>
        <p:nvSpPr>
          <p:cNvPr id="12" name="Dubbelvåg 11">
            <a:extLst>
              <a:ext uri="{FF2B5EF4-FFF2-40B4-BE49-F238E27FC236}">
                <a16:creationId xmlns:a16="http://schemas.microsoft.com/office/drawing/2014/main" id="{481E65EA-F0E9-442A-8DA9-A98355F4E5DB}"/>
              </a:ext>
            </a:extLst>
          </p:cNvPr>
          <p:cNvSpPr/>
          <p:nvPr/>
        </p:nvSpPr>
        <p:spPr>
          <a:xfrm>
            <a:off x="1116497" y="4435562"/>
            <a:ext cx="3790122" cy="1674237"/>
          </a:xfrm>
          <a:prstGeom prst="doubleWave">
            <a:avLst/>
          </a:prstGeom>
          <a:solidFill>
            <a:srgbClr val="D1ABA4"/>
          </a:solidFill>
          <a:ln>
            <a:solidFill>
              <a:srgbClr val="D1A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Dubbelvåg 12">
            <a:extLst>
              <a:ext uri="{FF2B5EF4-FFF2-40B4-BE49-F238E27FC236}">
                <a16:creationId xmlns:a16="http://schemas.microsoft.com/office/drawing/2014/main" id="{F3A6D0E7-934B-4E16-B530-E1305B88072D}"/>
              </a:ext>
            </a:extLst>
          </p:cNvPr>
          <p:cNvSpPr/>
          <p:nvPr/>
        </p:nvSpPr>
        <p:spPr>
          <a:xfrm>
            <a:off x="7147892" y="2093214"/>
            <a:ext cx="3790122" cy="1674237"/>
          </a:xfrm>
          <a:prstGeom prst="doubleWave">
            <a:avLst/>
          </a:prstGeom>
          <a:solidFill>
            <a:srgbClr val="FFCCD8"/>
          </a:solidFill>
          <a:ln>
            <a:solidFill>
              <a:srgbClr val="FFCC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6D7A04A7-93AB-4281-B943-9404A44A0EC1}"/>
              </a:ext>
            </a:extLst>
          </p:cNvPr>
          <p:cNvSpPr/>
          <p:nvPr/>
        </p:nvSpPr>
        <p:spPr>
          <a:xfrm>
            <a:off x="4857439" y="2948727"/>
            <a:ext cx="2099437" cy="1883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Dubbelvåg 13">
            <a:extLst>
              <a:ext uri="{FF2B5EF4-FFF2-40B4-BE49-F238E27FC236}">
                <a16:creationId xmlns:a16="http://schemas.microsoft.com/office/drawing/2014/main" id="{2E13DBCA-8B08-4563-9BBE-F0C381D64CAF}"/>
              </a:ext>
            </a:extLst>
          </p:cNvPr>
          <p:cNvSpPr/>
          <p:nvPr/>
        </p:nvSpPr>
        <p:spPr>
          <a:xfrm>
            <a:off x="7563678" y="4435562"/>
            <a:ext cx="3790122" cy="1674237"/>
          </a:xfrm>
          <a:prstGeom prst="doubleWave">
            <a:avLst/>
          </a:prstGeom>
          <a:solidFill>
            <a:srgbClr val="FFE699"/>
          </a:solidFill>
          <a:ln>
            <a:solidFill>
              <a:srgbClr val="FFE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Dubbelvåg 8">
            <a:extLst>
              <a:ext uri="{FF2B5EF4-FFF2-40B4-BE49-F238E27FC236}">
                <a16:creationId xmlns:a16="http://schemas.microsoft.com/office/drawing/2014/main" id="{7AF38C71-4A76-443A-A8C9-A29F3BAAF188}"/>
              </a:ext>
            </a:extLst>
          </p:cNvPr>
          <p:cNvSpPr/>
          <p:nvPr/>
        </p:nvSpPr>
        <p:spPr>
          <a:xfrm>
            <a:off x="596348" y="2100540"/>
            <a:ext cx="3790122" cy="1674237"/>
          </a:xfrm>
          <a:prstGeom prst="doubleWave">
            <a:avLst/>
          </a:prstGeom>
          <a:solidFill>
            <a:srgbClr val="85DBAC"/>
          </a:solidFill>
          <a:ln>
            <a:solidFill>
              <a:srgbClr val="85DB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65CC51B-8554-40F2-BD00-D490FA44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693" y="946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sz="3500" dirty="0">
                <a:solidFill>
                  <a:schemeClr val="bg1"/>
                </a:solidFill>
              </a:rPr>
              <a:t>Läkemedelsbranschens etiska regelverk (LER)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11FA798-AA31-4127-8C24-3CB7BF5F4850}"/>
              </a:ext>
            </a:extLst>
          </p:cNvPr>
          <p:cNvSpPr txBox="1"/>
          <p:nvPr/>
        </p:nvSpPr>
        <p:spPr>
          <a:xfrm>
            <a:off x="838200" y="2475994"/>
            <a:ext cx="3309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FFFFFF"/>
                </a:solidFill>
              </a:rPr>
              <a:t>Läkemedelsinformation till hälso- och sjukvårdspersonal och allmänheten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2F5D559-33FA-450F-9DBA-443A0FD6FF5E}"/>
              </a:ext>
            </a:extLst>
          </p:cNvPr>
          <p:cNvSpPr txBox="1"/>
          <p:nvPr/>
        </p:nvSpPr>
        <p:spPr>
          <a:xfrm>
            <a:off x="7490794" y="2457599"/>
            <a:ext cx="3309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Samverkansformer mellan läkemedelsindustrin och hälso- och sjukvårdspersonal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ABE02DA-10CD-4432-AEF1-CAFC0F97442F}"/>
              </a:ext>
            </a:extLst>
          </p:cNvPr>
          <p:cNvSpPr txBox="1"/>
          <p:nvPr/>
        </p:nvSpPr>
        <p:spPr>
          <a:xfrm>
            <a:off x="7765773" y="4811015"/>
            <a:ext cx="3309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Samverkansformer mellan läkemedelsindustrin och medarbetare på apotek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80189A2-0247-41C7-852C-10F2C83AE5CC}"/>
              </a:ext>
            </a:extLst>
          </p:cNvPr>
          <p:cNvSpPr txBox="1"/>
          <p:nvPr/>
        </p:nvSpPr>
        <p:spPr>
          <a:xfrm>
            <a:off x="4838700" y="3512232"/>
            <a:ext cx="2136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Öppen rapportering av värdeöverföringar 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EF0817C2-6F68-42CC-8B47-46501DDE314E}"/>
              </a:ext>
            </a:extLst>
          </p:cNvPr>
          <p:cNvSpPr txBox="1"/>
          <p:nvPr/>
        </p:nvSpPr>
        <p:spPr>
          <a:xfrm>
            <a:off x="1356693" y="4811015"/>
            <a:ext cx="3309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Samverkansformer mellan läkemedelsindustrin och intresseorganisationer</a:t>
            </a:r>
          </a:p>
        </p:txBody>
      </p:sp>
    </p:spTree>
    <p:extLst>
      <p:ext uri="{BB962C8B-B14F-4D97-AF65-F5344CB8AC3E}">
        <p14:creationId xmlns:p14="http://schemas.microsoft.com/office/powerpoint/2010/main" val="109592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  <p:bldP spid="14" grpId="0" animBg="1"/>
      <p:bldP spid="9" grpId="0" animBg="1"/>
      <p:bldP spid="5" grpId="0"/>
      <p:bldP spid="6" grpId="0"/>
      <p:bldP spid="7" grpId="0"/>
      <p:bldP spid="8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40446B4-F42D-4157-9333-3B2EDE55B3C1}"/>
              </a:ext>
            </a:extLst>
          </p:cNvPr>
          <p:cNvSpPr/>
          <p:nvPr/>
        </p:nvSpPr>
        <p:spPr>
          <a:xfrm>
            <a:off x="0" y="0"/>
            <a:ext cx="12191999" cy="1122755"/>
          </a:xfrm>
          <a:prstGeom prst="rect">
            <a:avLst/>
          </a:prstGeom>
          <a:solidFill>
            <a:srgbClr val="183D2E"/>
          </a:solidFill>
          <a:ln>
            <a:solidFill>
              <a:srgbClr val="183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3A1B6F8-7291-4800-94B6-01D904ABD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297"/>
            <a:ext cx="2571750" cy="93415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DC097ADA-A125-4820-A666-CD6F48D290AA}"/>
              </a:ext>
            </a:extLst>
          </p:cNvPr>
          <p:cNvSpPr txBox="1"/>
          <p:nvPr/>
        </p:nvSpPr>
        <p:spPr>
          <a:xfrm>
            <a:off x="1436916" y="2548769"/>
            <a:ext cx="111948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sv-SE" sz="3000" i="1" dirty="0">
                <a:solidFill>
                  <a:prstClr val="black"/>
                </a:solidFill>
              </a:rPr>
              <a:t> Reglerna är bindande för:</a:t>
            </a:r>
          </a:p>
          <a:p>
            <a:pPr lvl="0"/>
            <a:endParaRPr lang="sv-SE" sz="3000" i="1" dirty="0">
              <a:solidFill>
                <a:prstClr val="black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sv-SE" sz="3000" i="1" dirty="0">
                <a:solidFill>
                  <a:prstClr val="black"/>
                </a:solidFill>
              </a:rPr>
              <a:t>IML (Innovativa Mindre Life Science Bolag) 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sv-SE" sz="3000" i="1" dirty="0">
                <a:solidFill>
                  <a:prstClr val="black"/>
                </a:solidFill>
              </a:rPr>
              <a:t>FGL (Föreningen för Generiska läkemedel och </a:t>
            </a:r>
            <a:r>
              <a:rPr lang="sv-SE" sz="3000" i="1" dirty="0" err="1">
                <a:solidFill>
                  <a:prstClr val="black"/>
                </a:solidFill>
              </a:rPr>
              <a:t>Biosimilarer</a:t>
            </a:r>
            <a:r>
              <a:rPr lang="sv-SE" sz="3000" i="1" dirty="0">
                <a:solidFill>
                  <a:prstClr val="black"/>
                </a:solidFill>
              </a:rPr>
              <a:t>) 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sv-SE" sz="3000" i="1" dirty="0">
                <a:solidFill>
                  <a:prstClr val="black"/>
                </a:solidFill>
              </a:rPr>
              <a:t>ASCRO (branschorganisationen för CRO-företag) </a:t>
            </a:r>
          </a:p>
          <a:p>
            <a:pPr lvl="0"/>
            <a:r>
              <a:rPr lang="sv-SE" sz="3000" i="1" dirty="0">
                <a:solidFill>
                  <a:prstClr val="black"/>
                </a:solidFill>
              </a:rPr>
              <a:t>   (CRO= Clinical Research </a:t>
            </a:r>
            <a:r>
              <a:rPr lang="sv-SE" sz="3000" i="1" dirty="0" err="1">
                <a:solidFill>
                  <a:prstClr val="black"/>
                </a:solidFill>
              </a:rPr>
              <a:t>Organizations</a:t>
            </a:r>
            <a:r>
              <a:rPr lang="sv-SE" sz="3000" i="1" dirty="0">
                <a:solidFill>
                  <a:prstClr val="black"/>
                </a:solidFill>
              </a:rPr>
              <a:t>)</a:t>
            </a:r>
            <a:endParaRPr lang="sv-SE" sz="3000" dirty="0"/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4CDF3FFF-B5D9-4D78-8A44-DBC6BD3F5765}"/>
              </a:ext>
            </a:extLst>
          </p:cNvPr>
          <p:cNvSpPr/>
          <p:nvPr/>
        </p:nvSpPr>
        <p:spPr>
          <a:xfrm>
            <a:off x="1027610" y="2395083"/>
            <a:ext cx="10136778" cy="3169694"/>
          </a:xfrm>
          <a:prstGeom prst="roundRect">
            <a:avLst/>
          </a:prstGeom>
          <a:noFill/>
          <a:ln w="38100">
            <a:solidFill>
              <a:srgbClr val="183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245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78BE1A6-45B6-4A76-B739-BA8AA297D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292" y="2045403"/>
            <a:ext cx="3971925" cy="2164878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6F30312-0ADE-467A-B16D-C191E75A8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225" y="4599236"/>
            <a:ext cx="6305550" cy="1481512"/>
          </a:xfrm>
          <a:prstGeom prst="rect">
            <a:avLst/>
          </a:prstGeom>
        </p:spPr>
      </p:pic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90A321B3-D8D3-4089-9979-97F368F7CE68}"/>
              </a:ext>
            </a:extLst>
          </p:cNvPr>
          <p:cNvSpPr/>
          <p:nvPr/>
        </p:nvSpPr>
        <p:spPr>
          <a:xfrm>
            <a:off x="4047308" y="1930830"/>
            <a:ext cx="4097382" cy="2279451"/>
          </a:xfrm>
          <a:prstGeom prst="roundRect">
            <a:avLst/>
          </a:prstGeom>
          <a:noFill/>
          <a:ln w="38100">
            <a:solidFill>
              <a:srgbClr val="183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EA3470DF-FA3C-4BE2-8A64-11ADC77163F1}"/>
              </a:ext>
            </a:extLst>
          </p:cNvPr>
          <p:cNvSpPr/>
          <p:nvPr/>
        </p:nvSpPr>
        <p:spPr>
          <a:xfrm>
            <a:off x="0" y="0"/>
            <a:ext cx="12191999" cy="1122755"/>
          </a:xfrm>
          <a:prstGeom prst="rect">
            <a:avLst/>
          </a:prstGeom>
          <a:solidFill>
            <a:srgbClr val="183D2E"/>
          </a:solidFill>
          <a:ln>
            <a:solidFill>
              <a:srgbClr val="183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AB783B8-7F87-4DE7-8CEC-A9BD8FFD48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4297"/>
            <a:ext cx="2571750" cy="93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90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:a16="http://schemas.microsoft.com/office/drawing/2014/main" id="{606E9458-400C-4AF4-B0E4-2A75698DDC86}"/>
              </a:ext>
            </a:extLst>
          </p:cNvPr>
          <p:cNvSpPr txBox="1"/>
          <p:nvPr/>
        </p:nvSpPr>
        <p:spPr>
          <a:xfrm>
            <a:off x="1893503" y="1919208"/>
            <a:ext cx="87495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/>
              <a:t>     Avgifter</a:t>
            </a:r>
          </a:p>
          <a:p>
            <a:endParaRPr lang="sv-SE" sz="4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000" dirty="0"/>
              <a:t>Lindriga överträdelser, normalöverträdelser och allvarliga överträdelser (55 000/110 000/220 000)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000" dirty="0"/>
              <a:t>Avgift max 500 000 kr i vardera instans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000" dirty="0"/>
              <a:t>Avgift för resultatlös anmälan respektive överklagande (normalt 50 000 kr)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00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4F06D49-E43D-495C-93A5-9FC99B0F38B1}"/>
              </a:ext>
            </a:extLst>
          </p:cNvPr>
          <p:cNvSpPr/>
          <p:nvPr/>
        </p:nvSpPr>
        <p:spPr>
          <a:xfrm>
            <a:off x="0" y="0"/>
            <a:ext cx="12191999" cy="1122755"/>
          </a:xfrm>
          <a:prstGeom prst="rect">
            <a:avLst/>
          </a:prstGeom>
          <a:solidFill>
            <a:srgbClr val="183D2E"/>
          </a:solidFill>
          <a:ln>
            <a:solidFill>
              <a:srgbClr val="183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B174ABA-F581-440A-BD5D-CB540A068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297"/>
            <a:ext cx="2571750" cy="93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0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DF2160E-A830-444C-A69F-BA37683E84AA}"/>
              </a:ext>
            </a:extLst>
          </p:cNvPr>
          <p:cNvSpPr/>
          <p:nvPr/>
        </p:nvSpPr>
        <p:spPr>
          <a:xfrm>
            <a:off x="685800" y="1308050"/>
            <a:ext cx="96880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rgbClr val="183D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REGLER FÖR LÄKEMEDELSINFORMATION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083ECEF-0977-4236-852C-673C72858AA8}"/>
              </a:ext>
            </a:extLst>
          </p:cNvPr>
          <p:cNvSpPr/>
          <p:nvPr/>
        </p:nvSpPr>
        <p:spPr>
          <a:xfrm>
            <a:off x="0" y="0"/>
            <a:ext cx="12191999" cy="1122755"/>
          </a:xfrm>
          <a:prstGeom prst="rect">
            <a:avLst/>
          </a:prstGeom>
          <a:solidFill>
            <a:srgbClr val="183D2E"/>
          </a:solidFill>
          <a:ln>
            <a:solidFill>
              <a:srgbClr val="183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BCD02D1-80C5-4E4D-B5AD-A5E162C52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297"/>
            <a:ext cx="2571750" cy="934159"/>
          </a:xfrm>
          <a:prstGeom prst="rect">
            <a:avLst/>
          </a:prstGeom>
        </p:spPr>
      </p:pic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5D7B0A23-795F-4F76-B715-186581ECF8A7}"/>
              </a:ext>
            </a:extLst>
          </p:cNvPr>
          <p:cNvSpPr/>
          <p:nvPr/>
        </p:nvSpPr>
        <p:spPr>
          <a:xfrm>
            <a:off x="504825" y="2122333"/>
            <a:ext cx="10401300" cy="2148712"/>
          </a:xfrm>
          <a:prstGeom prst="roundRect">
            <a:avLst/>
          </a:prstGeom>
          <a:noFill/>
          <a:ln w="38100">
            <a:solidFill>
              <a:srgbClr val="5EA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76742B19-DD7E-4E32-A0B3-89F2F0031C74}"/>
              </a:ext>
            </a:extLst>
          </p:cNvPr>
          <p:cNvSpPr/>
          <p:nvPr/>
        </p:nvSpPr>
        <p:spPr>
          <a:xfrm>
            <a:off x="685800" y="4615745"/>
            <a:ext cx="7681586" cy="1972300"/>
          </a:xfrm>
          <a:prstGeom prst="roundRect">
            <a:avLst/>
          </a:prstGeom>
          <a:noFill/>
          <a:ln w="38100">
            <a:solidFill>
              <a:srgbClr val="5EA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54232841-7A2D-4258-81C8-CC506A9E0A1B}"/>
              </a:ext>
            </a:extLst>
          </p:cNvPr>
          <p:cNvSpPr txBox="1"/>
          <p:nvPr/>
        </p:nvSpPr>
        <p:spPr>
          <a:xfrm>
            <a:off x="1024498" y="2419222"/>
            <a:ext cx="9010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63A98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Avd.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Läkemedelsinformation som riktas till läkare, tandläkare, veterinärer, farmacevter, annan personal inom svensk sjukvård, hälsovård eller läkemedelsdistribution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9C19E011-2856-4FAB-A85F-F115B09006CF}"/>
              </a:ext>
            </a:extLst>
          </p:cNvPr>
          <p:cNvSpPr txBox="1"/>
          <p:nvPr/>
        </p:nvSpPr>
        <p:spPr>
          <a:xfrm>
            <a:off x="1285875" y="4995952"/>
            <a:ext cx="66143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63A98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Avd. 2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Läkemedelsinformation som riktas till allmänheten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C02F4B9-BF97-4D18-88BC-2E3FFB818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7461" y="4615745"/>
            <a:ext cx="22479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3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B74C1541-4568-4018-9781-C5D7C366991F}"/>
              </a:ext>
            </a:extLst>
          </p:cNvPr>
          <p:cNvSpPr txBox="1"/>
          <p:nvPr/>
        </p:nvSpPr>
        <p:spPr>
          <a:xfrm>
            <a:off x="1352550" y="1319022"/>
            <a:ext cx="1034664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rgbClr val="63A98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Saklighet: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Läkemedelsinformation ska vara saklig vilket bland annat innebär att: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 skall innehålla rättvisande, objektiva, meningsfulla och balanserade sakuppgifter 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63A98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positiva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och 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63A98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negativa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egenskaper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Vägledning till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63A98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allmänheten 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vid egenvård samt att den förmedlas på ett för allmänheten 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63A98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lättillgängligt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sätt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rgbClr val="183D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5D1A043-2DA6-41CE-8F37-A462A4F9713C}"/>
              </a:ext>
            </a:extLst>
          </p:cNvPr>
          <p:cNvSpPr/>
          <p:nvPr/>
        </p:nvSpPr>
        <p:spPr>
          <a:xfrm>
            <a:off x="0" y="0"/>
            <a:ext cx="12191999" cy="1122755"/>
          </a:xfrm>
          <a:prstGeom prst="rect">
            <a:avLst/>
          </a:prstGeom>
          <a:solidFill>
            <a:srgbClr val="183D2E"/>
          </a:solidFill>
          <a:ln>
            <a:solidFill>
              <a:srgbClr val="183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183D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E0438FF-4DC4-48B5-BD85-982A3609E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297"/>
            <a:ext cx="2571750" cy="934159"/>
          </a:xfrm>
          <a:prstGeom prst="rect">
            <a:avLst/>
          </a:prstGeom>
        </p:spPr>
      </p:pic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18CD3A46-8119-4225-91C5-5ADF986C6A7F}"/>
              </a:ext>
            </a:extLst>
          </p:cNvPr>
          <p:cNvSpPr/>
          <p:nvPr/>
        </p:nvSpPr>
        <p:spPr>
          <a:xfrm>
            <a:off x="2675772" y="4647248"/>
            <a:ext cx="5988681" cy="1622373"/>
          </a:xfrm>
          <a:prstGeom prst="roundRect">
            <a:avLst/>
          </a:prstGeom>
          <a:solidFill>
            <a:srgbClr val="5EA37F"/>
          </a:solidFill>
          <a:ln>
            <a:solidFill>
              <a:srgbClr val="5EA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FAB549D1-1E77-432B-AD6E-846B84DE9417}"/>
              </a:ext>
            </a:extLst>
          </p:cNvPr>
          <p:cNvSpPr txBox="1"/>
          <p:nvPr/>
        </p:nvSpPr>
        <p:spPr>
          <a:xfrm>
            <a:off x="3220819" y="4365010"/>
            <a:ext cx="489858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Utgångspunkt för information om läkemedlet: </a:t>
            </a:r>
            <a:b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1) Produktresumén</a:t>
            </a:r>
            <a:b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 Marknadsföringstillstånd i Sverige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784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637228DE-A9A3-4F6D-8BB3-2EDE82F84AF4}"/>
              </a:ext>
            </a:extLst>
          </p:cNvPr>
          <p:cNvSpPr txBox="1"/>
          <p:nvPr/>
        </p:nvSpPr>
        <p:spPr>
          <a:xfrm>
            <a:off x="6317296" y="1213144"/>
            <a:ext cx="58373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rgbClr val="5EA3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NBL 885/10 Annons </a:t>
            </a:r>
            <a:r>
              <a:rPr kumimoji="0" lang="sv-SE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EA3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Victoza</a:t>
            </a:r>
            <a:endParaRPr kumimoji="0" lang="sv-SE" sz="3200" b="1" i="0" u="none" strike="noStrike" kern="1200" cap="none" spc="0" normalizeH="0" baseline="0" noProof="0" dirty="0">
              <a:ln>
                <a:noFill/>
              </a:ln>
              <a:solidFill>
                <a:srgbClr val="5EA3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000" b="0" i="0" u="none" strike="noStrike" kern="1200" cap="none" spc="0" normalizeH="0" baseline="0" noProof="0" dirty="0">
              <a:ln>
                <a:noFill/>
              </a:ln>
              <a:solidFill>
                <a:srgbClr val="5EA3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5EA3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 annonsen uttryck att läkemedlet har en botande effekt?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rgbClr val="5EA3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5EA3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NBL ansåg att det inte fanns stöd i SPC för detta påstående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FCF5F80F-071A-4AC2-9CDB-0065B4F87C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4167" r="11534" b="30035"/>
          <a:stretch/>
        </p:blipFill>
        <p:spPr>
          <a:xfrm>
            <a:off x="814190" y="1358160"/>
            <a:ext cx="5060516" cy="49227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313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854</Words>
  <Application>Microsoft Office PowerPoint</Application>
  <PresentationFormat>Bredbild</PresentationFormat>
  <Paragraphs>180</Paragraphs>
  <Slides>27</Slides>
  <Notes>27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Segoe UI</vt:lpstr>
      <vt:lpstr>Wingdings</vt:lpstr>
      <vt:lpstr>Office-tema</vt:lpstr>
      <vt:lpstr>1_Office-tema</vt:lpstr>
      <vt:lpstr>PowerPoint-presentation</vt:lpstr>
      <vt:lpstr>Regler tillämpliga på marknadsföring av läkemedel</vt:lpstr>
      <vt:lpstr>Läkemedelsbranschens etiska regelverk (LER)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Särskilda regler för informationens utformning</vt:lpstr>
      <vt:lpstr>PowerPoint-presentation</vt:lpstr>
      <vt:lpstr>PowerPoint-presentation</vt:lpstr>
      <vt:lpstr>Hur kan vi kommunicera i digitala kanaler utifrån regelverket??</vt:lpstr>
      <vt:lpstr>Hur kan vi kommunicera i digitala kanaler utifrån regelverket?</vt:lpstr>
      <vt:lpstr>Hur kan vi kommunicera i digitala kanaler utifrån regelverket?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Linda Numlér</dc:creator>
  <cp:lastModifiedBy>Linda Numlér</cp:lastModifiedBy>
  <cp:revision>32</cp:revision>
  <dcterms:created xsi:type="dcterms:W3CDTF">2021-06-15T07:39:43Z</dcterms:created>
  <dcterms:modified xsi:type="dcterms:W3CDTF">2021-06-17T11:28:40Z</dcterms:modified>
</cp:coreProperties>
</file>