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72" r:id="rId4"/>
    <p:sldId id="262" r:id="rId5"/>
    <p:sldId id="263" r:id="rId6"/>
    <p:sldId id="267" r:id="rId7"/>
    <p:sldId id="271" r:id="rId8"/>
    <p:sldId id="264" r:id="rId9"/>
    <p:sldId id="283" r:id="rId10"/>
    <p:sldId id="284" r:id="rId11"/>
    <p:sldId id="281" r:id="rId12"/>
    <p:sldId id="278" r:id="rId13"/>
    <p:sldId id="275" r:id="rId14"/>
    <p:sldId id="276" r:id="rId15"/>
    <p:sldId id="270" r:id="rId16"/>
    <p:sldId id="279" r:id="rId17"/>
    <p:sldId id="282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030DF1-56E8-48D8-8955-1F7DE0D77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3BA08C6-E67C-40AC-ABB6-3CE4EE8DF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680E6E-8129-4DDE-8802-50A64000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572295-5166-40FF-801C-22CEA135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3E890B-FA37-4EEA-B76B-6B2DBF42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36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5BB20E-6391-429E-8A1E-47FADB41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6FA4128-5DE8-46BD-882C-E60F694CE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058AEF-D3BC-48E7-A622-8A28F7A4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9A4E7-0274-43DA-BF04-C9D929C8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60AE0F-0580-41BA-B0B1-944C43C3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17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6E5CD4B-A230-4BB4-A093-4D31615C6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F96876-E50E-4B14-AE85-7233A0956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C97448-DA5B-46BD-9167-3DCEF437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666DDA-175D-44FF-84E5-7F4E06CA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CAF1BC-00E8-4AF9-AC41-24C2C5727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541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E562E3-0E93-4E4A-8669-981E3115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E4CAC0-6652-4D74-8F26-2326C47C0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1D76E3-E808-4432-8F70-658B572A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B9C509-A8B2-4CA8-A326-E0AD25DF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80A262-708C-4542-8307-865CE6D1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645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A86883-7483-4019-BC2E-6AFE78C95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88451F-27EA-4E60-9488-CBB174D60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840D0C-54EB-4688-8AB8-1BB015AC9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9794E8-B6EA-4189-8E1B-4776ACA2B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C02AB7-8717-403B-B7EB-3A1590AE2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15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78AFAF-C7A7-46E0-B7FF-6BC1BECA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E51011-6C33-41A5-AECC-0D81264A6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48AEA5-B446-46B1-A8E9-04A4EE426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5CF366-3AD4-4A82-BF6F-2162220E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F810679-4D5C-4B43-ABFD-8F07875F4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D05DC0F-A50A-4011-B12D-21279C7A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811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DCC9F-EE5E-43BF-9032-DE42628A0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74AAA1-ADB7-4AA7-BCFD-5C14F6409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867F48-BCE7-4ADF-BCEB-0D421FDE0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BC8AAD-7B24-47C8-B4FA-F4E315704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4334AEF-4EA7-4B19-A73B-F10FE87D2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BEC64FA-394F-4A20-AE6E-FEB5D5F5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BD284E1-0FEB-49B1-A1E7-9FB5D514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7ECEFEF-9D82-4E4F-9F7F-7785143C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721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F36463-908D-4232-8729-77E6BE15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BEE1A76-69BC-4733-8AB8-F0E7DDF56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556174-B1A1-4C28-AC1A-034FCD9F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F5C02C8-4FA7-43AE-B0CE-D8979C44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23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86ABB23-A80C-4408-B723-2435AF6A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64A5AF4-DB24-42E0-AE67-5082C307A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5281E4C-38AD-4DCD-B301-79C33DC21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133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440CEB-1673-4EEA-9095-536C77B78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BD3CEA-D55B-4B4A-8353-29D3EFE67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F8E82B-82E5-45DA-A7FC-FF4C2EA6D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199E4D-91B6-47EC-B2F8-02AD123D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7B5DEE-A0CD-424B-A376-04EFF112D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5CACE3-928C-4ACF-9296-E182DDC2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777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6036F-9B6D-4C19-B3C5-1FF64B8FE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1B72CAB-DA8A-4831-B272-D5CFCCD877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32BF8E-936F-47D7-ABCE-B54B13849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28E7A62-04F1-4958-A0A7-042E90D8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A731424-9185-4A05-B128-68617B52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A38370-6775-47A0-A61F-BDBA4F2EE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270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AE16EC3-672D-4106-86DA-6E1F60AB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9F69E1-01DE-4E46-9372-69CD061E4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05273BC-7D81-4B14-BC79-9E6E79485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AED8E-27FC-4E23-B976-2CCA40AA5C41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7144B9-F164-441F-9DAC-F73D3619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1C3E69-C5AA-442A-8C86-8D378223B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D0B18-6A09-442B-A542-144C530A1B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795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ampuspharma.mercur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443117E4-39FF-4EAD-A43C-1BD32040BB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Prognos &amp; Budget </a:t>
            </a:r>
          </a:p>
          <a:p>
            <a:r>
              <a:rPr lang="sv-SE" sz="4000" dirty="0"/>
              <a:t>FÖRSÄLJNING och PROMOTION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9F26287-521A-46BA-9532-A0B780210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8523" y="2940160"/>
            <a:ext cx="2324100" cy="31432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75DA8363-66FC-464B-B76C-72FF3AB1519A}"/>
              </a:ext>
            </a:extLst>
          </p:cNvPr>
          <p:cNvSpPr txBox="1"/>
          <p:nvPr/>
        </p:nvSpPr>
        <p:spPr>
          <a:xfrm>
            <a:off x="2978090" y="4863139"/>
            <a:ext cx="69544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Denna presentation förklarar hur varje Produktchef lägger in sin försäljningsbudget/prognos samt marknadsföringskostnader per artikel och per land i verktyget MERCUR.</a:t>
            </a:r>
          </a:p>
          <a:p>
            <a:endParaRPr lang="sv-SE" dirty="0">
              <a:solidFill>
                <a:srgbClr val="C00000"/>
              </a:solidFill>
            </a:endParaRPr>
          </a:p>
          <a:p>
            <a:r>
              <a:rPr lang="sv-SE" sz="1200" dirty="0">
                <a:solidFill>
                  <a:srgbClr val="C00000"/>
                </a:solidFill>
              </a:rPr>
              <a:t>mj 2022-10-25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234691D-4E16-4749-A258-BD471509D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137" y="609866"/>
            <a:ext cx="3267075" cy="222885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B326817E-4426-8B3D-394D-710BBD2514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212" y="2561196"/>
            <a:ext cx="2203947" cy="86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23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18A66026-D542-4CA2-90C1-8645223AC1E1}"/>
              </a:ext>
            </a:extLst>
          </p:cNvPr>
          <p:cNvSpPr txBox="1"/>
          <p:nvPr/>
        </p:nvSpPr>
        <p:spPr>
          <a:xfrm>
            <a:off x="758439" y="556023"/>
            <a:ext cx="106672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400" dirty="0">
                <a:latin typeface="+mj-lt"/>
              </a:rPr>
              <a:t>7. Input pris och kostnader per artikel per land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F41FA18-E40F-4F9C-BFEA-AE3EF5D67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079" y="1936924"/>
            <a:ext cx="1943100" cy="238125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974FF348-032E-4E70-AE71-A771EABD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439" y="1298732"/>
            <a:ext cx="9186640" cy="1799117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FA75D8B-A85E-4B59-B0F1-84E121AC26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885" y="3332431"/>
            <a:ext cx="7145263" cy="1537803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E083DF61-CB54-46A6-AB94-F5AED37A9C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439" y="5113506"/>
            <a:ext cx="8579176" cy="1468277"/>
          </a:xfrm>
          <a:prstGeom prst="rect">
            <a:avLst/>
          </a:prstGeom>
        </p:spPr>
      </p:pic>
      <p:sp>
        <p:nvSpPr>
          <p:cNvPr id="11" name="Pil: nedåt 10">
            <a:extLst>
              <a:ext uri="{FF2B5EF4-FFF2-40B4-BE49-F238E27FC236}">
                <a16:creationId xmlns:a16="http://schemas.microsoft.com/office/drawing/2014/main" id="{D75AD371-8943-4B66-B43A-F517AED8CB08}"/>
              </a:ext>
            </a:extLst>
          </p:cNvPr>
          <p:cNvSpPr/>
          <p:nvPr/>
        </p:nvSpPr>
        <p:spPr>
          <a:xfrm>
            <a:off x="4332717" y="3097849"/>
            <a:ext cx="170916" cy="60248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il: nedåt 11">
            <a:extLst>
              <a:ext uri="{FF2B5EF4-FFF2-40B4-BE49-F238E27FC236}">
                <a16:creationId xmlns:a16="http://schemas.microsoft.com/office/drawing/2014/main" id="{2C11958F-AAD3-4895-A812-80806E4FA964}"/>
              </a:ext>
            </a:extLst>
          </p:cNvPr>
          <p:cNvSpPr/>
          <p:nvPr/>
        </p:nvSpPr>
        <p:spPr>
          <a:xfrm>
            <a:off x="5351759" y="3024635"/>
            <a:ext cx="179461" cy="21620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E970BAAE-D5C7-4BC4-8405-89FD0EA2FC93}"/>
              </a:ext>
            </a:extLst>
          </p:cNvPr>
          <p:cNvSpPr txBox="1"/>
          <p:nvPr/>
        </p:nvSpPr>
        <p:spPr>
          <a:xfrm>
            <a:off x="8140469" y="3644012"/>
            <a:ext cx="2939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Försäljningspris WPP (LOC) per kund och andel av total försäljning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FBC1040B-CD9A-48A2-8529-4CC1ADFE0C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5589" y="2342271"/>
            <a:ext cx="1461608" cy="706843"/>
          </a:xfrm>
          <a:prstGeom prst="rect">
            <a:avLst/>
          </a:prstGeom>
        </p:spPr>
      </p:pic>
      <p:sp>
        <p:nvSpPr>
          <p:cNvPr id="17" name="textruta 16">
            <a:extLst>
              <a:ext uri="{FF2B5EF4-FFF2-40B4-BE49-F238E27FC236}">
                <a16:creationId xmlns:a16="http://schemas.microsoft.com/office/drawing/2014/main" id="{5136758B-9520-4A0E-AA58-204666852A3E}"/>
              </a:ext>
            </a:extLst>
          </p:cNvPr>
          <p:cNvSpPr txBox="1"/>
          <p:nvPr/>
        </p:nvSpPr>
        <p:spPr>
          <a:xfrm>
            <a:off x="9511469" y="5381454"/>
            <a:ext cx="25210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FP/TP </a:t>
            </a:r>
            <a:r>
              <a:rPr lang="sv-SE" sz="1200" dirty="0" err="1"/>
              <a:t>floor</a:t>
            </a:r>
            <a:r>
              <a:rPr lang="sv-SE" sz="1200" dirty="0"/>
              <a:t> </a:t>
            </a:r>
            <a:r>
              <a:rPr lang="sv-SE" sz="1200" dirty="0" err="1"/>
              <a:t>price</a:t>
            </a:r>
            <a:r>
              <a:rPr lang="sv-SE" sz="1200" dirty="0"/>
              <a:t>/transfer </a:t>
            </a:r>
            <a:r>
              <a:rPr lang="sv-SE" sz="1200" dirty="0" err="1"/>
              <a:t>price</a:t>
            </a:r>
            <a:r>
              <a:rPr lang="sv-SE" sz="1200" dirty="0"/>
              <a:t>=inköpspris</a:t>
            </a:r>
          </a:p>
          <a:p>
            <a:r>
              <a:rPr lang="sv-SE" sz="1200" dirty="0"/>
              <a:t>PC=totalt inköpspris </a:t>
            </a:r>
          </a:p>
          <a:p>
            <a:r>
              <a:rPr lang="sv-SE" sz="1200" dirty="0"/>
              <a:t>Royalty; </a:t>
            </a:r>
            <a:r>
              <a:rPr lang="sv-SE" sz="1200" dirty="0" err="1"/>
              <a:t>Amorina</a:t>
            </a:r>
            <a:r>
              <a:rPr lang="sv-SE" sz="1200" dirty="0"/>
              <a:t> &amp; </a:t>
            </a:r>
            <a:r>
              <a:rPr lang="sv-SE" sz="1200" dirty="0" err="1"/>
              <a:t>Blissel</a:t>
            </a:r>
            <a:endParaRPr lang="sv-SE" sz="1200" dirty="0"/>
          </a:p>
          <a:p>
            <a:r>
              <a:rPr lang="sv-SE" sz="1200" dirty="0"/>
              <a:t>Profitsplit; </a:t>
            </a:r>
            <a:r>
              <a:rPr lang="sv-SE" sz="1200" dirty="0" err="1"/>
              <a:t>Mylan</a:t>
            </a:r>
            <a:r>
              <a:rPr lang="sv-SE" sz="1200" dirty="0"/>
              <a:t>, </a:t>
            </a:r>
            <a:r>
              <a:rPr lang="sv-SE" sz="1200" dirty="0" err="1"/>
              <a:t>Epo</a:t>
            </a:r>
            <a:r>
              <a:rPr lang="sv-SE" sz="1200" dirty="0"/>
              <a:t>, </a:t>
            </a:r>
            <a:r>
              <a:rPr lang="sv-SE" sz="1200" dirty="0" err="1"/>
              <a:t>Hypo</a:t>
            </a:r>
            <a:r>
              <a:rPr lang="sv-SE" sz="1200" dirty="0"/>
              <a:t>, </a:t>
            </a:r>
            <a:r>
              <a:rPr lang="sv-SE" sz="1200" dirty="0" err="1"/>
              <a:t>Statraxen</a:t>
            </a:r>
            <a:endParaRPr lang="sv-SE" sz="1200" dirty="0"/>
          </a:p>
        </p:txBody>
      </p:sp>
      <p:sp>
        <p:nvSpPr>
          <p:cNvPr id="19" name="Pil: vänster-höger 18">
            <a:extLst>
              <a:ext uri="{FF2B5EF4-FFF2-40B4-BE49-F238E27FC236}">
                <a16:creationId xmlns:a16="http://schemas.microsoft.com/office/drawing/2014/main" id="{4A6EA298-B537-4025-952C-0CD5C6FD0224}"/>
              </a:ext>
            </a:extLst>
          </p:cNvPr>
          <p:cNvSpPr/>
          <p:nvPr/>
        </p:nvSpPr>
        <p:spPr>
          <a:xfrm>
            <a:off x="3349951" y="1213503"/>
            <a:ext cx="1341690" cy="130948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il: vänster-höger 20">
            <a:extLst>
              <a:ext uri="{FF2B5EF4-FFF2-40B4-BE49-F238E27FC236}">
                <a16:creationId xmlns:a16="http://schemas.microsoft.com/office/drawing/2014/main" id="{5AB15E95-30CD-4447-8FB8-14798F00AA4F}"/>
              </a:ext>
            </a:extLst>
          </p:cNvPr>
          <p:cNvSpPr/>
          <p:nvPr/>
        </p:nvSpPr>
        <p:spPr>
          <a:xfrm>
            <a:off x="4836920" y="1279745"/>
            <a:ext cx="514839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Pil: vänster-höger 21">
            <a:extLst>
              <a:ext uri="{FF2B5EF4-FFF2-40B4-BE49-F238E27FC236}">
                <a16:creationId xmlns:a16="http://schemas.microsoft.com/office/drawing/2014/main" id="{CFB2FD4F-7306-4480-86F8-C93B95E1B163}"/>
              </a:ext>
            </a:extLst>
          </p:cNvPr>
          <p:cNvSpPr/>
          <p:nvPr/>
        </p:nvSpPr>
        <p:spPr>
          <a:xfrm>
            <a:off x="5531220" y="1279745"/>
            <a:ext cx="1309023" cy="45719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il: vänster-höger 22">
            <a:extLst>
              <a:ext uri="{FF2B5EF4-FFF2-40B4-BE49-F238E27FC236}">
                <a16:creationId xmlns:a16="http://schemas.microsoft.com/office/drawing/2014/main" id="{D7536CAA-14DC-4DE0-9652-A904413D8EB9}"/>
              </a:ext>
            </a:extLst>
          </p:cNvPr>
          <p:cNvSpPr/>
          <p:nvPr/>
        </p:nvSpPr>
        <p:spPr>
          <a:xfrm>
            <a:off x="7055935" y="1280382"/>
            <a:ext cx="1309023" cy="45719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Pil: vänster-höger 23">
            <a:extLst>
              <a:ext uri="{FF2B5EF4-FFF2-40B4-BE49-F238E27FC236}">
                <a16:creationId xmlns:a16="http://schemas.microsoft.com/office/drawing/2014/main" id="{96CA8AED-E9B4-48F7-9828-59506D5E7F8D}"/>
              </a:ext>
            </a:extLst>
          </p:cNvPr>
          <p:cNvSpPr/>
          <p:nvPr/>
        </p:nvSpPr>
        <p:spPr>
          <a:xfrm>
            <a:off x="8536583" y="1291052"/>
            <a:ext cx="1341690" cy="45719"/>
          </a:xfrm>
          <a:prstGeom prst="left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Flödesschema: Koppling 1">
            <a:extLst>
              <a:ext uri="{FF2B5EF4-FFF2-40B4-BE49-F238E27FC236}">
                <a16:creationId xmlns:a16="http://schemas.microsoft.com/office/drawing/2014/main" id="{E816B5EC-E704-4FB9-9F95-2EE573952E57}"/>
              </a:ext>
            </a:extLst>
          </p:cNvPr>
          <p:cNvSpPr/>
          <p:nvPr/>
        </p:nvSpPr>
        <p:spPr>
          <a:xfrm>
            <a:off x="7930497" y="3777241"/>
            <a:ext cx="209972" cy="188008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Flödesschema: Koppling 17">
            <a:extLst>
              <a:ext uri="{FF2B5EF4-FFF2-40B4-BE49-F238E27FC236}">
                <a16:creationId xmlns:a16="http://schemas.microsoft.com/office/drawing/2014/main" id="{7B93EAF4-77AE-4C95-985E-D274D4D55306}"/>
              </a:ext>
            </a:extLst>
          </p:cNvPr>
          <p:cNvSpPr/>
          <p:nvPr/>
        </p:nvSpPr>
        <p:spPr>
          <a:xfrm>
            <a:off x="9301497" y="5465264"/>
            <a:ext cx="209972" cy="188008"/>
          </a:xfrm>
          <a:prstGeom prst="flowChartConnector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201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0CC9D9-4FDF-45EC-94BA-40B5042E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723406"/>
            <a:ext cx="3234018" cy="38267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500" dirty="0"/>
              <a:t>2</a:t>
            </a:r>
            <a: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.PROMOTION expenses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BA7A278-F565-4EF5-9AAF-3DB4C5D66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659" y="1977890"/>
            <a:ext cx="4267492" cy="315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60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CC9D9-4FDF-45EC-94BA-40B5042E8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Öppna (dubbelklicka) </a:t>
            </a:r>
            <a:br>
              <a:rPr lang="sv-SE" dirty="0"/>
            </a:br>
            <a:r>
              <a:rPr lang="sv-SE" dirty="0"/>
              <a:t>&gt; Input Forms / Budget / Budget: Marketing</a:t>
            </a:r>
          </a:p>
        </p:txBody>
      </p:sp>
      <p:sp>
        <p:nvSpPr>
          <p:cNvPr id="6" name="Pil: höger 5">
            <a:extLst>
              <a:ext uri="{FF2B5EF4-FFF2-40B4-BE49-F238E27FC236}">
                <a16:creationId xmlns:a16="http://schemas.microsoft.com/office/drawing/2014/main" id="{8C5319FF-DE13-47AA-A3F5-1AD975B32ADD}"/>
              </a:ext>
            </a:extLst>
          </p:cNvPr>
          <p:cNvSpPr/>
          <p:nvPr/>
        </p:nvSpPr>
        <p:spPr>
          <a:xfrm>
            <a:off x="1871165" y="3577902"/>
            <a:ext cx="637564" cy="166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28E8B8C-BA8F-4364-A1F0-54EAFBC6F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844" y="1952537"/>
            <a:ext cx="3048000" cy="180022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95AF9814-8F0D-4779-BA7A-4D5394FED4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623" y="4656816"/>
            <a:ext cx="2181225" cy="1619250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D0CFC19F-2091-4A33-811B-9E7255D3909D}"/>
              </a:ext>
            </a:extLst>
          </p:cNvPr>
          <p:cNvSpPr txBox="1"/>
          <p:nvPr/>
        </p:nvSpPr>
        <p:spPr>
          <a:xfrm>
            <a:off x="5717136" y="5042019"/>
            <a:ext cx="2181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Projekt= landskod + artikelnummer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E69352F-6553-42BB-987A-45F82BE30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659" y="4656816"/>
            <a:ext cx="2008185" cy="181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78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14D952-700A-4090-939B-770C3121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Formulär för input per artikel och land, välj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F3220D4-2453-414C-96ED-DCD9E27B7206}"/>
              </a:ext>
            </a:extLst>
          </p:cNvPr>
          <p:cNvSpPr txBox="1"/>
          <p:nvPr/>
        </p:nvSpPr>
        <p:spPr>
          <a:xfrm>
            <a:off x="593435" y="1627464"/>
            <a:ext cx="114747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C00000"/>
                </a:solidFill>
              </a:rPr>
              <a:t>Budget och prognos görs per projektkod=</a:t>
            </a:r>
            <a:r>
              <a:rPr lang="sv-SE" b="1" dirty="0" err="1">
                <a:solidFill>
                  <a:srgbClr val="C00000"/>
                </a:solidFill>
              </a:rPr>
              <a:t>landkod+artikelnummer</a:t>
            </a:r>
            <a:r>
              <a:rPr lang="sv-SE" b="1" dirty="0">
                <a:solidFill>
                  <a:srgbClr val="C00000"/>
                </a:solidFill>
              </a:rPr>
              <a:t>.</a:t>
            </a:r>
          </a:p>
          <a:p>
            <a:endParaRPr lang="sv-SE" dirty="0"/>
          </a:p>
          <a:p>
            <a:r>
              <a:rPr lang="sv-SE" dirty="0"/>
              <a:t>I övre vänstra </a:t>
            </a:r>
          </a:p>
          <a:p>
            <a:r>
              <a:rPr lang="sv-SE" dirty="0"/>
              <a:t>hörnet väljer du</a:t>
            </a:r>
          </a:p>
          <a:p>
            <a:r>
              <a:rPr lang="sv-SE" dirty="0" err="1"/>
              <a:t>Year</a:t>
            </a:r>
            <a:r>
              <a:rPr lang="sv-SE" dirty="0"/>
              <a:t>: YYYY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Scenario: B (budget), FC1 (prognos 4+8), FC2 (prognos 8+4)</a:t>
            </a:r>
          </a:p>
          <a:p>
            <a:r>
              <a:rPr lang="sv-SE" dirty="0"/>
              <a:t>Project: </a:t>
            </a:r>
            <a:r>
              <a:rPr lang="sv-SE" dirty="0" err="1"/>
              <a:t>Landkod+artikelnummer</a:t>
            </a:r>
            <a:r>
              <a:rPr lang="sv-SE" dirty="0"/>
              <a:t> (ett per produktgrupp)</a:t>
            </a:r>
          </a:p>
          <a:p>
            <a:r>
              <a:rPr lang="sv-SE" dirty="0"/>
              <a:t>Country: SE/NO/DK/FI/IS</a:t>
            </a:r>
          </a:p>
          <a:p>
            <a:r>
              <a:rPr lang="sv-SE" dirty="0"/>
              <a:t> 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F58A72FD-E30C-404E-84A4-D04A389DD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300" y="2198313"/>
            <a:ext cx="9401175" cy="314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8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07F2C4-BF82-49DE-8851-A35902EC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Mata in värde i SEK i </a:t>
            </a:r>
            <a:r>
              <a:rPr lang="sv-SE" dirty="0" err="1"/>
              <a:t>gulmarkerat</a:t>
            </a:r>
            <a:r>
              <a:rPr lang="sv-SE" dirty="0"/>
              <a:t> område, per kostnadskonto</a:t>
            </a:r>
            <a:endParaRPr lang="sv-SE" sz="1600" dirty="0"/>
          </a:p>
        </p:txBody>
      </p:sp>
      <p:sp>
        <p:nvSpPr>
          <p:cNvPr id="5" name="Pil: höger 4">
            <a:extLst>
              <a:ext uri="{FF2B5EF4-FFF2-40B4-BE49-F238E27FC236}">
                <a16:creationId xmlns:a16="http://schemas.microsoft.com/office/drawing/2014/main" id="{73018A99-3BF6-4CAF-9A60-2BE5AC2B33EE}"/>
              </a:ext>
            </a:extLst>
          </p:cNvPr>
          <p:cNvSpPr/>
          <p:nvPr/>
        </p:nvSpPr>
        <p:spPr>
          <a:xfrm rot="10800000">
            <a:off x="11171881" y="3984172"/>
            <a:ext cx="637564" cy="4197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1949A74-B2BA-4672-8862-A54C662E8652}"/>
              </a:ext>
            </a:extLst>
          </p:cNvPr>
          <p:cNvSpPr txBox="1"/>
          <p:nvPr/>
        </p:nvSpPr>
        <p:spPr>
          <a:xfrm>
            <a:off x="690764" y="5477067"/>
            <a:ext cx="11196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>
                <a:latin typeface="+mj-lt"/>
              </a:rPr>
              <a:t>5. Spara!			6. Välj nästa produkt/land	 </a:t>
            </a:r>
          </a:p>
        </p:txBody>
      </p:sp>
      <p:sp>
        <p:nvSpPr>
          <p:cNvPr id="9" name="Pil: högerböjd 8">
            <a:extLst>
              <a:ext uri="{FF2B5EF4-FFF2-40B4-BE49-F238E27FC236}">
                <a16:creationId xmlns:a16="http://schemas.microsoft.com/office/drawing/2014/main" id="{0D67E57B-15CB-481F-B23A-BBFB3C95C7BF}"/>
              </a:ext>
            </a:extLst>
          </p:cNvPr>
          <p:cNvSpPr/>
          <p:nvPr/>
        </p:nvSpPr>
        <p:spPr>
          <a:xfrm rot="10580514" flipH="1">
            <a:off x="194987" y="1790475"/>
            <a:ext cx="269329" cy="399381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36C5D59-F981-4B93-91B2-8BB68DD98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675" y="5568643"/>
            <a:ext cx="1119275" cy="58628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5D9D5ED5-D26B-4042-8CBF-D4EB2170E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328" y="1785951"/>
            <a:ext cx="9401175" cy="314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312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F50A1F74-8735-4149-9AEF-8CDB65A7DEF8}"/>
              </a:ext>
            </a:extLst>
          </p:cNvPr>
          <p:cNvSpPr txBox="1"/>
          <p:nvPr/>
        </p:nvSpPr>
        <p:spPr>
          <a:xfrm>
            <a:off x="4832058" y="1887523"/>
            <a:ext cx="68789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chemeClr val="accent6">
                    <a:lumMod val="75000"/>
                  </a:schemeClr>
                </a:solidFill>
              </a:rPr>
              <a:t>Dom_P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per </a:t>
            </a:r>
            <a:r>
              <a:rPr lang="sv-SE" dirty="0" err="1">
                <a:solidFill>
                  <a:schemeClr val="accent6">
                    <a:lumMod val="75000"/>
                  </a:schemeClr>
                </a:solidFill>
              </a:rPr>
              <a:t>Ctry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per Business</a:t>
            </a:r>
            <a:r>
              <a:rPr lang="sv-SE" dirty="0"/>
              <a:t>, </a:t>
            </a:r>
            <a:r>
              <a:rPr lang="sv-SE" dirty="0" err="1"/>
              <a:t>core</a:t>
            </a:r>
            <a:r>
              <a:rPr lang="sv-SE" dirty="0"/>
              <a:t> vs tender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Promotion</a:t>
            </a:r>
            <a:r>
              <a:rPr lang="sv-SE" dirty="0"/>
              <a:t> visar utfall per Projekt(produkt) för marknadsföringskostnader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Output </a:t>
            </a:r>
            <a:r>
              <a:rPr lang="sv-SE" dirty="0" err="1">
                <a:solidFill>
                  <a:schemeClr val="accent6">
                    <a:lumMod val="75000"/>
                  </a:schemeClr>
                </a:solidFill>
              </a:rPr>
              <a:t>Articles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GM </a:t>
            </a:r>
            <a:r>
              <a:rPr lang="sv-SE" dirty="0"/>
              <a:t>visar bruttovinst per artikel utifrån inlagda värden i MERCUR FC &amp; B (ej exakt lika med faktiskt utfall </a:t>
            </a:r>
            <a:r>
              <a:rPr lang="sv-SE" dirty="0" err="1"/>
              <a:t>enl</a:t>
            </a:r>
            <a:r>
              <a:rPr lang="sv-SE" dirty="0"/>
              <a:t> </a:t>
            </a:r>
            <a:r>
              <a:rPr lang="sv-SE" dirty="0" err="1"/>
              <a:t>Ital</a:t>
            </a:r>
            <a:r>
              <a:rPr lang="sv-SE" dirty="0"/>
              <a:t>/</a:t>
            </a:r>
            <a:r>
              <a:rPr lang="sv-SE" dirty="0" err="1"/>
              <a:t>Talentia</a:t>
            </a:r>
            <a:r>
              <a:rPr lang="sv-SE" dirty="0"/>
              <a:t> format, men ’</a:t>
            </a:r>
            <a:r>
              <a:rPr lang="sv-SE" dirty="0" err="1"/>
              <a:t>good</a:t>
            </a:r>
            <a:r>
              <a:rPr lang="sv-SE" dirty="0"/>
              <a:t> </a:t>
            </a:r>
            <a:r>
              <a:rPr lang="sv-SE" dirty="0" err="1"/>
              <a:t>enough</a:t>
            </a:r>
            <a:r>
              <a:rPr lang="sv-SE" dirty="0"/>
              <a:t>’)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09E91B9-9F77-48AB-A8BC-FFDA242F1FEE}"/>
              </a:ext>
            </a:extLst>
          </p:cNvPr>
          <p:cNvSpPr txBox="1"/>
          <p:nvPr/>
        </p:nvSpPr>
        <p:spPr>
          <a:xfrm>
            <a:off x="771787" y="318782"/>
            <a:ext cx="71306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/>
              <a:t>3</a:t>
            </a:r>
            <a:r>
              <a:rPr lang="sv-SE" sz="2800" dirty="0"/>
              <a:t>. </a:t>
            </a:r>
            <a:r>
              <a:rPr lang="sv-SE" sz="4400" dirty="0"/>
              <a:t>RAPPORTER ATT TA UT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CF0A4CD-E5E7-4B33-9A40-7B73441C9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8516" y="2025635"/>
            <a:ext cx="1952625" cy="25717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A3B7736-8BA2-4B27-B078-CD081B1A9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171" y="1887523"/>
            <a:ext cx="1514475" cy="5334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2B6D94F6-9315-437F-9215-6B8D68204F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4061" y="3365719"/>
            <a:ext cx="1257300" cy="257175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E3208680-0249-4BA8-A25C-B41EF21576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7171" y="2996284"/>
            <a:ext cx="1419225" cy="295275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F76F6C35-B855-48F9-98BD-908A8DC65F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92537" y="4803006"/>
            <a:ext cx="1809750" cy="447675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3250FA3A-FD2A-44CE-99C9-3FA861F858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7171" y="4437078"/>
            <a:ext cx="1438275" cy="285750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5600044F-D7F7-4DB1-8DD7-BBA2982E5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58516" y="2373877"/>
            <a:ext cx="1600200" cy="257175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120FFAD0-88A1-8291-1CAF-E25D775B72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58516" y="2726302"/>
            <a:ext cx="141922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89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2D1821-3345-4283-A6EC-CEB07579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587" y="298013"/>
            <a:ext cx="10931554" cy="1325563"/>
          </a:xfrm>
        </p:spPr>
        <p:txBody>
          <a:bodyPr/>
          <a:lstStyle/>
          <a:p>
            <a:r>
              <a:rPr lang="sv-SE" dirty="0"/>
              <a:t>Flexibla scenarios – välj vad du vill jämföra mot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7F2FE2D-73DD-40EF-AC8B-493B72B32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89" y="1518407"/>
            <a:ext cx="3648075" cy="160972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8EDA65D2-86E9-436B-A046-BD9C2EB551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5266" y="1518407"/>
            <a:ext cx="7381875" cy="495754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535C25E-DB0B-4F40-8C0C-0AEE64DDEE6E}"/>
              </a:ext>
            </a:extLst>
          </p:cNvPr>
          <p:cNvSpPr txBox="1"/>
          <p:nvPr/>
        </p:nvSpPr>
        <p:spPr>
          <a:xfrm>
            <a:off x="564859" y="3429000"/>
            <a:ext cx="34786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Om du pekar på kolumnvalet, här ’Promotions’ så kan du sen välja ’</a:t>
            </a:r>
            <a:r>
              <a:rPr lang="sv-SE" dirty="0" err="1"/>
              <a:t>Comparison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Scenarios’. Då får du fler val och kan välja fritt vilka scenarios och perioder du vill titta på.</a:t>
            </a:r>
          </a:p>
          <a:p>
            <a:r>
              <a:rPr lang="sv-SE" dirty="0"/>
              <a:t>Öppna upp med pilen för att se varje månad.</a:t>
            </a:r>
          </a:p>
        </p:txBody>
      </p:sp>
      <p:sp>
        <p:nvSpPr>
          <p:cNvPr id="8" name="Pil: upp-ned 7">
            <a:extLst>
              <a:ext uri="{FF2B5EF4-FFF2-40B4-BE49-F238E27FC236}">
                <a16:creationId xmlns:a16="http://schemas.microsoft.com/office/drawing/2014/main" id="{900AD8A0-DDCD-4EAB-9E28-9BE4EA71F3CF}"/>
              </a:ext>
            </a:extLst>
          </p:cNvPr>
          <p:cNvSpPr/>
          <p:nvPr/>
        </p:nvSpPr>
        <p:spPr>
          <a:xfrm>
            <a:off x="8070209" y="2055303"/>
            <a:ext cx="234892" cy="570451"/>
          </a:xfrm>
          <a:prstGeom prst="up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5903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EE73255-8084-4DF9-BB0B-15EAC92E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0FD98AD-0B6C-455F-AD13-F99544E17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938" y="640081"/>
            <a:ext cx="2608655" cy="5257799"/>
          </a:xfrm>
        </p:spPr>
        <p:txBody>
          <a:bodyPr>
            <a:normAutofit/>
          </a:bodyPr>
          <a:lstStyle/>
          <a:p>
            <a:r>
              <a:rPr lang="sv-SE" sz="3300">
                <a:solidFill>
                  <a:srgbClr val="2C2C2C"/>
                </a:solidFill>
              </a:rPr>
              <a:t>FRÅGOR?</a:t>
            </a:r>
            <a:br>
              <a:rPr lang="sv-SE" sz="3300">
                <a:solidFill>
                  <a:srgbClr val="2C2C2C"/>
                </a:solidFill>
              </a:rPr>
            </a:br>
            <a:br>
              <a:rPr lang="sv-SE" sz="3300">
                <a:solidFill>
                  <a:srgbClr val="2C2C2C"/>
                </a:solidFill>
              </a:rPr>
            </a:br>
            <a:br>
              <a:rPr lang="sv-SE" sz="3300">
                <a:solidFill>
                  <a:srgbClr val="2C2C2C"/>
                </a:solidFill>
              </a:rPr>
            </a:br>
            <a:br>
              <a:rPr lang="sv-SE" sz="3300">
                <a:solidFill>
                  <a:srgbClr val="2C2C2C"/>
                </a:solidFill>
              </a:rPr>
            </a:br>
            <a:r>
              <a:rPr lang="sv-SE" sz="3300">
                <a:solidFill>
                  <a:srgbClr val="2C2C2C"/>
                </a:solidFill>
              </a:rPr>
              <a:t>Kontakta Monika om du undrar över något eller behöver hjälp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67048353-8981-459A-9BC6-9711CE462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0067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text, clipart&#10;&#10;Automatiskt genererad beskrivning">
            <a:extLst>
              <a:ext uri="{FF2B5EF4-FFF2-40B4-BE49-F238E27FC236}">
                <a16:creationId xmlns:a16="http://schemas.microsoft.com/office/drawing/2014/main" id="{220230EF-BD49-497D-A7D7-5ED4C18907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93" b="1"/>
          <a:stretch/>
        </p:blipFill>
        <p:spPr>
          <a:xfrm>
            <a:off x="4062964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85452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CC9D9-4FDF-45EC-94BA-40B5042E8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1.LOGGA IN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20AE61-FAD4-43F1-9495-29A34EA89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>
                <a:hlinkClick r:id="rId2"/>
              </a:rPr>
              <a:t>Mercur</a:t>
            </a:r>
            <a:r>
              <a:rPr lang="sv-SE" dirty="0">
                <a:hlinkClick r:id="rId2"/>
              </a:rPr>
              <a:t> Business Control</a:t>
            </a:r>
            <a:endParaRPr lang="sv-SE" dirty="0"/>
          </a:p>
          <a:p>
            <a:r>
              <a:rPr lang="sv-SE" dirty="0" err="1"/>
              <a:t>Anv</a:t>
            </a:r>
            <a:r>
              <a:rPr lang="sv-SE" dirty="0"/>
              <a:t> = Marknad </a:t>
            </a:r>
          </a:p>
          <a:p>
            <a:r>
              <a:rPr lang="sv-SE" dirty="0"/>
              <a:t>PW= </a:t>
            </a:r>
            <a:r>
              <a:rPr lang="sv-S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JEefpeFC123!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v-SE" dirty="0"/>
              <a:t> 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eller</a:t>
            </a:r>
          </a:p>
          <a:p>
            <a:r>
              <a:rPr lang="sv-SE" dirty="0" err="1"/>
              <a:t>Anv</a:t>
            </a:r>
            <a:r>
              <a:rPr lang="sv-SE" dirty="0"/>
              <a:t> = Logistik</a:t>
            </a:r>
          </a:p>
          <a:p>
            <a:r>
              <a:rPr lang="sv-SE" dirty="0"/>
              <a:t>PW = </a:t>
            </a:r>
            <a:r>
              <a:rPr lang="sv-SE" sz="1800" dirty="0">
                <a:latin typeface="Calibri" panose="020F0502020204030204" pitchFamily="34" charset="0"/>
              </a:rPr>
              <a:t>PharmaCam21</a:t>
            </a:r>
            <a:endParaRPr lang="sv-SE" sz="1800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CD27FA1-66BC-463A-A621-AAF37BB28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9258" y="1825625"/>
            <a:ext cx="2952750" cy="540204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5EFD4E5D-40E5-407B-AA47-94AECF83D3C2}"/>
              </a:ext>
            </a:extLst>
          </p:cNvPr>
          <p:cNvSpPr txBox="1"/>
          <p:nvPr/>
        </p:nvSpPr>
        <p:spPr>
          <a:xfrm>
            <a:off x="5771626" y="3791824"/>
            <a:ext cx="4857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Inställt språk måste vara engelska!</a:t>
            </a:r>
          </a:p>
        </p:txBody>
      </p:sp>
    </p:spTree>
    <p:extLst>
      <p:ext uri="{BB962C8B-B14F-4D97-AF65-F5344CB8AC3E}">
        <p14:creationId xmlns:p14="http://schemas.microsoft.com/office/powerpoint/2010/main" val="1404708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0CC9D9-4FDF-45EC-94BA-40B5042E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723406"/>
            <a:ext cx="3234018" cy="38267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1.FÖRSÄLJNING – ANTAL ENHETER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5B4CFED0-C517-4C9F-A1D0-D5C9BBF79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251" y="1222662"/>
            <a:ext cx="6631341" cy="441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7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CC9D9-4FDF-45EC-94BA-40B5042E8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2.Öppna (dubbelklicka) </a:t>
            </a:r>
            <a:br>
              <a:rPr lang="sv-SE" dirty="0"/>
            </a:br>
            <a:r>
              <a:rPr lang="sv-SE" dirty="0"/>
              <a:t>&gt; Input Forms / Budget / </a:t>
            </a:r>
            <a:r>
              <a:rPr lang="sv-SE" dirty="0" err="1"/>
              <a:t>Units</a:t>
            </a:r>
            <a:r>
              <a:rPr lang="sv-SE" dirty="0"/>
              <a:t> per Product</a:t>
            </a:r>
          </a:p>
        </p:txBody>
      </p:sp>
      <p:sp>
        <p:nvSpPr>
          <p:cNvPr id="6" name="Pil: höger 5">
            <a:extLst>
              <a:ext uri="{FF2B5EF4-FFF2-40B4-BE49-F238E27FC236}">
                <a16:creationId xmlns:a16="http://schemas.microsoft.com/office/drawing/2014/main" id="{8C5319FF-DE13-47AA-A3F5-1AD975B32ADD}"/>
              </a:ext>
            </a:extLst>
          </p:cNvPr>
          <p:cNvSpPr/>
          <p:nvPr/>
        </p:nvSpPr>
        <p:spPr>
          <a:xfrm>
            <a:off x="1744211" y="4071409"/>
            <a:ext cx="637564" cy="166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B45E3F2-EABE-44DB-8BBF-3241BA2F4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637" y="1871398"/>
            <a:ext cx="2733675" cy="201930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18FDDDAF-8AAA-4C02-823D-6165EBD13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637" y="3933313"/>
            <a:ext cx="2028825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5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14D952-700A-4090-939B-770C3121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3.Formulär för input per artikel och land, välj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F3220D4-2453-414C-96ED-DCD9E27B7206}"/>
              </a:ext>
            </a:extLst>
          </p:cNvPr>
          <p:cNvSpPr txBox="1"/>
          <p:nvPr/>
        </p:nvSpPr>
        <p:spPr>
          <a:xfrm>
            <a:off x="593435" y="1627464"/>
            <a:ext cx="32906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C00000"/>
                </a:solidFill>
              </a:rPr>
              <a:t>Budget och prognos görs per artikelnummer och per land.</a:t>
            </a:r>
          </a:p>
          <a:p>
            <a:endParaRPr lang="sv-SE" dirty="0"/>
          </a:p>
          <a:p>
            <a:r>
              <a:rPr lang="sv-SE" dirty="0"/>
              <a:t>I övre vänstra hörnet väljer du</a:t>
            </a:r>
          </a:p>
          <a:p>
            <a:endParaRPr lang="sv-SE" dirty="0"/>
          </a:p>
          <a:p>
            <a:r>
              <a:rPr lang="sv-SE" dirty="0" err="1"/>
              <a:t>Year</a:t>
            </a:r>
            <a:r>
              <a:rPr lang="sv-SE" dirty="0"/>
              <a:t>: </a:t>
            </a:r>
            <a:r>
              <a:rPr lang="sv-SE" dirty="0">
                <a:solidFill>
                  <a:srgbClr val="00B050"/>
                </a:solidFill>
              </a:rPr>
              <a:t>2022</a:t>
            </a:r>
            <a:r>
              <a:rPr lang="sv-SE" dirty="0"/>
              <a:t> </a:t>
            </a:r>
            <a:endParaRPr lang="sv-SE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sv-SE" dirty="0"/>
              <a:t>Scenario: FC1 (prognos 4+8)</a:t>
            </a:r>
            <a:endParaRPr lang="sv-SE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sv-SE" dirty="0"/>
              <a:t>Product: Produktnamn </a:t>
            </a:r>
          </a:p>
          <a:p>
            <a:r>
              <a:rPr lang="sv-SE" dirty="0"/>
              <a:t>Country: SE/NO/DK/FI/IS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  <p:sp>
        <p:nvSpPr>
          <p:cNvPr id="6" name="Pil: höger 5">
            <a:extLst>
              <a:ext uri="{FF2B5EF4-FFF2-40B4-BE49-F238E27FC236}">
                <a16:creationId xmlns:a16="http://schemas.microsoft.com/office/drawing/2014/main" id="{012C12FA-4903-4D2E-8E56-7ECA790E5961}"/>
              </a:ext>
            </a:extLst>
          </p:cNvPr>
          <p:cNvSpPr/>
          <p:nvPr/>
        </p:nvSpPr>
        <p:spPr>
          <a:xfrm>
            <a:off x="3495674" y="2491995"/>
            <a:ext cx="637564" cy="327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29D8C7D8-6E88-42FA-BBDA-58850D2FD9E3}"/>
              </a:ext>
            </a:extLst>
          </p:cNvPr>
          <p:cNvSpPr txBox="1"/>
          <p:nvPr/>
        </p:nvSpPr>
        <p:spPr>
          <a:xfrm>
            <a:off x="5276675" y="1546698"/>
            <a:ext cx="3875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rgbClr val="FF0000"/>
                </a:solidFill>
              </a:rPr>
              <a:t>Obs! korrekt kombination utav YEAR och SCENARIO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82E4A84-333F-4CB0-A58C-8BC70D1D5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7115" y="2377695"/>
            <a:ext cx="3162300" cy="166687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83BE15C-CDAD-4530-AD26-58E2C8C86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1870" y="4480306"/>
            <a:ext cx="582930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41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01A233-FD63-4695-A5A8-E0AFF9582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266"/>
            <a:ext cx="10515600" cy="1325563"/>
          </a:xfrm>
        </p:spPr>
        <p:txBody>
          <a:bodyPr/>
          <a:lstStyle/>
          <a:p>
            <a:r>
              <a:rPr lang="sv-SE" dirty="0"/>
              <a:t>Produkt </a:t>
            </a:r>
            <a:r>
              <a:rPr lang="sv-SE" dirty="0" err="1"/>
              <a:t>Natalben,Postafen</a:t>
            </a:r>
            <a:r>
              <a:rPr lang="sv-SE" dirty="0"/>
              <a:t>, </a:t>
            </a:r>
            <a:r>
              <a:rPr lang="sv-SE" dirty="0" err="1"/>
              <a:t>Ghemaxan</a:t>
            </a:r>
            <a:r>
              <a:rPr lang="sv-SE" dirty="0"/>
              <a:t>…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286C278-702D-4F6C-B2F7-03ED0355D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84" y="2117631"/>
            <a:ext cx="5913168" cy="468944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4EA579B1-67FF-4120-9A5F-48691450C951}"/>
              </a:ext>
            </a:extLst>
          </p:cNvPr>
          <p:cNvSpPr txBox="1"/>
          <p:nvPr/>
        </p:nvSpPr>
        <p:spPr>
          <a:xfrm>
            <a:off x="3290968" y="1173627"/>
            <a:ext cx="8468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Obs! vid val av vissa produkter så visas samtliga artikelnummer för ett land </a:t>
            </a:r>
          </a:p>
          <a:p>
            <a:r>
              <a:rPr lang="sv-SE" dirty="0"/>
              <a:t>trots att en del artikelnummer är unika och bara används i ett land. </a:t>
            </a:r>
            <a:r>
              <a:rPr lang="sv-SE" dirty="0">
                <a:solidFill>
                  <a:srgbClr val="C00000"/>
                </a:solidFill>
              </a:rPr>
              <a:t>Man </a:t>
            </a:r>
          </a:p>
          <a:p>
            <a:r>
              <a:rPr lang="sv-SE" dirty="0">
                <a:solidFill>
                  <a:srgbClr val="C00000"/>
                </a:solidFill>
              </a:rPr>
              <a:t>måste alltså hålla reda på vilka kombinationer av land och artikel som är </a:t>
            </a:r>
          </a:p>
          <a:p>
            <a:r>
              <a:rPr lang="sv-SE" dirty="0">
                <a:solidFill>
                  <a:srgbClr val="C00000"/>
                </a:solidFill>
              </a:rPr>
              <a:t>verkliga. </a:t>
            </a:r>
            <a:r>
              <a:rPr lang="sv-SE" dirty="0"/>
              <a:t>Titta på om artikeln har utfall i </a:t>
            </a:r>
            <a:r>
              <a:rPr lang="sv-SE" dirty="0" err="1"/>
              <a:t>Actual</a:t>
            </a:r>
            <a:r>
              <a:rPr lang="sv-SE" dirty="0"/>
              <a:t>!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112B0B3-E568-4EEC-A27F-B58928BD16A0}"/>
              </a:ext>
            </a:extLst>
          </p:cNvPr>
          <p:cNvSpPr txBox="1"/>
          <p:nvPr/>
        </p:nvSpPr>
        <p:spPr>
          <a:xfrm>
            <a:off x="6764321" y="2875595"/>
            <a:ext cx="5106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Exempel: Natalben &amp; Country=SE</a:t>
            </a:r>
          </a:p>
          <a:p>
            <a:r>
              <a:rPr lang="sv-SE" dirty="0"/>
              <a:t>Även de finska artikelnumren visas här men ska inte budgeteras på koden SE.</a:t>
            </a:r>
          </a:p>
          <a:p>
            <a:endParaRPr lang="sv-SE" dirty="0"/>
          </a:p>
          <a:p>
            <a:r>
              <a:rPr lang="sv-SE" dirty="0"/>
              <a:t>Omvänt gäller, de finska artikelnumren ska bara budgeteras på när Country=FI.</a:t>
            </a:r>
          </a:p>
        </p:txBody>
      </p:sp>
      <p:sp>
        <p:nvSpPr>
          <p:cNvPr id="7" name="Stjärna: 4 punkter 6">
            <a:extLst>
              <a:ext uri="{FF2B5EF4-FFF2-40B4-BE49-F238E27FC236}">
                <a16:creationId xmlns:a16="http://schemas.microsoft.com/office/drawing/2014/main" id="{4FED1E3E-09E2-4BFF-B99D-D1CEFBADADBD}"/>
              </a:ext>
            </a:extLst>
          </p:cNvPr>
          <p:cNvSpPr/>
          <p:nvPr/>
        </p:nvSpPr>
        <p:spPr>
          <a:xfrm>
            <a:off x="168067" y="2444097"/>
            <a:ext cx="166317" cy="170916"/>
          </a:xfrm>
          <a:prstGeom prst="star4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Stjärna: 4 punkter 7">
            <a:extLst>
              <a:ext uri="{FF2B5EF4-FFF2-40B4-BE49-F238E27FC236}">
                <a16:creationId xmlns:a16="http://schemas.microsoft.com/office/drawing/2014/main" id="{52AA48D8-CF0F-406A-B7F9-734DFDED2DBA}"/>
              </a:ext>
            </a:extLst>
          </p:cNvPr>
          <p:cNvSpPr/>
          <p:nvPr/>
        </p:nvSpPr>
        <p:spPr>
          <a:xfrm>
            <a:off x="168066" y="3041956"/>
            <a:ext cx="166317" cy="170916"/>
          </a:xfrm>
          <a:prstGeom prst="star4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Stjärna: 4 punkter 8">
            <a:extLst>
              <a:ext uri="{FF2B5EF4-FFF2-40B4-BE49-F238E27FC236}">
                <a16:creationId xmlns:a16="http://schemas.microsoft.com/office/drawing/2014/main" id="{D72DD9EF-3DE7-46A3-B2D9-7D5CE6FFD007}"/>
              </a:ext>
            </a:extLst>
          </p:cNvPr>
          <p:cNvSpPr/>
          <p:nvPr/>
        </p:nvSpPr>
        <p:spPr>
          <a:xfrm>
            <a:off x="148124" y="5954994"/>
            <a:ext cx="166317" cy="170916"/>
          </a:xfrm>
          <a:prstGeom prst="star4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Stjärna: 4 punkter 9">
            <a:extLst>
              <a:ext uri="{FF2B5EF4-FFF2-40B4-BE49-F238E27FC236}">
                <a16:creationId xmlns:a16="http://schemas.microsoft.com/office/drawing/2014/main" id="{293B26C7-66ED-409A-9E79-F79DDEFE7642}"/>
              </a:ext>
            </a:extLst>
          </p:cNvPr>
          <p:cNvSpPr/>
          <p:nvPr/>
        </p:nvSpPr>
        <p:spPr>
          <a:xfrm>
            <a:off x="6829603" y="5223255"/>
            <a:ext cx="166317" cy="170916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Stjärna: 4 punkter 12">
            <a:extLst>
              <a:ext uri="{FF2B5EF4-FFF2-40B4-BE49-F238E27FC236}">
                <a16:creationId xmlns:a16="http://schemas.microsoft.com/office/drawing/2014/main" id="{E9A8B05F-E068-45E5-8F06-C8C790D8C76B}"/>
              </a:ext>
            </a:extLst>
          </p:cNvPr>
          <p:cNvSpPr/>
          <p:nvPr/>
        </p:nvSpPr>
        <p:spPr>
          <a:xfrm>
            <a:off x="6829604" y="6014096"/>
            <a:ext cx="166317" cy="170916"/>
          </a:xfrm>
          <a:prstGeom prst="star4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348C42E5-0986-493E-926D-A8BA4D943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1203" y="4553337"/>
            <a:ext cx="4809364" cy="2253739"/>
          </a:xfrm>
          <a:prstGeom prst="rect">
            <a:avLst/>
          </a:prstGeom>
        </p:spPr>
      </p:pic>
      <p:sp>
        <p:nvSpPr>
          <p:cNvPr id="18" name="Stjärna: 4 punkter 17">
            <a:extLst>
              <a:ext uri="{FF2B5EF4-FFF2-40B4-BE49-F238E27FC236}">
                <a16:creationId xmlns:a16="http://schemas.microsoft.com/office/drawing/2014/main" id="{0D34A33D-143E-4641-AE99-39C1747ADF6C}"/>
              </a:ext>
            </a:extLst>
          </p:cNvPr>
          <p:cNvSpPr/>
          <p:nvPr/>
        </p:nvSpPr>
        <p:spPr>
          <a:xfrm>
            <a:off x="148123" y="4034809"/>
            <a:ext cx="166317" cy="170916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F3712247-A6C6-4017-82FB-825292E9B79F}"/>
              </a:ext>
            </a:extLst>
          </p:cNvPr>
          <p:cNvCxnSpPr/>
          <p:nvPr/>
        </p:nvCxnSpPr>
        <p:spPr>
          <a:xfrm flipH="1">
            <a:off x="5897461" y="3607266"/>
            <a:ext cx="866860" cy="85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391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C383E98D-F657-431D-B281-8FEAE8EEFB2C}"/>
              </a:ext>
            </a:extLst>
          </p:cNvPr>
          <p:cNvSpPr txBox="1"/>
          <p:nvPr/>
        </p:nvSpPr>
        <p:spPr>
          <a:xfrm>
            <a:off x="771787" y="1249960"/>
            <a:ext cx="24411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Om </a:t>
            </a:r>
            <a:r>
              <a:rPr lang="sv-SE" dirty="0">
                <a:solidFill>
                  <a:srgbClr val="C00000"/>
                </a:solidFill>
              </a:rPr>
              <a:t>FC1 (4+8)</a:t>
            </a:r>
            <a:r>
              <a:rPr lang="sv-SE" dirty="0"/>
              <a:t> så visas faktiskt utfall innevarande år för januari-april och lagd budget för maj-december.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E573054-562B-4F2F-AA8F-46F92D7A7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983" y="1400976"/>
            <a:ext cx="8101649" cy="36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371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07F2C4-BF82-49DE-8851-A35902EC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4. Mata in antal enheter (</a:t>
            </a:r>
            <a:r>
              <a:rPr lang="sv-SE" dirty="0" err="1"/>
              <a:t>units</a:t>
            </a:r>
            <a:r>
              <a:rPr lang="sv-SE" dirty="0"/>
              <a:t>) på den gulmarkerade raden </a:t>
            </a:r>
            <a:r>
              <a:rPr lang="sv-SE" sz="1600" dirty="0">
                <a:solidFill>
                  <a:srgbClr val="00B050"/>
                </a:solidFill>
              </a:rPr>
              <a:t>B=12m</a:t>
            </a:r>
            <a:r>
              <a:rPr lang="sv-SE" sz="1600" dirty="0"/>
              <a:t>, FC1=sista 8m, </a:t>
            </a:r>
            <a:r>
              <a:rPr lang="sv-SE" sz="1600" dirty="0">
                <a:solidFill>
                  <a:srgbClr val="0070C0"/>
                </a:solidFill>
              </a:rPr>
              <a:t>FC2=sista 4m</a:t>
            </a:r>
          </a:p>
        </p:txBody>
      </p:sp>
      <p:sp>
        <p:nvSpPr>
          <p:cNvPr id="5" name="Pil: höger 4">
            <a:extLst>
              <a:ext uri="{FF2B5EF4-FFF2-40B4-BE49-F238E27FC236}">
                <a16:creationId xmlns:a16="http://schemas.microsoft.com/office/drawing/2014/main" id="{73018A99-3BF6-4CAF-9A60-2BE5AC2B33EE}"/>
              </a:ext>
            </a:extLst>
          </p:cNvPr>
          <p:cNvSpPr/>
          <p:nvPr/>
        </p:nvSpPr>
        <p:spPr>
          <a:xfrm rot="10800000">
            <a:off x="8683722" y="4065015"/>
            <a:ext cx="637564" cy="4197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1949A74-B2BA-4672-8862-A54C662E8652}"/>
              </a:ext>
            </a:extLst>
          </p:cNvPr>
          <p:cNvSpPr txBox="1"/>
          <p:nvPr/>
        </p:nvSpPr>
        <p:spPr>
          <a:xfrm>
            <a:off x="690764" y="5477067"/>
            <a:ext cx="11196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>
                <a:latin typeface="+mj-lt"/>
              </a:rPr>
              <a:t>5. Spara!	</a:t>
            </a:r>
            <a:r>
              <a:rPr lang="sv-SE" sz="1600" dirty="0">
                <a:solidFill>
                  <a:srgbClr val="0070C0"/>
                </a:solidFill>
              </a:rPr>
              <a:t>Den blå raden VALUE uppdateras automatiskt med försäljningsvärde i SEK då </a:t>
            </a:r>
            <a:r>
              <a:rPr lang="sv-SE" sz="1600" dirty="0" err="1">
                <a:solidFill>
                  <a:srgbClr val="0070C0"/>
                </a:solidFill>
              </a:rPr>
              <a:t>Units</a:t>
            </a:r>
            <a:r>
              <a:rPr lang="sv-SE" sz="1600" dirty="0">
                <a:solidFill>
                  <a:srgbClr val="0070C0"/>
                </a:solidFill>
              </a:rPr>
              <a:t> registrerats, förutsatt korrekt WPP i                                         . Ser det korrekt ut? Stämmer priset?</a:t>
            </a:r>
            <a:endParaRPr lang="sv-SE" sz="1200" dirty="0"/>
          </a:p>
        </p:txBody>
      </p:sp>
      <p:sp>
        <p:nvSpPr>
          <p:cNvPr id="9" name="Pil: högerböjd 8">
            <a:extLst>
              <a:ext uri="{FF2B5EF4-FFF2-40B4-BE49-F238E27FC236}">
                <a16:creationId xmlns:a16="http://schemas.microsoft.com/office/drawing/2014/main" id="{0D67E57B-15CB-481F-B23A-BBFB3C95C7BF}"/>
              </a:ext>
            </a:extLst>
          </p:cNvPr>
          <p:cNvSpPr/>
          <p:nvPr/>
        </p:nvSpPr>
        <p:spPr>
          <a:xfrm rot="10580514" flipH="1">
            <a:off x="194987" y="1790475"/>
            <a:ext cx="269329" cy="399381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36C5D59-F981-4B93-91B2-8BB68DD98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9816" y="5732128"/>
            <a:ext cx="600075" cy="314325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713AE265-CC73-4BB8-BE50-C19E3BFCAB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50" y="1742034"/>
            <a:ext cx="6724650" cy="352425"/>
          </a:xfrm>
          <a:prstGeom prst="rect">
            <a:avLst/>
          </a:prstGeom>
        </p:spPr>
      </p:pic>
      <p:sp>
        <p:nvSpPr>
          <p:cNvPr id="13" name="Explosion: 8 punkter 12">
            <a:extLst>
              <a:ext uri="{FF2B5EF4-FFF2-40B4-BE49-F238E27FC236}">
                <a16:creationId xmlns:a16="http://schemas.microsoft.com/office/drawing/2014/main" id="{38CCF5BC-1160-4795-A51C-37C62C1B3943}"/>
              </a:ext>
            </a:extLst>
          </p:cNvPr>
          <p:cNvSpPr/>
          <p:nvPr/>
        </p:nvSpPr>
        <p:spPr>
          <a:xfrm>
            <a:off x="258103" y="2565342"/>
            <a:ext cx="432661" cy="327544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D439667-CD0D-4A55-A5BF-8A172DA508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4018" y="6150529"/>
            <a:ext cx="1943100" cy="238125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78734087-FD21-42B6-86AD-91FB936D37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850" y="2365502"/>
            <a:ext cx="7906133" cy="3170775"/>
          </a:xfrm>
          <a:prstGeom prst="rect">
            <a:avLst/>
          </a:prstGeom>
        </p:spPr>
      </p:pic>
      <p:sp>
        <p:nvSpPr>
          <p:cNvPr id="16" name="Pratbubbla: oval 15">
            <a:extLst>
              <a:ext uri="{FF2B5EF4-FFF2-40B4-BE49-F238E27FC236}">
                <a16:creationId xmlns:a16="http://schemas.microsoft.com/office/drawing/2014/main" id="{C4AF87BA-A6E8-4E50-9184-57637D68E3D1}"/>
              </a:ext>
            </a:extLst>
          </p:cNvPr>
          <p:cNvSpPr/>
          <p:nvPr/>
        </p:nvSpPr>
        <p:spPr>
          <a:xfrm>
            <a:off x="6135822" y="2429714"/>
            <a:ext cx="1048623" cy="769442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Nu ligger BGT värden här i FC1</a:t>
            </a:r>
          </a:p>
        </p:txBody>
      </p:sp>
    </p:spTree>
    <p:extLst>
      <p:ext uri="{BB962C8B-B14F-4D97-AF65-F5344CB8AC3E}">
        <p14:creationId xmlns:p14="http://schemas.microsoft.com/office/powerpoint/2010/main" val="918531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18A66026-D542-4CA2-90C1-8645223AC1E1}"/>
              </a:ext>
            </a:extLst>
          </p:cNvPr>
          <p:cNvSpPr txBox="1"/>
          <p:nvPr/>
        </p:nvSpPr>
        <p:spPr>
          <a:xfrm>
            <a:off x="758439" y="556023"/>
            <a:ext cx="10667288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400" dirty="0">
                <a:latin typeface="+mj-lt"/>
              </a:rPr>
              <a:t>6. Kontrollera COGS detaljerna och GM%</a:t>
            </a:r>
          </a:p>
          <a:p>
            <a:r>
              <a:rPr lang="sv-SE" dirty="0">
                <a:solidFill>
                  <a:srgbClr val="0070C0"/>
                </a:solidFill>
              </a:rPr>
              <a:t>När </a:t>
            </a:r>
            <a:r>
              <a:rPr lang="sv-SE" sz="1800" dirty="0" err="1">
                <a:solidFill>
                  <a:srgbClr val="0070C0"/>
                </a:solidFill>
              </a:rPr>
              <a:t>Units</a:t>
            </a:r>
            <a:r>
              <a:rPr lang="sv-SE" sz="1800" dirty="0">
                <a:solidFill>
                  <a:srgbClr val="0070C0"/>
                </a:solidFill>
              </a:rPr>
              <a:t> registrerats</a:t>
            </a:r>
            <a:r>
              <a:rPr lang="sv-SE" dirty="0">
                <a:solidFill>
                  <a:srgbClr val="0070C0"/>
                </a:solidFill>
              </a:rPr>
              <a:t> så uppdateras även COGS, Gross </a:t>
            </a:r>
            <a:r>
              <a:rPr lang="sv-SE" dirty="0" err="1">
                <a:solidFill>
                  <a:srgbClr val="0070C0"/>
                </a:solidFill>
              </a:rPr>
              <a:t>margin</a:t>
            </a:r>
            <a:r>
              <a:rPr lang="sv-SE" dirty="0">
                <a:solidFill>
                  <a:srgbClr val="0070C0"/>
                </a:solidFill>
              </a:rPr>
              <a:t> och GM% utifrån data i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70C0"/>
                </a:solidFill>
              </a:rPr>
              <a:t>Öppna upp pilen vid COGS så ser du vilka delar kostnaden för produkten vara består av.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70C0"/>
                </a:solidFill>
              </a:rPr>
              <a:t>Titta på GM% per månad! (bara Total YTD om BGT). Ser det rimligt ut? Om inte så kan produktens inköpspris eller annat vara felaktigt inlagt i MERCUR. </a:t>
            </a:r>
            <a:r>
              <a:rPr lang="sv-SE" i="1" dirty="0">
                <a:solidFill>
                  <a:srgbClr val="0070C0"/>
                </a:solidFill>
              </a:rPr>
              <a:t>Du behöver ha kunskap om dina produkters kostnadsbeståndsdelar.</a:t>
            </a:r>
            <a:endParaRPr lang="sv-SE" i="1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9D72CF10-4DD6-4D6F-8519-F6411A16D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897" y="1256616"/>
            <a:ext cx="1943100" cy="238125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70B60870-83B5-48DD-8161-06A5C8736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439" y="2698778"/>
            <a:ext cx="4743450" cy="3067050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0DE9EE03-0FC0-4CE5-9DA2-7237520FB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977" y="3051203"/>
            <a:ext cx="4391025" cy="2714625"/>
          </a:xfrm>
          <a:prstGeom prst="rect">
            <a:avLst/>
          </a:prstGeom>
        </p:spPr>
      </p:pic>
      <p:sp>
        <p:nvSpPr>
          <p:cNvPr id="20" name="textruta 19">
            <a:extLst>
              <a:ext uri="{FF2B5EF4-FFF2-40B4-BE49-F238E27FC236}">
                <a16:creationId xmlns:a16="http://schemas.microsoft.com/office/drawing/2014/main" id="{51807264-C61E-4AA4-970D-701BC15AAB5D}"/>
              </a:ext>
            </a:extLst>
          </p:cNvPr>
          <p:cNvSpPr txBox="1"/>
          <p:nvPr/>
        </p:nvSpPr>
        <p:spPr>
          <a:xfrm>
            <a:off x="8844897" y="5840312"/>
            <a:ext cx="3247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Cogs</a:t>
            </a:r>
            <a:r>
              <a:rPr lang="sv-SE" sz="1200" dirty="0"/>
              <a:t>=KSV= kostnad såld vara</a:t>
            </a:r>
          </a:p>
          <a:p>
            <a:r>
              <a:rPr lang="sv-SE" sz="1200" dirty="0"/>
              <a:t>Gross </a:t>
            </a:r>
            <a:r>
              <a:rPr lang="sv-SE" sz="1200" dirty="0" err="1"/>
              <a:t>margin</a:t>
            </a:r>
            <a:r>
              <a:rPr lang="sv-SE" sz="1200" dirty="0"/>
              <a:t>=bruttovinst</a:t>
            </a:r>
          </a:p>
          <a:p>
            <a:r>
              <a:rPr lang="sv-SE" sz="1200" dirty="0"/>
              <a:t>GM%=bruttovinst marginal i %</a:t>
            </a:r>
          </a:p>
        </p:txBody>
      </p:sp>
    </p:spTree>
    <p:extLst>
      <p:ext uri="{BB962C8B-B14F-4D97-AF65-F5344CB8AC3E}">
        <p14:creationId xmlns:p14="http://schemas.microsoft.com/office/powerpoint/2010/main" val="1970137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717</Words>
  <Application>Microsoft Office PowerPoint</Application>
  <PresentationFormat>Bredbild</PresentationFormat>
  <Paragraphs>95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Office-tema</vt:lpstr>
      <vt:lpstr>PowerPoint-presentation</vt:lpstr>
      <vt:lpstr>1.LOGGA IN</vt:lpstr>
      <vt:lpstr>1.FÖRSÄLJNING – ANTAL ENHETER</vt:lpstr>
      <vt:lpstr>2.Öppna (dubbelklicka)  &gt; Input Forms / Budget / Units per Product</vt:lpstr>
      <vt:lpstr>3.Formulär för input per artikel och land, välj</vt:lpstr>
      <vt:lpstr>Produkt Natalben,Postafen, Ghemaxan…</vt:lpstr>
      <vt:lpstr>PowerPoint-presentation</vt:lpstr>
      <vt:lpstr>4. Mata in antal enheter (units) på den gulmarkerade raden B=12m, FC1=sista 8m, FC2=sista 4m</vt:lpstr>
      <vt:lpstr>PowerPoint-presentation</vt:lpstr>
      <vt:lpstr>PowerPoint-presentation</vt:lpstr>
      <vt:lpstr>2.PROMOTION expenses</vt:lpstr>
      <vt:lpstr>Öppna (dubbelklicka)  &gt; Input Forms / Budget / Budget: Marketing</vt:lpstr>
      <vt:lpstr>Formulär för input per artikel och land, välj</vt:lpstr>
      <vt:lpstr>Mata in värde i SEK i gulmarkerat område, per kostnadskonto</vt:lpstr>
      <vt:lpstr>PowerPoint-presentation</vt:lpstr>
      <vt:lpstr>Flexibla scenarios – välj vad du vill jämföra mot</vt:lpstr>
      <vt:lpstr>FRÅGOR?    Kontakta Monika om du undrar över något eller behöver hjälp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MERCUR</dc:title>
  <dc:creator>Monika Johansson</dc:creator>
  <cp:lastModifiedBy>Monika Johansson</cp:lastModifiedBy>
  <cp:revision>55</cp:revision>
  <dcterms:created xsi:type="dcterms:W3CDTF">2021-02-19T12:45:35Z</dcterms:created>
  <dcterms:modified xsi:type="dcterms:W3CDTF">2022-10-25T09:23:02Z</dcterms:modified>
</cp:coreProperties>
</file>