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281" r:id="rId6"/>
    <p:sldId id="282" r:id="rId7"/>
    <p:sldId id="283" r:id="rId8"/>
    <p:sldId id="284" r:id="rId9"/>
    <p:sldId id="285" r:id="rId10"/>
    <p:sldId id="286" r:id="rId11"/>
    <p:sldId id="287" r:id="rId12"/>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EEF2F9"/>
    <a:srgbClr val="DEE6F3"/>
    <a:srgbClr val="CDD9EE"/>
    <a:srgbClr val="BDCDE8"/>
    <a:srgbClr val="CCDFED"/>
    <a:srgbClr val="99C0DC"/>
    <a:srgbClr val="66A0CA"/>
    <a:srgbClr val="3381B9"/>
    <a:srgbClr val="D8E6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064" autoAdjust="0"/>
  </p:normalViewPr>
  <p:slideViewPr>
    <p:cSldViewPr snapToGrid="0">
      <p:cViewPr varScale="1">
        <p:scale>
          <a:sx n="98" d="100"/>
          <a:sy n="98" d="100"/>
        </p:scale>
        <p:origin x="1074" y="31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ka Johansson" userId="9bab43a6-d68f-4a59-b8d8-aabd93824c52" providerId="ADAL" clId="{BF338DB9-6D62-4D26-88E9-9A2EFC10C984}"/>
    <pc:docChg chg="custSel addSld modSld">
      <pc:chgData name="Monika Johansson" userId="9bab43a6-d68f-4a59-b8d8-aabd93824c52" providerId="ADAL" clId="{BF338DB9-6D62-4D26-88E9-9A2EFC10C984}" dt="2026-02-12T14:53:10.064" v="470" actId="255"/>
      <pc:docMkLst>
        <pc:docMk/>
      </pc:docMkLst>
      <pc:sldChg chg="addSp delSp modSp mod">
        <pc:chgData name="Monika Johansson" userId="9bab43a6-d68f-4a59-b8d8-aabd93824c52" providerId="ADAL" clId="{BF338DB9-6D62-4D26-88E9-9A2EFC10C984}" dt="2026-02-12T14:53:10.064" v="470" actId="255"/>
        <pc:sldMkLst>
          <pc:docMk/>
          <pc:sldMk cId="786220773" sldId="256"/>
        </pc:sldMkLst>
        <pc:spChg chg="mod">
          <ac:chgData name="Monika Johansson" userId="9bab43a6-d68f-4a59-b8d8-aabd93824c52" providerId="ADAL" clId="{BF338DB9-6D62-4D26-88E9-9A2EFC10C984}" dt="2026-02-12T14:29:00.490" v="86" actId="20577"/>
          <ac:spMkLst>
            <pc:docMk/>
            <pc:sldMk cId="786220773" sldId="256"/>
            <ac:spMk id="2" creationId="{3709F23F-B679-4346-A8D9-64C1013CA100}"/>
          </ac:spMkLst>
        </pc:spChg>
        <pc:spChg chg="add mod">
          <ac:chgData name="Monika Johansson" userId="9bab43a6-d68f-4a59-b8d8-aabd93824c52" providerId="ADAL" clId="{BF338DB9-6D62-4D26-88E9-9A2EFC10C984}" dt="2026-02-12T14:53:10.064" v="470" actId="255"/>
          <ac:spMkLst>
            <pc:docMk/>
            <pc:sldMk cId="786220773" sldId="256"/>
            <ac:spMk id="3" creationId="{F6EA08A1-6E3D-E429-5B6E-EDEEDAF78862}"/>
          </ac:spMkLst>
        </pc:spChg>
        <pc:picChg chg="add mod">
          <ac:chgData name="Monika Johansson" userId="9bab43a6-d68f-4a59-b8d8-aabd93824c52" providerId="ADAL" clId="{BF338DB9-6D62-4D26-88E9-9A2EFC10C984}" dt="2026-02-12T14:32:34.234" v="162" actId="1076"/>
          <ac:picMkLst>
            <pc:docMk/>
            <pc:sldMk cId="786220773" sldId="256"/>
            <ac:picMk id="4" creationId="{A25A97BF-2549-2612-CD1C-F5EF70B7B75E}"/>
          </ac:picMkLst>
        </pc:picChg>
        <pc:picChg chg="del">
          <ac:chgData name="Monika Johansson" userId="9bab43a6-d68f-4a59-b8d8-aabd93824c52" providerId="ADAL" clId="{BF338DB9-6D62-4D26-88E9-9A2EFC10C984}" dt="2026-02-12T14:28:44.936" v="61" actId="478"/>
          <ac:picMkLst>
            <pc:docMk/>
            <pc:sldMk cId="786220773" sldId="256"/>
            <ac:picMk id="5" creationId="{A751C43D-D59B-6875-1044-3872FFCA3953}"/>
          </ac:picMkLst>
        </pc:picChg>
      </pc:sldChg>
      <pc:sldChg chg="modSp mod">
        <pc:chgData name="Monika Johansson" userId="9bab43a6-d68f-4a59-b8d8-aabd93824c52" providerId="ADAL" clId="{BF338DB9-6D62-4D26-88E9-9A2EFC10C984}" dt="2026-02-12T14:32:52.578" v="163" actId="113"/>
        <pc:sldMkLst>
          <pc:docMk/>
          <pc:sldMk cId="4089666276" sldId="281"/>
        </pc:sldMkLst>
        <pc:spChg chg="mod">
          <ac:chgData name="Monika Johansson" userId="9bab43a6-d68f-4a59-b8d8-aabd93824c52" providerId="ADAL" clId="{BF338DB9-6D62-4D26-88E9-9A2EFC10C984}" dt="2026-02-12T14:32:52.578" v="163" actId="113"/>
          <ac:spMkLst>
            <pc:docMk/>
            <pc:sldMk cId="4089666276" sldId="281"/>
            <ac:spMk id="3" creationId="{084BBFCE-5519-0B9C-AC6F-FA5F559912E7}"/>
          </ac:spMkLst>
        </pc:spChg>
      </pc:sldChg>
      <pc:sldChg chg="addSp delSp modSp mod">
        <pc:chgData name="Monika Johansson" userId="9bab43a6-d68f-4a59-b8d8-aabd93824c52" providerId="ADAL" clId="{BF338DB9-6D62-4D26-88E9-9A2EFC10C984}" dt="2026-02-12T14:31:17.646" v="160" actId="13822"/>
        <pc:sldMkLst>
          <pc:docMk/>
          <pc:sldMk cId="3526525182" sldId="282"/>
        </pc:sldMkLst>
        <pc:spChg chg="mod">
          <ac:chgData name="Monika Johansson" userId="9bab43a6-d68f-4a59-b8d8-aabd93824c52" providerId="ADAL" clId="{BF338DB9-6D62-4D26-88E9-9A2EFC10C984}" dt="2026-02-12T14:30:44.046" v="158" actId="113"/>
          <ac:spMkLst>
            <pc:docMk/>
            <pc:sldMk cId="3526525182" sldId="282"/>
            <ac:spMk id="3" creationId="{A533AC2F-76FC-24FA-BF12-0995F63AF777}"/>
          </ac:spMkLst>
        </pc:spChg>
        <pc:spChg chg="add mod">
          <ac:chgData name="Monika Johansson" userId="9bab43a6-d68f-4a59-b8d8-aabd93824c52" providerId="ADAL" clId="{BF338DB9-6D62-4D26-88E9-9A2EFC10C984}" dt="2026-02-12T14:31:17.646" v="160" actId="13822"/>
          <ac:spMkLst>
            <pc:docMk/>
            <pc:sldMk cId="3526525182" sldId="282"/>
            <ac:spMk id="7" creationId="{0CF383F1-40BB-0EE6-4A84-04C7A8F790E4}"/>
          </ac:spMkLst>
        </pc:spChg>
        <pc:picChg chg="del">
          <ac:chgData name="Monika Johansson" userId="9bab43a6-d68f-4a59-b8d8-aabd93824c52" providerId="ADAL" clId="{BF338DB9-6D62-4D26-88E9-9A2EFC10C984}" dt="2026-02-12T14:23:36.375" v="0" actId="478"/>
          <ac:picMkLst>
            <pc:docMk/>
            <pc:sldMk cId="3526525182" sldId="282"/>
            <ac:picMk id="5" creationId="{DA953D8A-4E0D-D1CA-2170-64EB48E22320}"/>
          </ac:picMkLst>
        </pc:picChg>
        <pc:picChg chg="add mod">
          <ac:chgData name="Monika Johansson" userId="9bab43a6-d68f-4a59-b8d8-aabd93824c52" providerId="ADAL" clId="{BF338DB9-6D62-4D26-88E9-9A2EFC10C984}" dt="2026-02-12T14:23:58.609" v="6" actId="14100"/>
          <ac:picMkLst>
            <pc:docMk/>
            <pc:sldMk cId="3526525182" sldId="282"/>
            <ac:picMk id="6" creationId="{DBA0B3CF-AD00-BD57-2572-A683B2DC1B2F}"/>
          </ac:picMkLst>
        </pc:picChg>
      </pc:sldChg>
      <pc:sldChg chg="modSp mod">
        <pc:chgData name="Monika Johansson" userId="9bab43a6-d68f-4a59-b8d8-aabd93824c52" providerId="ADAL" clId="{BF338DB9-6D62-4D26-88E9-9A2EFC10C984}" dt="2026-02-12T14:33:41.403" v="173" actId="20577"/>
        <pc:sldMkLst>
          <pc:docMk/>
          <pc:sldMk cId="3287496669" sldId="284"/>
        </pc:sldMkLst>
        <pc:spChg chg="mod">
          <ac:chgData name="Monika Johansson" userId="9bab43a6-d68f-4a59-b8d8-aabd93824c52" providerId="ADAL" clId="{BF338DB9-6D62-4D26-88E9-9A2EFC10C984}" dt="2026-02-12T14:33:41.403" v="173" actId="20577"/>
          <ac:spMkLst>
            <pc:docMk/>
            <pc:sldMk cId="3287496669" sldId="284"/>
            <ac:spMk id="2" creationId="{E94BEC57-B036-6E52-5F3F-E9EC383EEC3C}"/>
          </ac:spMkLst>
        </pc:spChg>
      </pc:sldChg>
      <pc:sldChg chg="addSp delSp modSp add mod">
        <pc:chgData name="Monika Johansson" userId="9bab43a6-d68f-4a59-b8d8-aabd93824c52" providerId="ADAL" clId="{BF338DB9-6D62-4D26-88E9-9A2EFC10C984}" dt="2026-02-12T14:28:20.542" v="60" actId="1076"/>
        <pc:sldMkLst>
          <pc:docMk/>
          <pc:sldMk cId="2265945628" sldId="286"/>
        </pc:sldMkLst>
        <pc:spChg chg="mod">
          <ac:chgData name="Monika Johansson" userId="9bab43a6-d68f-4a59-b8d8-aabd93824c52" providerId="ADAL" clId="{BF338DB9-6D62-4D26-88E9-9A2EFC10C984}" dt="2026-02-12T14:25:07.866" v="43" actId="20577"/>
          <ac:spMkLst>
            <pc:docMk/>
            <pc:sldMk cId="2265945628" sldId="286"/>
            <ac:spMk id="2" creationId="{277A6576-420F-0763-E3CC-BC98CBCE9D9C}"/>
          </ac:spMkLst>
        </pc:spChg>
        <pc:spChg chg="del mod">
          <ac:chgData name="Monika Johansson" userId="9bab43a6-d68f-4a59-b8d8-aabd93824c52" providerId="ADAL" clId="{BF338DB9-6D62-4D26-88E9-9A2EFC10C984}" dt="2026-02-12T14:28:14.720" v="58" actId="478"/>
          <ac:spMkLst>
            <pc:docMk/>
            <pc:sldMk cId="2265945628" sldId="286"/>
            <ac:spMk id="3" creationId="{CFF19797-639A-70EE-B165-D1DAD5FFF5E9}"/>
          </ac:spMkLst>
        </pc:spChg>
        <pc:picChg chg="add mod">
          <ac:chgData name="Monika Johansson" userId="9bab43a6-d68f-4a59-b8d8-aabd93824c52" providerId="ADAL" clId="{BF338DB9-6D62-4D26-88E9-9A2EFC10C984}" dt="2026-02-12T14:28:20.542" v="60" actId="1076"/>
          <ac:picMkLst>
            <pc:docMk/>
            <pc:sldMk cId="2265945628" sldId="286"/>
            <ac:picMk id="5" creationId="{5D6819EF-FEF2-FA30-F8B6-81B3E0EBC25A}"/>
          </ac:picMkLst>
        </pc:picChg>
        <pc:picChg chg="add mod">
          <ac:chgData name="Monika Johansson" userId="9bab43a6-d68f-4a59-b8d8-aabd93824c52" providerId="ADAL" clId="{BF338DB9-6D62-4D26-88E9-9A2EFC10C984}" dt="2026-02-12T14:27:46.444" v="50" actId="1076"/>
          <ac:picMkLst>
            <pc:docMk/>
            <pc:sldMk cId="2265945628" sldId="286"/>
            <ac:picMk id="7" creationId="{6647969B-9940-7A56-43CD-7094D3D2BAE8}"/>
          </ac:picMkLst>
        </pc:picChg>
        <pc:picChg chg="add mod">
          <ac:chgData name="Monika Johansson" userId="9bab43a6-d68f-4a59-b8d8-aabd93824c52" providerId="ADAL" clId="{BF338DB9-6D62-4D26-88E9-9A2EFC10C984}" dt="2026-02-12T14:28:18.909" v="59" actId="1076"/>
          <ac:picMkLst>
            <pc:docMk/>
            <pc:sldMk cId="2265945628" sldId="286"/>
            <ac:picMk id="9" creationId="{9C080AE4-02F3-D365-231D-0F2D4DEE88FF}"/>
          </ac:picMkLst>
        </pc:picChg>
      </pc:sldChg>
      <pc:sldChg chg="addSp delSp modSp add mod">
        <pc:chgData name="Monika Johansson" userId="9bab43a6-d68f-4a59-b8d8-aabd93824c52" providerId="ADAL" clId="{BF338DB9-6D62-4D26-88E9-9A2EFC10C984}" dt="2026-02-12T14:39:28.547" v="441" actId="20577"/>
        <pc:sldMkLst>
          <pc:docMk/>
          <pc:sldMk cId="3404573835" sldId="287"/>
        </pc:sldMkLst>
        <pc:spChg chg="mod">
          <ac:chgData name="Monika Johansson" userId="9bab43a6-d68f-4a59-b8d8-aabd93824c52" providerId="ADAL" clId="{BF338DB9-6D62-4D26-88E9-9A2EFC10C984}" dt="2026-02-12T14:35:38.650" v="183" actId="20577"/>
          <ac:spMkLst>
            <pc:docMk/>
            <pc:sldMk cId="3404573835" sldId="287"/>
            <ac:spMk id="2" creationId="{AC0D2A91-74A5-9C0C-B8C2-2F5FBA952229}"/>
          </ac:spMkLst>
        </pc:spChg>
        <pc:spChg chg="add mod">
          <ac:chgData name="Monika Johansson" userId="9bab43a6-d68f-4a59-b8d8-aabd93824c52" providerId="ADAL" clId="{BF338DB9-6D62-4D26-88E9-9A2EFC10C984}" dt="2026-02-12T14:39:28.547" v="441" actId="20577"/>
          <ac:spMkLst>
            <pc:docMk/>
            <pc:sldMk cId="3404573835" sldId="287"/>
            <ac:spMk id="3" creationId="{8A7A2658-9DA4-6CE5-F509-88161ABDD253}"/>
          </ac:spMkLst>
        </pc:spChg>
        <pc:picChg chg="del">
          <ac:chgData name="Monika Johansson" userId="9bab43a6-d68f-4a59-b8d8-aabd93824c52" providerId="ADAL" clId="{BF338DB9-6D62-4D26-88E9-9A2EFC10C984}" dt="2026-02-12T14:35:33.300" v="177" actId="478"/>
          <ac:picMkLst>
            <pc:docMk/>
            <pc:sldMk cId="3404573835" sldId="287"/>
            <ac:picMk id="5" creationId="{92A33C5D-CCA0-1C5A-B336-365910F8A210}"/>
          </ac:picMkLst>
        </pc:picChg>
        <pc:picChg chg="del">
          <ac:chgData name="Monika Johansson" userId="9bab43a6-d68f-4a59-b8d8-aabd93824c52" providerId="ADAL" clId="{BF338DB9-6D62-4D26-88E9-9A2EFC10C984}" dt="2026-02-12T14:35:30.626" v="175" actId="478"/>
          <ac:picMkLst>
            <pc:docMk/>
            <pc:sldMk cId="3404573835" sldId="287"/>
            <ac:picMk id="7" creationId="{4A546727-6A6C-526D-0940-E7FF94B21C8B}"/>
          </ac:picMkLst>
        </pc:picChg>
        <pc:picChg chg="del">
          <ac:chgData name="Monika Johansson" userId="9bab43a6-d68f-4a59-b8d8-aabd93824c52" providerId="ADAL" clId="{BF338DB9-6D62-4D26-88E9-9A2EFC10C984}" dt="2026-02-12T14:35:31.983" v="176" actId="478"/>
          <ac:picMkLst>
            <pc:docMk/>
            <pc:sldMk cId="3404573835" sldId="287"/>
            <ac:picMk id="9" creationId="{760F67C4-576E-47EA-3FBB-5AD6EEB90A6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D6F26530-B03D-4E0D-813B-6BFD3F632BBE}" type="datetimeFigureOut">
              <a:rPr lang="sv-SE" smtClean="0"/>
              <a:t>2026-02-12</a:t>
            </a:fld>
            <a:endParaRPr lang="sv-SE"/>
          </a:p>
        </p:txBody>
      </p:sp>
      <p:sp>
        <p:nvSpPr>
          <p:cNvPr id="4" name="Platshållare för bildobjekt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DABE7BE3-71B1-479D-A2D4-7980F7E0637C}" type="slidenum">
              <a:rPr lang="sv-SE" smtClean="0"/>
              <a:t>‹#›</a:t>
            </a:fld>
            <a:endParaRPr lang="sv-SE"/>
          </a:p>
        </p:txBody>
      </p:sp>
    </p:spTree>
    <p:extLst>
      <p:ext uri="{BB962C8B-B14F-4D97-AF65-F5344CB8AC3E}">
        <p14:creationId xmlns:p14="http://schemas.microsoft.com/office/powerpoint/2010/main" val="4240028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momskalkylator.nu/"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ABE7BE3-71B1-479D-A2D4-7980F7E0637C}" type="slidenum">
              <a:rPr lang="sv-SE" smtClean="0"/>
              <a:t>1</a:t>
            </a:fld>
            <a:endParaRPr lang="sv-SE"/>
          </a:p>
        </p:txBody>
      </p:sp>
    </p:spTree>
    <p:extLst>
      <p:ext uri="{BB962C8B-B14F-4D97-AF65-F5344CB8AC3E}">
        <p14:creationId xmlns:p14="http://schemas.microsoft.com/office/powerpoint/2010/main" val="3893609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hlinkClick r:id="rId3"/>
              </a:rPr>
              <a:t>Räkna ut moms direkt (25%; 12%; 6%) - Momskalkylator.nu</a:t>
            </a:r>
            <a:endParaRPr lang="sv-SE" dirty="0"/>
          </a:p>
        </p:txBody>
      </p:sp>
      <p:sp>
        <p:nvSpPr>
          <p:cNvPr id="4" name="Platshållare för bildnummer 3"/>
          <p:cNvSpPr>
            <a:spLocks noGrp="1"/>
          </p:cNvSpPr>
          <p:nvPr>
            <p:ph type="sldNum" sz="quarter" idx="5"/>
          </p:nvPr>
        </p:nvSpPr>
        <p:spPr/>
        <p:txBody>
          <a:bodyPr/>
          <a:lstStyle/>
          <a:p>
            <a:fld id="{DABE7BE3-71B1-479D-A2D4-7980F7E0637C}" type="slidenum">
              <a:rPr lang="sv-SE" smtClean="0"/>
              <a:t>5</a:t>
            </a:fld>
            <a:endParaRPr lang="sv-SE"/>
          </a:p>
        </p:txBody>
      </p:sp>
    </p:spTree>
    <p:extLst>
      <p:ext uri="{BB962C8B-B14F-4D97-AF65-F5344CB8AC3E}">
        <p14:creationId xmlns:p14="http://schemas.microsoft.com/office/powerpoint/2010/main" val="914429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B5BDB961-2FB9-4389-A0A2-9A8EA16A08BB}" type="datetimeFigureOut">
              <a:rPr lang="sv-SE" smtClean="0"/>
              <a:t>2026-02-12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28397253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5BDB961-2FB9-4389-A0A2-9A8EA16A08BB}" type="datetimeFigureOut">
              <a:rPr lang="sv-SE" smtClean="0"/>
              <a:t>2026-02-12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1397437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5BDB961-2FB9-4389-A0A2-9A8EA16A08BB}" type="datetimeFigureOut">
              <a:rPr lang="sv-SE" smtClean="0"/>
              <a:t>2026-02-12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3231381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5BDB961-2FB9-4389-A0A2-9A8EA16A08BB}" type="datetimeFigureOut">
              <a:rPr lang="sv-SE" smtClean="0"/>
              <a:t>2026-02-12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19611590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41"/>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2" y="4589466"/>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5BDB961-2FB9-4389-A0A2-9A8EA16A08BB}" type="datetimeFigureOut">
              <a:rPr lang="sv-SE" smtClean="0"/>
              <a:t>2026-02-12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1967362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1"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1"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B5BDB961-2FB9-4389-A0A2-9A8EA16A08BB}" type="datetimeFigureOut">
              <a:rPr lang="sv-SE" smtClean="0"/>
              <a:t>2026-02-12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1595254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8"/>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90"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90"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5BDB961-2FB9-4389-A0A2-9A8EA16A08BB}" type="datetimeFigureOut">
              <a:rPr lang="sv-SE" smtClean="0"/>
              <a:t>2026-02-12</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1274054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B5BDB961-2FB9-4389-A0A2-9A8EA16A08BB}" type="datetimeFigureOut">
              <a:rPr lang="sv-SE" smtClean="0"/>
              <a:t>2026-02-12</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680520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BDB961-2FB9-4389-A0A2-9A8EA16A08BB}" type="datetimeFigureOut">
              <a:rPr lang="sv-SE" smtClean="0"/>
              <a:t>2026-02-12</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2634013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8"/>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5BDB961-2FB9-4389-A0A2-9A8EA16A08BB}" type="datetimeFigureOut">
              <a:rPr lang="sv-SE" smtClean="0"/>
              <a:t>2026-02-12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2185053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8"/>
            <a:ext cx="6172201"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B5BDB961-2FB9-4389-A0A2-9A8EA16A08BB}" type="datetimeFigureOut">
              <a:rPr lang="sv-SE" smtClean="0"/>
              <a:t>2026-02-12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A6EC6F73-BF43-41AC-8461-9CBB639FAB2C}" type="slidenum">
              <a:rPr lang="sv-SE" smtClean="0"/>
              <a:t>‹#›</a:t>
            </a:fld>
            <a:endParaRPr lang="sv-SE"/>
          </a:p>
        </p:txBody>
      </p:sp>
    </p:spTree>
    <p:extLst>
      <p:ext uri="{BB962C8B-B14F-4D97-AF65-F5344CB8AC3E}">
        <p14:creationId xmlns:p14="http://schemas.microsoft.com/office/powerpoint/2010/main" val="1801824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8"/>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1" y="635635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DB961-2FB9-4389-A0A2-9A8EA16A08BB}" type="datetimeFigureOut">
              <a:rPr lang="sv-SE" smtClean="0"/>
              <a:t>2026-02-12</a:t>
            </a:fld>
            <a:endParaRPr lang="sv-SE"/>
          </a:p>
        </p:txBody>
      </p:sp>
      <p:sp>
        <p:nvSpPr>
          <p:cNvPr id="5" name="Footer Placeholder 4"/>
          <p:cNvSpPr>
            <a:spLocks noGrp="1"/>
          </p:cNvSpPr>
          <p:nvPr>
            <p:ph type="ftr" sz="quarter" idx="3"/>
          </p:nvPr>
        </p:nvSpPr>
        <p:spPr>
          <a:xfrm>
            <a:off x="4038601" y="63563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1" y="635635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EC6F73-BF43-41AC-8461-9CBB639FAB2C}" type="slidenum">
              <a:rPr lang="sv-SE" smtClean="0"/>
              <a:t>‹#›</a:t>
            </a:fld>
            <a:endParaRPr lang="sv-SE"/>
          </a:p>
        </p:txBody>
      </p:sp>
    </p:spTree>
    <p:extLst>
      <p:ext uri="{BB962C8B-B14F-4D97-AF65-F5344CB8AC3E}">
        <p14:creationId xmlns:p14="http://schemas.microsoft.com/office/powerpoint/2010/main" val="3808528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709F23F-B679-4346-A8D9-64C1013CA100}"/>
              </a:ext>
            </a:extLst>
          </p:cNvPr>
          <p:cNvSpPr>
            <a:spLocks noGrp="1"/>
          </p:cNvSpPr>
          <p:nvPr>
            <p:ph type="ctrTitle"/>
          </p:nvPr>
        </p:nvSpPr>
        <p:spPr>
          <a:xfrm>
            <a:off x="914400" y="1122363"/>
            <a:ext cx="10363200" cy="3675974"/>
          </a:xfrm>
        </p:spPr>
        <p:txBody>
          <a:bodyPr>
            <a:normAutofit fontScale="90000"/>
          </a:bodyPr>
          <a:lstStyle/>
          <a:p>
            <a:r>
              <a:rPr lang="sv-SE" dirty="0">
                <a:latin typeface="Century Gothic" panose="020B0502020202020204" pitchFamily="34" charset="0"/>
              </a:rPr>
              <a:t>Att tänka på vid registrering RESA/Utlägg</a:t>
            </a:r>
            <a:br>
              <a:rPr lang="sv-SE" dirty="0">
                <a:latin typeface="Century Gothic" panose="020B0502020202020204" pitchFamily="34" charset="0"/>
              </a:rPr>
            </a:br>
            <a:br>
              <a:rPr lang="sv-SE" dirty="0">
                <a:latin typeface="Century Gothic" panose="020B0502020202020204" pitchFamily="34" charset="0"/>
              </a:rPr>
            </a:br>
            <a:r>
              <a:rPr lang="sv-SE" dirty="0">
                <a:latin typeface="Century Gothic" panose="020B0502020202020204" pitchFamily="34" charset="0"/>
              </a:rPr>
              <a:t>anställda CampusPharma AB</a:t>
            </a:r>
          </a:p>
        </p:txBody>
      </p:sp>
      <p:pic>
        <p:nvPicPr>
          <p:cNvPr id="4" name="Bildobjekt 3">
            <a:extLst>
              <a:ext uri="{FF2B5EF4-FFF2-40B4-BE49-F238E27FC236}">
                <a16:creationId xmlns:a16="http://schemas.microsoft.com/office/drawing/2014/main" id="{A25A97BF-2549-2612-CD1C-F5EF70B7B75E}"/>
              </a:ext>
            </a:extLst>
          </p:cNvPr>
          <p:cNvPicPr>
            <a:picLocks noChangeAspect="1"/>
          </p:cNvPicPr>
          <p:nvPr/>
        </p:nvPicPr>
        <p:blipFill>
          <a:blip r:embed="rId3"/>
          <a:stretch>
            <a:fillRect/>
          </a:stretch>
        </p:blipFill>
        <p:spPr>
          <a:xfrm>
            <a:off x="9768900" y="398834"/>
            <a:ext cx="981075" cy="457200"/>
          </a:xfrm>
          <a:prstGeom prst="rect">
            <a:avLst/>
          </a:prstGeom>
        </p:spPr>
      </p:pic>
      <p:sp>
        <p:nvSpPr>
          <p:cNvPr id="3" name="textruta 2">
            <a:extLst>
              <a:ext uri="{FF2B5EF4-FFF2-40B4-BE49-F238E27FC236}">
                <a16:creationId xmlns:a16="http://schemas.microsoft.com/office/drawing/2014/main" id="{F6EA08A1-6E3D-E429-5B6E-EDEEDAF78862}"/>
              </a:ext>
            </a:extLst>
          </p:cNvPr>
          <p:cNvSpPr txBox="1"/>
          <p:nvPr/>
        </p:nvSpPr>
        <p:spPr>
          <a:xfrm>
            <a:off x="1575881" y="5924145"/>
            <a:ext cx="2016899" cy="246221"/>
          </a:xfrm>
          <a:prstGeom prst="rect">
            <a:avLst/>
          </a:prstGeom>
          <a:noFill/>
        </p:spPr>
        <p:txBody>
          <a:bodyPr wrap="none" rtlCol="0">
            <a:spAutoFit/>
          </a:bodyPr>
          <a:lstStyle/>
          <a:p>
            <a:r>
              <a:rPr lang="sv-SE" sz="1000" dirty="0"/>
              <a:t>Monika Johansson 2026-02-12</a:t>
            </a:r>
          </a:p>
        </p:txBody>
      </p:sp>
    </p:spTree>
    <p:extLst>
      <p:ext uri="{BB962C8B-B14F-4D97-AF65-F5344CB8AC3E}">
        <p14:creationId xmlns:p14="http://schemas.microsoft.com/office/powerpoint/2010/main" val="786220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C4E21E1-346B-73FF-12B3-C6A928158FAB}"/>
              </a:ext>
            </a:extLst>
          </p:cNvPr>
          <p:cNvSpPr>
            <a:spLocks noGrp="1"/>
          </p:cNvSpPr>
          <p:nvPr>
            <p:ph type="title"/>
          </p:nvPr>
        </p:nvSpPr>
        <p:spPr/>
        <p:txBody>
          <a:bodyPr/>
          <a:lstStyle/>
          <a:p>
            <a:r>
              <a:rPr lang="sv-SE" dirty="0"/>
              <a:t>Viktigt att välja korrekt KATEGORI</a:t>
            </a:r>
          </a:p>
        </p:txBody>
      </p:sp>
      <p:sp>
        <p:nvSpPr>
          <p:cNvPr id="3" name="Platshållare för innehåll 2">
            <a:extLst>
              <a:ext uri="{FF2B5EF4-FFF2-40B4-BE49-F238E27FC236}">
                <a16:creationId xmlns:a16="http://schemas.microsoft.com/office/drawing/2014/main" id="{084BBFCE-5519-0B9C-AC6F-FA5F559912E7}"/>
              </a:ext>
            </a:extLst>
          </p:cNvPr>
          <p:cNvSpPr>
            <a:spLocks noGrp="1"/>
          </p:cNvSpPr>
          <p:nvPr>
            <p:ph idx="1"/>
          </p:nvPr>
        </p:nvSpPr>
        <p:spPr/>
        <p:txBody>
          <a:bodyPr>
            <a:normAutofit fontScale="92500" lnSpcReduction="20000"/>
          </a:bodyPr>
          <a:lstStyle/>
          <a:p>
            <a:pPr marL="0" indent="0">
              <a:buNone/>
            </a:pPr>
            <a:r>
              <a:rPr lang="sv-SE" dirty="0"/>
              <a:t>Du måste välja korrekt </a:t>
            </a:r>
            <a:r>
              <a:rPr lang="sv-SE" b="1" dirty="0"/>
              <a:t>KATEGORI</a:t>
            </a:r>
            <a:r>
              <a:rPr lang="sv-SE" dirty="0"/>
              <a:t> för att kostnaden ska bokföras på rätt konto. Exempel på kvitton som ofta blir fel</a:t>
            </a:r>
          </a:p>
          <a:p>
            <a:r>
              <a:rPr lang="sv-SE" dirty="0"/>
              <a:t>IT-utrustning (vs IT-lagring)</a:t>
            </a:r>
          </a:p>
          <a:p>
            <a:r>
              <a:rPr lang="sv-SE" dirty="0"/>
              <a:t>Välj Extern representation </a:t>
            </a:r>
            <a:r>
              <a:rPr lang="sv-SE" b="1" dirty="0"/>
              <a:t>ej</a:t>
            </a:r>
            <a:r>
              <a:rPr lang="sv-SE" dirty="0"/>
              <a:t> avdragsgill</a:t>
            </a:r>
          </a:p>
          <a:p>
            <a:r>
              <a:rPr lang="sv-SE" dirty="0"/>
              <a:t>Intern representation om internt möte</a:t>
            </a:r>
          </a:p>
          <a:p>
            <a:r>
              <a:rPr lang="sv-SE" dirty="0"/>
              <a:t>Mässor – får bara användas av </a:t>
            </a:r>
            <a:r>
              <a:rPr lang="sv-SE" dirty="0" err="1"/>
              <a:t>kst</a:t>
            </a:r>
            <a:r>
              <a:rPr lang="sv-SE" dirty="0"/>
              <a:t>=IM &amp; RDIM. Om SN välj ’Övriga försäljningskostnader’</a:t>
            </a:r>
          </a:p>
          <a:p>
            <a:r>
              <a:rPr lang="sv-SE" dirty="0"/>
              <a:t>Terminalglasögon=Övriga personalkostnader</a:t>
            </a:r>
          </a:p>
          <a:p>
            <a:pPr marL="0" indent="0">
              <a:buNone/>
            </a:pPr>
            <a:endParaRPr lang="sv-SE" dirty="0"/>
          </a:p>
          <a:p>
            <a:pPr marL="0" indent="0">
              <a:buNone/>
            </a:pPr>
            <a:r>
              <a:rPr lang="sv-SE" dirty="0"/>
              <a:t> &gt;&gt;&gt;Det spelar ingen roll vilken beskrivning (fri text)du själv anger, det är </a:t>
            </a:r>
            <a:r>
              <a:rPr lang="sv-SE" b="1" dirty="0"/>
              <a:t>KATEGORI</a:t>
            </a:r>
            <a:r>
              <a:rPr lang="sv-SE" dirty="0"/>
              <a:t> som styr</a:t>
            </a:r>
          </a:p>
        </p:txBody>
      </p:sp>
    </p:spTree>
    <p:extLst>
      <p:ext uri="{BB962C8B-B14F-4D97-AF65-F5344CB8AC3E}">
        <p14:creationId xmlns:p14="http://schemas.microsoft.com/office/powerpoint/2010/main" val="4089666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79BE9-14D8-FCE9-508E-270A5C82533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C44A9D6-BEF0-BF11-574C-3A3E1AB4DDFE}"/>
              </a:ext>
            </a:extLst>
          </p:cNvPr>
          <p:cNvSpPr>
            <a:spLocks noGrp="1"/>
          </p:cNvSpPr>
          <p:nvPr>
            <p:ph type="title"/>
          </p:nvPr>
        </p:nvSpPr>
        <p:spPr>
          <a:xfrm>
            <a:off x="838201" y="365128"/>
            <a:ext cx="10515600" cy="1325563"/>
          </a:xfrm>
        </p:spPr>
        <p:txBody>
          <a:bodyPr anchor="ctr">
            <a:normAutofit/>
          </a:bodyPr>
          <a:lstStyle/>
          <a:p>
            <a:r>
              <a:rPr lang="sv-SE" dirty="0"/>
              <a:t>Intern Representation</a:t>
            </a:r>
          </a:p>
        </p:txBody>
      </p:sp>
      <p:sp>
        <p:nvSpPr>
          <p:cNvPr id="3" name="Platshållare för innehåll 2">
            <a:extLst>
              <a:ext uri="{FF2B5EF4-FFF2-40B4-BE49-F238E27FC236}">
                <a16:creationId xmlns:a16="http://schemas.microsoft.com/office/drawing/2014/main" id="{A533AC2F-76FC-24FA-BF12-0995F63AF777}"/>
              </a:ext>
            </a:extLst>
          </p:cNvPr>
          <p:cNvSpPr>
            <a:spLocks noGrp="1"/>
          </p:cNvSpPr>
          <p:nvPr>
            <p:ph sz="half" idx="1"/>
          </p:nvPr>
        </p:nvSpPr>
        <p:spPr>
          <a:xfrm>
            <a:off x="838201" y="1825625"/>
            <a:ext cx="5181600" cy="4351338"/>
          </a:xfrm>
        </p:spPr>
        <p:txBody>
          <a:bodyPr>
            <a:normAutofit/>
          </a:bodyPr>
          <a:lstStyle/>
          <a:p>
            <a:pPr marL="0" indent="0">
              <a:buNone/>
            </a:pPr>
            <a:r>
              <a:rPr lang="sv-SE" dirty="0"/>
              <a:t>Används om lunch, middag eller annan team-aktivitet för enbart anställda på Campus.</a:t>
            </a:r>
          </a:p>
          <a:p>
            <a:pPr marL="0" indent="0">
              <a:buNone/>
            </a:pPr>
            <a:r>
              <a:rPr lang="sv-SE" b="1" dirty="0">
                <a:solidFill>
                  <a:srgbClr val="C00000"/>
                </a:solidFill>
              </a:rPr>
              <a:t>Agenda och namn </a:t>
            </a:r>
          </a:p>
          <a:p>
            <a:pPr marL="0" indent="0">
              <a:buNone/>
            </a:pPr>
            <a:r>
              <a:rPr lang="sv-SE" b="1" dirty="0">
                <a:solidFill>
                  <a:srgbClr val="C00000"/>
                </a:solidFill>
              </a:rPr>
              <a:t>på alla deltagare </a:t>
            </a:r>
          </a:p>
          <a:p>
            <a:pPr marL="0" indent="0">
              <a:buNone/>
            </a:pPr>
            <a:r>
              <a:rPr lang="sv-SE" b="1" dirty="0">
                <a:solidFill>
                  <a:srgbClr val="C00000"/>
                </a:solidFill>
              </a:rPr>
              <a:t>måste bifogas!</a:t>
            </a:r>
          </a:p>
          <a:p>
            <a:pPr marL="0" indent="0">
              <a:buNone/>
            </a:pPr>
            <a:endParaRPr lang="sv-SE" dirty="0"/>
          </a:p>
        </p:txBody>
      </p:sp>
      <p:pic>
        <p:nvPicPr>
          <p:cNvPr id="6" name="Bildobjekt 5" descr="En bild som visar text, skärmbild, Teckensnitt, dokument&#10;&#10;AI-genererat innehåll kan vara felaktigt.">
            <a:extLst>
              <a:ext uri="{FF2B5EF4-FFF2-40B4-BE49-F238E27FC236}">
                <a16:creationId xmlns:a16="http://schemas.microsoft.com/office/drawing/2014/main" id="{DBA0B3CF-AD00-BD57-2572-A683B2DC1B2F}"/>
              </a:ext>
            </a:extLst>
          </p:cNvPr>
          <p:cNvPicPr>
            <a:picLocks noChangeAspect="1"/>
          </p:cNvPicPr>
          <p:nvPr/>
        </p:nvPicPr>
        <p:blipFill>
          <a:blip r:embed="rId2"/>
          <a:stretch>
            <a:fillRect/>
          </a:stretch>
        </p:blipFill>
        <p:spPr>
          <a:xfrm>
            <a:off x="6172200" y="1825625"/>
            <a:ext cx="5734455" cy="3686175"/>
          </a:xfrm>
          <a:prstGeom prst="rect">
            <a:avLst/>
          </a:prstGeom>
        </p:spPr>
      </p:pic>
      <p:sp>
        <p:nvSpPr>
          <p:cNvPr id="7" name="Explosion: 8 punkter 6">
            <a:extLst>
              <a:ext uri="{FF2B5EF4-FFF2-40B4-BE49-F238E27FC236}">
                <a16:creationId xmlns:a16="http://schemas.microsoft.com/office/drawing/2014/main" id="{0CF383F1-40BB-0EE6-4A84-04C7A8F790E4}"/>
              </a:ext>
            </a:extLst>
          </p:cNvPr>
          <p:cNvSpPr/>
          <p:nvPr/>
        </p:nvSpPr>
        <p:spPr>
          <a:xfrm>
            <a:off x="5914417" y="4824919"/>
            <a:ext cx="257783" cy="359924"/>
          </a:xfrm>
          <a:prstGeom prst="irregularSeal1">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526525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D5006-8B4B-847F-7A92-510C995F1B5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5A148D1-F66F-7726-DE60-64CBA4D79826}"/>
              </a:ext>
            </a:extLst>
          </p:cNvPr>
          <p:cNvSpPr>
            <a:spLocks noGrp="1"/>
          </p:cNvSpPr>
          <p:nvPr>
            <p:ph type="title"/>
          </p:nvPr>
        </p:nvSpPr>
        <p:spPr>
          <a:xfrm>
            <a:off x="838201" y="365128"/>
            <a:ext cx="10515600" cy="1325563"/>
          </a:xfrm>
        </p:spPr>
        <p:txBody>
          <a:bodyPr anchor="ctr">
            <a:normAutofit/>
          </a:bodyPr>
          <a:lstStyle/>
          <a:p>
            <a:r>
              <a:rPr lang="sv-SE" dirty="0"/>
              <a:t>Flygbiljett och kvitton utomlands</a:t>
            </a:r>
          </a:p>
        </p:txBody>
      </p:sp>
      <p:sp>
        <p:nvSpPr>
          <p:cNvPr id="3" name="Platshållare för innehåll 2">
            <a:extLst>
              <a:ext uri="{FF2B5EF4-FFF2-40B4-BE49-F238E27FC236}">
                <a16:creationId xmlns:a16="http://schemas.microsoft.com/office/drawing/2014/main" id="{D91C4DDD-BEE2-E114-269E-49D865D3C7EB}"/>
              </a:ext>
            </a:extLst>
          </p:cNvPr>
          <p:cNvSpPr>
            <a:spLocks noGrp="1"/>
          </p:cNvSpPr>
          <p:nvPr>
            <p:ph sz="half" idx="1"/>
          </p:nvPr>
        </p:nvSpPr>
        <p:spPr>
          <a:xfrm>
            <a:off x="838201" y="1825625"/>
            <a:ext cx="10369989" cy="4351338"/>
          </a:xfrm>
        </p:spPr>
        <p:txBody>
          <a:bodyPr>
            <a:normAutofit/>
          </a:bodyPr>
          <a:lstStyle/>
          <a:p>
            <a:pPr marL="0" indent="0">
              <a:buNone/>
            </a:pPr>
            <a:r>
              <a:rPr lang="sv-SE" dirty="0"/>
              <a:t>Om du köper en flygbiljett online för utomlands resa och du får ett kvitto inklusive ett momsbelopp så får du inte ta upp momsen på utlägget. Nolla ut momsen (ta bort)!</a:t>
            </a:r>
          </a:p>
          <a:p>
            <a:pPr marL="0" indent="0">
              <a:buNone/>
            </a:pPr>
            <a:endParaRPr lang="sv-SE" dirty="0"/>
          </a:p>
          <a:p>
            <a:pPr marL="0" indent="0">
              <a:buNone/>
            </a:pPr>
            <a:r>
              <a:rPr lang="sv-SE" dirty="0"/>
              <a:t>Utländska kvitton (hotell, taxi m m) som inkluderar deras lokala moms; du registrerar moms=0 kr </a:t>
            </a:r>
          </a:p>
        </p:txBody>
      </p:sp>
    </p:spTree>
    <p:extLst>
      <p:ext uri="{BB962C8B-B14F-4D97-AF65-F5344CB8AC3E}">
        <p14:creationId xmlns:p14="http://schemas.microsoft.com/office/powerpoint/2010/main" val="1441662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04A98-60DA-AAC6-6228-C1C1EC68090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94BEC57-B036-6E52-5F3F-E9EC383EEC3C}"/>
              </a:ext>
            </a:extLst>
          </p:cNvPr>
          <p:cNvSpPr>
            <a:spLocks noGrp="1"/>
          </p:cNvSpPr>
          <p:nvPr>
            <p:ph type="title"/>
          </p:nvPr>
        </p:nvSpPr>
        <p:spPr>
          <a:xfrm>
            <a:off x="838201" y="365128"/>
            <a:ext cx="10515600" cy="1325563"/>
          </a:xfrm>
        </p:spPr>
        <p:txBody>
          <a:bodyPr anchor="ctr">
            <a:normAutofit/>
          </a:bodyPr>
          <a:lstStyle/>
          <a:p>
            <a:r>
              <a:rPr lang="sv-SE" dirty="0"/>
              <a:t>Friskvård (Sverige)</a:t>
            </a:r>
          </a:p>
        </p:txBody>
      </p:sp>
      <p:sp>
        <p:nvSpPr>
          <p:cNvPr id="3" name="Platshållare för innehåll 2">
            <a:extLst>
              <a:ext uri="{FF2B5EF4-FFF2-40B4-BE49-F238E27FC236}">
                <a16:creationId xmlns:a16="http://schemas.microsoft.com/office/drawing/2014/main" id="{091664E4-BE34-C330-DA13-3A1F2408B45E}"/>
              </a:ext>
            </a:extLst>
          </p:cNvPr>
          <p:cNvSpPr>
            <a:spLocks noGrp="1"/>
          </p:cNvSpPr>
          <p:nvPr>
            <p:ph sz="half" idx="1"/>
          </p:nvPr>
        </p:nvSpPr>
        <p:spPr>
          <a:xfrm>
            <a:off x="838201" y="1825625"/>
            <a:ext cx="9265466" cy="4351338"/>
          </a:xfrm>
        </p:spPr>
        <p:txBody>
          <a:bodyPr>
            <a:normAutofit/>
          </a:bodyPr>
          <a:lstStyle/>
          <a:p>
            <a:pPr marL="0" indent="0">
              <a:buNone/>
            </a:pPr>
            <a:r>
              <a:rPr lang="sv-SE" dirty="0"/>
              <a:t>Om du har ett kvitto på mer än 5000 kr </a:t>
            </a:r>
          </a:p>
          <a:p>
            <a:pPr marL="0" indent="0">
              <a:buNone/>
            </a:pPr>
            <a:r>
              <a:rPr lang="sv-SE" dirty="0"/>
              <a:t>så lägger du in totalt 5000 kr i Utlägget. </a:t>
            </a:r>
          </a:p>
          <a:p>
            <a:pPr marL="0" indent="0">
              <a:buNone/>
            </a:pPr>
            <a:r>
              <a:rPr lang="sv-SE" dirty="0"/>
              <a:t>Du beräknar sen själv det korrekta </a:t>
            </a:r>
          </a:p>
          <a:p>
            <a:pPr marL="0" indent="0">
              <a:buNone/>
            </a:pPr>
            <a:r>
              <a:rPr lang="sv-SE" dirty="0"/>
              <a:t>momsbeloppet genom att t ex använda</a:t>
            </a:r>
          </a:p>
          <a:p>
            <a:pPr marL="0" indent="0">
              <a:buNone/>
            </a:pPr>
            <a:endParaRPr lang="sv-SE" dirty="0"/>
          </a:p>
          <a:p>
            <a:pPr marL="0" indent="0">
              <a:buNone/>
            </a:pPr>
            <a:endParaRPr lang="sv-SE" dirty="0"/>
          </a:p>
          <a:p>
            <a:pPr marL="0" indent="0">
              <a:buNone/>
            </a:pPr>
            <a:r>
              <a:rPr lang="sv-SE" dirty="0"/>
              <a:t>Det bör framgå på ditt kvitto vilken </a:t>
            </a:r>
          </a:p>
          <a:p>
            <a:pPr marL="0" indent="0">
              <a:buNone/>
            </a:pPr>
            <a:r>
              <a:rPr lang="sv-SE" dirty="0"/>
              <a:t>momssats % som gäller för din aktivitet.</a:t>
            </a:r>
          </a:p>
        </p:txBody>
      </p:sp>
      <p:pic>
        <p:nvPicPr>
          <p:cNvPr id="6" name="Bildobjekt 5">
            <a:extLst>
              <a:ext uri="{FF2B5EF4-FFF2-40B4-BE49-F238E27FC236}">
                <a16:creationId xmlns:a16="http://schemas.microsoft.com/office/drawing/2014/main" id="{A2B97932-5097-170C-17AD-C7BDEE282FE2}"/>
              </a:ext>
            </a:extLst>
          </p:cNvPr>
          <p:cNvPicPr>
            <a:picLocks noChangeAspect="1"/>
          </p:cNvPicPr>
          <p:nvPr/>
        </p:nvPicPr>
        <p:blipFill>
          <a:blip r:embed="rId3"/>
          <a:stretch>
            <a:fillRect/>
          </a:stretch>
        </p:blipFill>
        <p:spPr>
          <a:xfrm>
            <a:off x="838201" y="3828013"/>
            <a:ext cx="3295650" cy="704850"/>
          </a:xfrm>
          <a:prstGeom prst="rect">
            <a:avLst/>
          </a:prstGeom>
        </p:spPr>
      </p:pic>
      <p:pic>
        <p:nvPicPr>
          <p:cNvPr id="8" name="Bildobjekt 7">
            <a:extLst>
              <a:ext uri="{FF2B5EF4-FFF2-40B4-BE49-F238E27FC236}">
                <a16:creationId xmlns:a16="http://schemas.microsoft.com/office/drawing/2014/main" id="{E8572A7D-9529-CD04-6C28-CB9084FF8E2D}"/>
              </a:ext>
            </a:extLst>
          </p:cNvPr>
          <p:cNvPicPr>
            <a:picLocks noChangeAspect="1"/>
          </p:cNvPicPr>
          <p:nvPr/>
        </p:nvPicPr>
        <p:blipFill>
          <a:blip r:embed="rId4"/>
          <a:stretch>
            <a:fillRect/>
          </a:stretch>
        </p:blipFill>
        <p:spPr>
          <a:xfrm>
            <a:off x="8322492" y="1243012"/>
            <a:ext cx="1781175" cy="4638675"/>
          </a:xfrm>
          <a:prstGeom prst="rect">
            <a:avLst/>
          </a:prstGeom>
        </p:spPr>
      </p:pic>
      <p:pic>
        <p:nvPicPr>
          <p:cNvPr id="10" name="Bildobjekt 9">
            <a:extLst>
              <a:ext uri="{FF2B5EF4-FFF2-40B4-BE49-F238E27FC236}">
                <a16:creationId xmlns:a16="http://schemas.microsoft.com/office/drawing/2014/main" id="{01D9FA0E-9085-FBE0-D755-3CC0FAD970FB}"/>
              </a:ext>
            </a:extLst>
          </p:cNvPr>
          <p:cNvPicPr>
            <a:picLocks noChangeAspect="1"/>
          </p:cNvPicPr>
          <p:nvPr/>
        </p:nvPicPr>
        <p:blipFill>
          <a:blip r:embed="rId5"/>
          <a:stretch>
            <a:fillRect/>
          </a:stretch>
        </p:blipFill>
        <p:spPr>
          <a:xfrm>
            <a:off x="10412028" y="1243012"/>
            <a:ext cx="1666875" cy="4505325"/>
          </a:xfrm>
          <a:prstGeom prst="rect">
            <a:avLst/>
          </a:prstGeom>
        </p:spPr>
      </p:pic>
    </p:spTree>
    <p:extLst>
      <p:ext uri="{BB962C8B-B14F-4D97-AF65-F5344CB8AC3E}">
        <p14:creationId xmlns:p14="http://schemas.microsoft.com/office/powerpoint/2010/main" val="3287496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64AD2-0FEF-9B0E-F299-625F6ED1ADB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2915C9B-DF60-CFAF-713C-DEBB48195163}"/>
              </a:ext>
            </a:extLst>
          </p:cNvPr>
          <p:cNvSpPr>
            <a:spLocks noGrp="1"/>
          </p:cNvSpPr>
          <p:nvPr>
            <p:ph type="title"/>
          </p:nvPr>
        </p:nvSpPr>
        <p:spPr>
          <a:xfrm>
            <a:off x="838201" y="365128"/>
            <a:ext cx="10515600" cy="1325563"/>
          </a:xfrm>
        </p:spPr>
        <p:txBody>
          <a:bodyPr anchor="ctr">
            <a:normAutofit/>
          </a:bodyPr>
          <a:lstStyle/>
          <a:p>
            <a:r>
              <a:rPr lang="sv-SE" dirty="0"/>
              <a:t>Inköp utrustning &gt; 4000 kr</a:t>
            </a:r>
          </a:p>
        </p:txBody>
      </p:sp>
      <p:sp>
        <p:nvSpPr>
          <p:cNvPr id="3" name="Platshållare för innehåll 2">
            <a:extLst>
              <a:ext uri="{FF2B5EF4-FFF2-40B4-BE49-F238E27FC236}">
                <a16:creationId xmlns:a16="http://schemas.microsoft.com/office/drawing/2014/main" id="{653C5EF6-C6E7-9563-60FB-4517F5C82863}"/>
              </a:ext>
            </a:extLst>
          </p:cNvPr>
          <p:cNvSpPr>
            <a:spLocks noGrp="1"/>
          </p:cNvSpPr>
          <p:nvPr>
            <p:ph sz="half" idx="1"/>
          </p:nvPr>
        </p:nvSpPr>
        <p:spPr>
          <a:xfrm>
            <a:off x="725409" y="1463485"/>
            <a:ext cx="10741181" cy="4882993"/>
          </a:xfrm>
        </p:spPr>
        <p:txBody>
          <a:bodyPr>
            <a:normAutofit/>
          </a:bodyPr>
          <a:lstStyle/>
          <a:p>
            <a:pPr marL="0" indent="0" hangingPunct="0">
              <a:lnSpc>
                <a:spcPct val="150000"/>
              </a:lnSpc>
              <a:buNone/>
              <a:tabLst>
                <a:tab pos="3060065" algn="ctr"/>
                <a:tab pos="5760085" algn="r"/>
                <a:tab pos="828040" algn="l"/>
              </a:tabLst>
            </a:pPr>
            <a:r>
              <a:rPr lang="sv-SE" sz="2000" kern="1800" dirty="0">
                <a:effectLst/>
                <a:ea typeface="Times New Roman" panose="02020603050405020304" pitchFamily="18" charset="0"/>
                <a:cs typeface="Times New Roman" panose="02020603050405020304" pitchFamily="18" charset="0"/>
              </a:rPr>
              <a:t>Om utrustningen inte kan köpas in via bolagets vanliga kanaler (leverantörer utav kontors- och datamaterial) så utgår ersättningen via utläggsrapportering.</a:t>
            </a:r>
          </a:p>
          <a:p>
            <a:pPr hangingPunct="0">
              <a:lnSpc>
                <a:spcPct val="150000"/>
              </a:lnSpc>
              <a:tabLst>
                <a:tab pos="3060065" algn="ctr"/>
                <a:tab pos="5760085" algn="r"/>
                <a:tab pos="828040" algn="l"/>
              </a:tabLst>
            </a:pPr>
            <a:endParaRPr lang="sv-SE" sz="2000" b="1" kern="1800" dirty="0">
              <a:effectLst/>
            </a:endParaRPr>
          </a:p>
          <a:p>
            <a:pPr marL="0" indent="0" hangingPunct="0">
              <a:lnSpc>
                <a:spcPct val="150000"/>
              </a:lnSpc>
              <a:buNone/>
            </a:pPr>
            <a:r>
              <a:rPr lang="sv-SE" sz="2000" kern="1800" dirty="0">
                <a:effectLst/>
                <a:ea typeface="Times New Roman" panose="02020603050405020304" pitchFamily="18" charset="0"/>
                <a:cs typeface="Times New Roman" panose="02020603050405020304" pitchFamily="18" charset="0"/>
              </a:rPr>
              <a:t>Observera reglerna för kvitton för att bolaget ska kunna göra avdrag för momsen:</a:t>
            </a:r>
          </a:p>
          <a:p>
            <a:pPr marL="0" indent="0" hangingPunct="0">
              <a:lnSpc>
                <a:spcPct val="150000"/>
              </a:lnSpc>
              <a:buNone/>
            </a:pPr>
            <a:r>
              <a:rPr lang="sv-SE" sz="2000" kern="1800" dirty="0">
                <a:effectLst/>
                <a:ea typeface="Times New Roman" panose="02020603050405020304" pitchFamily="18" charset="0"/>
                <a:cs typeface="Times New Roman" panose="02020603050405020304" pitchFamily="18" charset="0"/>
              </a:rPr>
              <a:t> =&gt;&gt;&gt; När en anställd köper något för över 4.000kr </a:t>
            </a:r>
            <a:r>
              <a:rPr lang="sv-SE" sz="2000" kern="1800" dirty="0" err="1">
                <a:effectLst/>
                <a:ea typeface="Times New Roman" panose="02020603050405020304" pitchFamily="18" charset="0"/>
                <a:cs typeface="Times New Roman" panose="02020603050405020304" pitchFamily="18" charset="0"/>
              </a:rPr>
              <a:t>inkl</a:t>
            </a:r>
            <a:r>
              <a:rPr lang="sv-SE" sz="2000" kern="1800" dirty="0">
                <a:effectLst/>
                <a:ea typeface="Times New Roman" panose="02020603050405020304" pitchFamily="18" charset="0"/>
                <a:cs typeface="Times New Roman" panose="02020603050405020304" pitchFamily="18" charset="0"/>
              </a:rPr>
              <a:t> moms så måste hen se till att få ett skrivet kvitto där det framgår att det är Campus som är köpare. Den anställdes namn ska också framgå. Bäst är om det är bolaget som köper/beställer och fakturan kommer till bolaget men med annan leveransadress.</a:t>
            </a:r>
          </a:p>
          <a:p>
            <a:pPr marL="0" indent="0" hangingPunct="0">
              <a:lnSpc>
                <a:spcPct val="150000"/>
              </a:lnSpc>
              <a:buNone/>
            </a:pPr>
            <a:endParaRPr lang="sv-SE" sz="2000" kern="18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2158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0401C-0D12-2962-0374-45E8844DB4A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77A6576-420F-0763-E3CC-BC98CBCE9D9C}"/>
              </a:ext>
            </a:extLst>
          </p:cNvPr>
          <p:cNvSpPr>
            <a:spLocks noGrp="1"/>
          </p:cNvSpPr>
          <p:nvPr>
            <p:ph type="title"/>
          </p:nvPr>
        </p:nvSpPr>
        <p:spPr>
          <a:xfrm>
            <a:off x="838201" y="365128"/>
            <a:ext cx="10515600" cy="1325563"/>
          </a:xfrm>
        </p:spPr>
        <p:txBody>
          <a:bodyPr anchor="ctr">
            <a:normAutofit/>
          </a:bodyPr>
          <a:lstStyle/>
          <a:p>
            <a:r>
              <a:rPr lang="sv-SE" dirty="0"/>
              <a:t>Vad räknas som kvitto?</a:t>
            </a:r>
          </a:p>
        </p:txBody>
      </p:sp>
      <p:pic>
        <p:nvPicPr>
          <p:cNvPr id="5" name="Bildobjekt 4" descr="En bild som visar text, skärmbild, Teckensnitt&#10;&#10;AI-genererat innehåll kan vara felaktigt.">
            <a:extLst>
              <a:ext uri="{FF2B5EF4-FFF2-40B4-BE49-F238E27FC236}">
                <a16:creationId xmlns:a16="http://schemas.microsoft.com/office/drawing/2014/main" id="{5D6819EF-FEF2-FA30-F8B6-81B3E0EBC25A}"/>
              </a:ext>
            </a:extLst>
          </p:cNvPr>
          <p:cNvPicPr>
            <a:picLocks noChangeAspect="1"/>
          </p:cNvPicPr>
          <p:nvPr/>
        </p:nvPicPr>
        <p:blipFill>
          <a:blip r:embed="rId2"/>
          <a:stretch>
            <a:fillRect/>
          </a:stretch>
        </p:blipFill>
        <p:spPr>
          <a:xfrm>
            <a:off x="4396699" y="3338151"/>
            <a:ext cx="3028950" cy="2514600"/>
          </a:xfrm>
          <a:prstGeom prst="rect">
            <a:avLst/>
          </a:prstGeom>
        </p:spPr>
      </p:pic>
      <p:pic>
        <p:nvPicPr>
          <p:cNvPr id="7" name="Bildobjekt 6" descr="En bild som visar text, Teckensnitt, skärmbild&#10;&#10;AI-genererat innehåll kan vara felaktigt.">
            <a:extLst>
              <a:ext uri="{FF2B5EF4-FFF2-40B4-BE49-F238E27FC236}">
                <a16:creationId xmlns:a16="http://schemas.microsoft.com/office/drawing/2014/main" id="{6647969B-9940-7A56-43CD-7094D3D2BAE8}"/>
              </a:ext>
            </a:extLst>
          </p:cNvPr>
          <p:cNvPicPr>
            <a:picLocks noChangeAspect="1"/>
          </p:cNvPicPr>
          <p:nvPr/>
        </p:nvPicPr>
        <p:blipFill>
          <a:blip r:embed="rId3"/>
          <a:stretch>
            <a:fillRect/>
          </a:stretch>
        </p:blipFill>
        <p:spPr>
          <a:xfrm>
            <a:off x="7723267" y="742950"/>
            <a:ext cx="3162300" cy="1428750"/>
          </a:xfrm>
          <a:prstGeom prst="rect">
            <a:avLst/>
          </a:prstGeom>
        </p:spPr>
      </p:pic>
      <p:pic>
        <p:nvPicPr>
          <p:cNvPr id="9" name="Bildobjekt 8" descr="En bild som visar text, skärmbild, Teckensnitt&#10;&#10;AI-genererat innehåll kan vara felaktigt.">
            <a:extLst>
              <a:ext uri="{FF2B5EF4-FFF2-40B4-BE49-F238E27FC236}">
                <a16:creationId xmlns:a16="http://schemas.microsoft.com/office/drawing/2014/main" id="{9C080AE4-02F3-D365-231D-0F2D4DEE88FF}"/>
              </a:ext>
            </a:extLst>
          </p:cNvPr>
          <p:cNvPicPr>
            <a:picLocks noChangeAspect="1"/>
          </p:cNvPicPr>
          <p:nvPr/>
        </p:nvPicPr>
        <p:blipFill>
          <a:blip r:embed="rId4"/>
          <a:stretch>
            <a:fillRect/>
          </a:stretch>
        </p:blipFill>
        <p:spPr>
          <a:xfrm>
            <a:off x="945206" y="1784946"/>
            <a:ext cx="2981325" cy="2257425"/>
          </a:xfrm>
          <a:prstGeom prst="rect">
            <a:avLst/>
          </a:prstGeom>
        </p:spPr>
      </p:pic>
    </p:spTree>
    <p:extLst>
      <p:ext uri="{BB962C8B-B14F-4D97-AF65-F5344CB8AC3E}">
        <p14:creationId xmlns:p14="http://schemas.microsoft.com/office/powerpoint/2010/main" val="2265945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2EAF6-A9EC-60BB-29E5-F6D162DE909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C0D2A91-74A5-9C0C-B8C2-2F5FBA952229}"/>
              </a:ext>
            </a:extLst>
          </p:cNvPr>
          <p:cNvSpPr>
            <a:spLocks noGrp="1"/>
          </p:cNvSpPr>
          <p:nvPr>
            <p:ph type="title"/>
          </p:nvPr>
        </p:nvSpPr>
        <p:spPr>
          <a:xfrm>
            <a:off x="838201" y="365128"/>
            <a:ext cx="10515600" cy="1325563"/>
          </a:xfrm>
        </p:spPr>
        <p:txBody>
          <a:bodyPr anchor="ctr">
            <a:normAutofit/>
          </a:bodyPr>
          <a:lstStyle/>
          <a:p>
            <a:r>
              <a:rPr lang="sv-SE" dirty="0"/>
              <a:t>ATTEST</a:t>
            </a:r>
          </a:p>
        </p:txBody>
      </p:sp>
      <p:sp>
        <p:nvSpPr>
          <p:cNvPr id="3" name="textruta 2">
            <a:extLst>
              <a:ext uri="{FF2B5EF4-FFF2-40B4-BE49-F238E27FC236}">
                <a16:creationId xmlns:a16="http://schemas.microsoft.com/office/drawing/2014/main" id="{8A7A2658-9DA4-6CE5-F509-88161ABDD253}"/>
              </a:ext>
            </a:extLst>
          </p:cNvPr>
          <p:cNvSpPr txBox="1"/>
          <p:nvPr/>
        </p:nvSpPr>
        <p:spPr>
          <a:xfrm>
            <a:off x="758758" y="1690691"/>
            <a:ext cx="8054502" cy="1938992"/>
          </a:xfrm>
          <a:prstGeom prst="rect">
            <a:avLst/>
          </a:prstGeom>
          <a:noFill/>
        </p:spPr>
        <p:txBody>
          <a:bodyPr wrap="square" rtlCol="0">
            <a:spAutoFit/>
          </a:bodyPr>
          <a:lstStyle/>
          <a:p>
            <a:r>
              <a:rPr lang="sv-SE" sz="2400" dirty="0"/>
              <a:t>Chefer som attesterar RESA i </a:t>
            </a:r>
            <a:r>
              <a:rPr lang="sv-SE" sz="2400" dirty="0" err="1"/>
              <a:t>MyBusiness</a:t>
            </a:r>
            <a:r>
              <a:rPr lang="sv-SE" sz="2400" dirty="0"/>
              <a:t> är skyldiga att känna till, kontrollera och säkerställa </a:t>
            </a:r>
          </a:p>
          <a:p>
            <a:r>
              <a:rPr lang="sv-SE" sz="2400" dirty="0"/>
              <a:t>att de regler som finns också följs (Bokföringslag, Skatteregler), </a:t>
            </a:r>
          </a:p>
          <a:p>
            <a:r>
              <a:rPr lang="sv-SE" sz="2400" dirty="0"/>
              <a:t>enligt vad som beskrivs i denna presentation.</a:t>
            </a:r>
          </a:p>
        </p:txBody>
      </p:sp>
    </p:spTree>
    <p:extLst>
      <p:ext uri="{BB962C8B-B14F-4D97-AF65-F5344CB8AC3E}">
        <p14:creationId xmlns:p14="http://schemas.microsoft.com/office/powerpoint/2010/main" val="3404573835"/>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mpus">
      <a:majorFont>
        <a:latin typeface="Century Gothic"/>
        <a:ea typeface=""/>
        <a:cs typeface=""/>
      </a:majorFont>
      <a:minorFont>
        <a:latin typeface="Century Gothic"/>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mpusPharma Powerpoint-mall 2024.potx" id="{E91E317C-28EB-4C27-B8FC-4591FC5920C7}" vid="{84A9FC12-7372-4504-9D2E-81907E3B77C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42b0c21-0ddd-4d87-af9f-2ff36e19bdde">
      <Terms xmlns="http://schemas.microsoft.com/office/infopath/2007/PartnerControls"/>
    </lcf76f155ced4ddcb4097134ff3c332f>
    <TaxCatchAll xmlns="1db249e4-4c55-4363-a4e6-ea923427428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9E5722A1FF60DF4EB89C2AAC884E6BAF" ma:contentTypeVersion="15" ma:contentTypeDescription="Skapa ett nytt dokument." ma:contentTypeScope="" ma:versionID="30af19978d3ee198ee34f2de1f2bc0d6">
  <xsd:schema xmlns:xsd="http://www.w3.org/2001/XMLSchema" xmlns:xs="http://www.w3.org/2001/XMLSchema" xmlns:p="http://schemas.microsoft.com/office/2006/metadata/properties" xmlns:ns2="942b0c21-0ddd-4d87-af9f-2ff36e19bdde" xmlns:ns3="1db249e4-4c55-4363-a4e6-ea9234274287" targetNamespace="http://schemas.microsoft.com/office/2006/metadata/properties" ma:root="true" ma:fieldsID="552692d795f6b57fe6e6b730175dbf58" ns2:_="" ns3:_="">
    <xsd:import namespace="942b0c21-0ddd-4d87-af9f-2ff36e19bdde"/>
    <xsd:import namespace="1db249e4-4c55-4363-a4e6-ea923427428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2b0c21-0ddd-4d87-af9f-2ff36e19bd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Bildmarkeringar" ma:readOnly="false" ma:fieldId="{5cf76f15-5ced-4ddc-b409-7134ff3c332f}" ma:taxonomyMulti="true" ma:sspId="f0e2a310-e038-4688-bac6-bf2b7536ea2a"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db249e4-4c55-4363-a4e6-ea9234274287"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ebcaa8e-07c3-4c30-8000-83dd6d9394cd}" ma:internalName="TaxCatchAll" ma:showField="CatchAllData" ma:web="1db249e4-4c55-4363-a4e6-ea923427428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8BE6E6-38D0-4C60-8A02-8530F746411A}">
  <ds:schemaRefs>
    <ds:schemaRef ds:uri="http://schemas.microsoft.com/office/2006/metadata/properties"/>
    <ds:schemaRef ds:uri="http://schemas.microsoft.com/office/infopath/2007/PartnerControls"/>
    <ds:schemaRef ds:uri="942b0c21-0ddd-4d87-af9f-2ff36e19bdde"/>
    <ds:schemaRef ds:uri="1db249e4-4c55-4363-a4e6-ea9234274287"/>
  </ds:schemaRefs>
</ds:datastoreItem>
</file>

<file path=customXml/itemProps2.xml><?xml version="1.0" encoding="utf-8"?>
<ds:datastoreItem xmlns:ds="http://schemas.openxmlformats.org/officeDocument/2006/customXml" ds:itemID="{20B74198-308D-4621-A5CD-50D893D67D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2b0c21-0ddd-4d87-af9f-2ff36e19bdde"/>
    <ds:schemaRef ds:uri="1db249e4-4c55-4363-a4e6-ea92342742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1A2F85-D052-416F-82FF-8203E7EDE6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71</TotalTime>
  <Words>395</Words>
  <Application>Microsoft Office PowerPoint</Application>
  <PresentationFormat>Bredbild</PresentationFormat>
  <Paragraphs>42</Paragraphs>
  <Slides>8</Slides>
  <Notes>2</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8</vt:i4>
      </vt:variant>
    </vt:vector>
  </HeadingPairs>
  <TitlesOfParts>
    <vt:vector size="13" baseType="lpstr">
      <vt:lpstr>Aptos</vt:lpstr>
      <vt:lpstr>Arial</vt:lpstr>
      <vt:lpstr>Century Gothic</vt:lpstr>
      <vt:lpstr>Times New Roman</vt:lpstr>
      <vt:lpstr>Office-tema</vt:lpstr>
      <vt:lpstr>Att tänka på vid registrering RESA/Utlägg  anställda CampusPharma AB</vt:lpstr>
      <vt:lpstr>Viktigt att välja korrekt KATEGORI</vt:lpstr>
      <vt:lpstr>Intern Representation</vt:lpstr>
      <vt:lpstr>Flygbiljett och kvitton utomlands</vt:lpstr>
      <vt:lpstr>Friskvård (Sverige)</vt:lpstr>
      <vt:lpstr>Inköp utrustning &gt; 4000 kr</vt:lpstr>
      <vt:lpstr>Vad räknas som kvitto?</vt:lpstr>
      <vt:lpstr>ATTEST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Janne Sandin</dc:creator>
  <cp:lastModifiedBy>Monika Johansson</cp:lastModifiedBy>
  <cp:revision>3</cp:revision>
  <dcterms:created xsi:type="dcterms:W3CDTF">2024-07-16T09:54:15Z</dcterms:created>
  <dcterms:modified xsi:type="dcterms:W3CDTF">2026-02-12T14:53:15Z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0x0101009E5722A1FF60DF4EB89C2AAC884E6BAF</vt:lpwstr>
  </property>
  <property fmtid="{D5CDD505-2E9C-101B-9397-08002B2CF9AE}" pid="3" name="MediaServiceImageTags">
    <vt:lpwstr/>
  </property>
</Properties>
</file>